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7" autoAdjust="0"/>
  </p:normalViewPr>
  <p:slideViewPr>
    <p:cSldViewPr showGuides="1">
      <p:cViewPr varScale="1">
        <p:scale>
          <a:sx n="93" d="100"/>
          <a:sy n="93" d="100"/>
        </p:scale>
        <p:origin x="-1434" y="-90"/>
      </p:cViewPr>
      <p:guideLst>
        <p:guide orient="horz" pos="527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5BAF-58AF-45EC-A8B0-E410F4E38A56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CA73-59C4-495E-9910-74F54A3EE0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98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CA73-59C4-495E-9910-74F54A3EE0F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161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CA73-59C4-495E-9910-74F54A3EE0F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48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CA73-59C4-495E-9910-74F54A3EE0F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086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3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2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940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9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3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50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8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25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29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3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76B3-D9B5-4832-A103-38381E3731F1}" type="datetimeFigureOut">
              <a:rPr lang="nl-BE" smtClean="0"/>
              <a:t>29/09/2016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9722-7927-4BEC-887D-FC5489C668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6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539750" y="2780928"/>
            <a:ext cx="806469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fgeronde rechthoek 4"/>
          <p:cNvSpPr/>
          <p:nvPr/>
        </p:nvSpPr>
        <p:spPr>
          <a:xfrm>
            <a:off x="539552" y="620688"/>
            <a:ext cx="8136904" cy="21602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8" y="5013176"/>
            <a:ext cx="588983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76470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STAATSSTEUN</a:t>
            </a:r>
            <a:endParaRPr lang="nl-BE" sz="3600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nl-BE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endParaRPr lang="nl-BE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nl-BE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SOCIAAL-CULTUREEL WERK</a:t>
            </a:r>
            <a:endParaRPr lang="nl-BE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051819" y="2894888"/>
            <a:ext cx="489634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b="1" dirty="0"/>
              <a:t> </a:t>
            </a:r>
            <a:r>
              <a:rPr lang="nl-BE" sz="2000" b="1" dirty="0">
                <a:solidFill>
                  <a:schemeClr val="bg1"/>
                </a:solidFill>
              </a:rPr>
              <a:t>- Verenigingen en de impact van Europa -</a:t>
            </a:r>
            <a:endParaRPr lang="nl-BE" sz="2000" dirty="0">
              <a:solidFill>
                <a:schemeClr val="bg1"/>
              </a:solidFill>
            </a:endParaRP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De Europese staatssteunregelgeving</a:t>
            </a:r>
          </a:p>
          <a:p>
            <a:pPr algn="ctr"/>
            <a:r>
              <a:rPr lang="nl-BE" sz="1600" dirty="0">
                <a:solidFill>
                  <a:schemeClr val="bg1"/>
                </a:solidFill>
              </a:rPr>
              <a:t>  </a:t>
            </a:r>
          </a:p>
          <a:p>
            <a:pPr algn="ctr"/>
            <a:r>
              <a:rPr lang="nl-BE" sz="1600" b="1" i="1" dirty="0" smtClean="0">
                <a:solidFill>
                  <a:schemeClr val="bg1"/>
                </a:solidFill>
              </a:rPr>
              <a:t>Verenigde Verenigingen in </a:t>
            </a:r>
            <a:r>
              <a:rPr lang="nl-BE" sz="1600" b="1" i="1" dirty="0">
                <a:solidFill>
                  <a:schemeClr val="bg1"/>
                </a:solidFill>
              </a:rPr>
              <a:t>samenwerking met </a:t>
            </a:r>
            <a:r>
              <a:rPr lang="nl-BE" sz="1600" b="1" i="1" dirty="0" err="1" smtClean="0">
                <a:solidFill>
                  <a:schemeClr val="bg1"/>
                </a:solidFill>
              </a:rPr>
              <a:t>vleva</a:t>
            </a:r>
            <a:endParaRPr lang="nl-BE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nl-BE" sz="1400" i="1" dirty="0" smtClean="0">
                <a:solidFill>
                  <a:schemeClr val="bg1"/>
                </a:solidFill>
              </a:rPr>
              <a:t>30 september 2016</a:t>
            </a:r>
            <a:endParaRPr lang="nl-BE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oelichting met afgeronde rechthoek 2"/>
          <p:cNvSpPr/>
          <p:nvPr/>
        </p:nvSpPr>
        <p:spPr>
          <a:xfrm>
            <a:off x="535927" y="476673"/>
            <a:ext cx="3764685" cy="648072"/>
          </a:xfrm>
          <a:prstGeom prst="wedgeRoundRectCallout">
            <a:avLst>
              <a:gd name="adj1" fmla="val -17013"/>
              <a:gd name="adj2" fmla="val 11323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6" y="3140968"/>
            <a:ext cx="3246090" cy="324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5643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750" y="495246"/>
            <a:ext cx="376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Ecologische zadenverkoop…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96" y="3634358"/>
            <a:ext cx="2972916" cy="27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750" y="1844824"/>
            <a:ext cx="80646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/>
              <a:t>organisaties </a:t>
            </a:r>
            <a:r>
              <a:rPr lang="nl-BE" sz="2800" dirty="0"/>
              <a:t>die </a:t>
            </a:r>
            <a:r>
              <a:rPr lang="nl-BE" sz="2800" b="1" dirty="0">
                <a:solidFill>
                  <a:srgbClr val="C00000"/>
                </a:solidFill>
              </a:rPr>
              <a:t>verdienmodellen ontwikkelen </a:t>
            </a:r>
            <a:endParaRPr lang="nl-BE" sz="2800" b="1" dirty="0" smtClean="0">
              <a:solidFill>
                <a:srgbClr val="C00000"/>
              </a:solidFill>
            </a:endParaRPr>
          </a:p>
          <a:p>
            <a:r>
              <a:rPr lang="nl-BE" sz="2800" dirty="0" smtClean="0"/>
              <a:t>in </a:t>
            </a:r>
            <a:r>
              <a:rPr lang="nl-BE" sz="2800" dirty="0"/>
              <a:t>de lijn van hun missie </a:t>
            </a:r>
            <a:endParaRPr lang="nl-BE" sz="2800" dirty="0" smtClean="0"/>
          </a:p>
          <a:p>
            <a:r>
              <a:rPr lang="nl-BE" sz="2800" dirty="0" smtClean="0"/>
              <a:t>krijgen </a:t>
            </a:r>
            <a:r>
              <a:rPr lang="nl-BE" sz="2800" dirty="0"/>
              <a:t>een </a:t>
            </a:r>
            <a:r>
              <a:rPr lang="nl-BE" sz="2800" b="1" dirty="0">
                <a:solidFill>
                  <a:srgbClr val="00B050"/>
                </a:solidFill>
              </a:rPr>
              <a:t>hoera van de minister van Cultuur </a:t>
            </a:r>
            <a:endParaRPr lang="nl-BE" sz="2800" b="1" dirty="0" smtClean="0">
              <a:solidFill>
                <a:srgbClr val="00B050"/>
              </a:solidFill>
            </a:endParaRPr>
          </a:p>
          <a:p>
            <a:endParaRPr lang="nl-BE" sz="2800" dirty="0" smtClean="0"/>
          </a:p>
          <a:p>
            <a:r>
              <a:rPr lang="nl-BE" sz="2800" dirty="0" smtClean="0"/>
              <a:t>maar </a:t>
            </a:r>
          </a:p>
          <a:p>
            <a:endParaRPr lang="nl-BE" sz="2800" dirty="0" smtClean="0"/>
          </a:p>
          <a:p>
            <a:r>
              <a:rPr lang="nl-BE" sz="2800" dirty="0" smtClean="0"/>
              <a:t>kunnen </a:t>
            </a:r>
            <a:r>
              <a:rPr lang="nl-BE" sz="2800" dirty="0"/>
              <a:t>worden </a:t>
            </a:r>
            <a:r>
              <a:rPr lang="nl-BE" sz="2800" dirty="0" smtClean="0"/>
              <a:t>aangeklaagd voor </a:t>
            </a:r>
            <a:endParaRPr lang="nl-BE" sz="2800" dirty="0" smtClean="0"/>
          </a:p>
          <a:p>
            <a:r>
              <a:rPr lang="nl-BE" sz="2800" b="1" dirty="0" smtClean="0">
                <a:solidFill>
                  <a:srgbClr val="C00000"/>
                </a:solidFill>
              </a:rPr>
              <a:t>onrechtmatig </a:t>
            </a:r>
            <a:r>
              <a:rPr lang="nl-BE" sz="2800" b="1" dirty="0">
                <a:solidFill>
                  <a:srgbClr val="C00000"/>
                </a:solidFill>
              </a:rPr>
              <a:t>gebruik </a:t>
            </a:r>
            <a:r>
              <a:rPr lang="nl-BE" sz="2800" b="1" dirty="0" smtClean="0">
                <a:solidFill>
                  <a:srgbClr val="C00000"/>
                </a:solidFill>
              </a:rPr>
              <a:t>van </a:t>
            </a:r>
            <a:r>
              <a:rPr lang="nl-BE" sz="2800" b="1" dirty="0" smtClean="0">
                <a:solidFill>
                  <a:srgbClr val="C00000"/>
                </a:solidFill>
              </a:rPr>
              <a:t>staatssteun </a:t>
            </a:r>
            <a:endParaRPr lang="nl-BE" sz="2800" b="1" dirty="0" smtClean="0">
              <a:solidFill>
                <a:srgbClr val="C00000"/>
              </a:solidFill>
            </a:endParaRPr>
          </a:p>
          <a:p>
            <a:r>
              <a:rPr lang="nl-BE" sz="2800" dirty="0" smtClean="0"/>
              <a:t>door </a:t>
            </a:r>
            <a:r>
              <a:rPr lang="nl-BE" sz="2800" b="1" dirty="0">
                <a:solidFill>
                  <a:srgbClr val="00B050"/>
                </a:solidFill>
              </a:rPr>
              <a:t>concurrenten op de </a:t>
            </a:r>
            <a:r>
              <a:rPr lang="nl-BE" sz="2800" b="1" dirty="0" smtClean="0">
                <a:solidFill>
                  <a:srgbClr val="00B050"/>
                </a:solidFill>
              </a:rPr>
              <a:t>markt</a:t>
            </a:r>
            <a:endParaRPr lang="nl-BE" sz="2800" b="1" dirty="0">
              <a:solidFill>
                <a:srgbClr val="00B05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750" y="83661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C00000"/>
                </a:solidFill>
              </a:rPr>
              <a:t>Maar…</a:t>
            </a:r>
            <a:endParaRPr lang="nl-BE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394" y="1988840"/>
            <a:ext cx="8424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b="1" dirty="0" smtClean="0">
                <a:solidFill>
                  <a:srgbClr val="0070C0"/>
                </a:solidFill>
              </a:rPr>
              <a:t>verenigingen zijn ook </a:t>
            </a:r>
            <a:r>
              <a:rPr lang="nl-BE" sz="2000" b="1" dirty="0">
                <a:solidFill>
                  <a:srgbClr val="0070C0"/>
                </a:solidFill>
              </a:rPr>
              <a:t>ondernemingen! </a:t>
            </a:r>
            <a:endParaRPr lang="nl-BE" sz="2000" b="1" dirty="0" smtClean="0">
              <a:solidFill>
                <a:srgbClr val="0070C0"/>
              </a:solidFill>
            </a:endParaRPr>
          </a:p>
          <a:p>
            <a:r>
              <a:rPr lang="nl-BE" sz="2000" dirty="0" smtClean="0"/>
              <a:t>Onderneming = </a:t>
            </a:r>
            <a:r>
              <a:rPr lang="nl-BE" sz="2000" dirty="0"/>
              <a:t>elke eenheid die een </a:t>
            </a:r>
            <a:r>
              <a:rPr lang="nl-BE" sz="2000" i="1" dirty="0"/>
              <a:t>economische activiteit </a:t>
            </a:r>
            <a:r>
              <a:rPr lang="nl-BE" sz="2000" dirty="0"/>
              <a:t>uitoefent, </a:t>
            </a:r>
            <a:endParaRPr lang="nl-BE" sz="2000" dirty="0" smtClean="0"/>
          </a:p>
          <a:p>
            <a:r>
              <a:rPr lang="nl-BE" sz="2000" dirty="0" smtClean="0"/>
              <a:t>ongeacht </a:t>
            </a:r>
            <a:r>
              <a:rPr lang="nl-BE" sz="2000" dirty="0"/>
              <a:t>haar rechtsvorm en de wijze waarop zij wordt gefinancierd </a:t>
            </a:r>
            <a:endParaRPr lang="nl-BE" sz="2000" dirty="0" smtClean="0"/>
          </a:p>
          <a:p>
            <a:r>
              <a:rPr lang="nl-BE" sz="2000" dirty="0" smtClean="0"/>
              <a:t>(</a:t>
            </a:r>
            <a:r>
              <a:rPr lang="nl-BE" sz="2000" dirty="0"/>
              <a:t>ook vzw’s dus</a:t>
            </a:r>
            <a:r>
              <a:rPr lang="nl-BE" sz="2000" dirty="0" smtClean="0"/>
              <a:t>).</a:t>
            </a:r>
          </a:p>
          <a:p>
            <a:endParaRPr lang="nl-B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 smtClean="0">
                <a:solidFill>
                  <a:srgbClr val="0070C0"/>
                </a:solidFill>
              </a:rPr>
              <a:t>Economische </a:t>
            </a:r>
            <a:r>
              <a:rPr lang="nl-BE" sz="2000" dirty="0">
                <a:solidFill>
                  <a:srgbClr val="0070C0"/>
                </a:solidFill>
              </a:rPr>
              <a:t>activiteit</a:t>
            </a:r>
            <a:r>
              <a:rPr lang="nl-BE" sz="2000" dirty="0"/>
              <a:t>: </a:t>
            </a:r>
            <a:endParaRPr lang="nl-BE" sz="2000" dirty="0" smtClean="0"/>
          </a:p>
          <a:p>
            <a:r>
              <a:rPr lang="nl-BE" sz="2000" dirty="0" smtClean="0"/>
              <a:t>iedere </a:t>
            </a:r>
            <a:r>
              <a:rPr lang="nl-BE" sz="2000" dirty="0"/>
              <a:t>activiteit die erin bestaat </a:t>
            </a:r>
            <a:r>
              <a:rPr lang="nl-BE" sz="2000" i="1" dirty="0" smtClean="0"/>
              <a:t>goederen/diensten </a:t>
            </a:r>
            <a:r>
              <a:rPr lang="nl-BE" sz="2000" i="1" dirty="0"/>
              <a:t>op een markt aan te </a:t>
            </a:r>
            <a:r>
              <a:rPr lang="nl-BE" sz="2000" i="1" dirty="0" smtClean="0"/>
              <a:t>bieden</a:t>
            </a:r>
          </a:p>
          <a:p>
            <a:r>
              <a:rPr lang="nl-BE" sz="2000" dirty="0" smtClean="0"/>
              <a:t>(</a:t>
            </a:r>
            <a:r>
              <a:rPr lang="nl-BE" sz="2000" dirty="0"/>
              <a:t>bijv. Verhuren en herstellen van fietsen, kinderopvang, filmproductie</a:t>
            </a:r>
            <a:r>
              <a:rPr lang="nl-BE" sz="2000" dirty="0" smtClean="0"/>
              <a:t>,…)</a:t>
            </a:r>
          </a:p>
          <a:p>
            <a:endParaRPr lang="nl-BE" sz="2000" dirty="0"/>
          </a:p>
          <a:p>
            <a:r>
              <a:rPr lang="nl-BE" sz="2000" dirty="0" smtClean="0"/>
              <a:t>EU </a:t>
            </a:r>
            <a:r>
              <a:rPr lang="nl-BE" sz="2000" dirty="0"/>
              <a:t>laat onder bepaalde voorwaarden </a:t>
            </a:r>
            <a:endParaRPr lang="nl-BE" sz="2000" dirty="0" smtClean="0"/>
          </a:p>
          <a:p>
            <a:r>
              <a:rPr lang="nl-BE" sz="2000" dirty="0" smtClean="0">
                <a:solidFill>
                  <a:srgbClr val="0070C0"/>
                </a:solidFill>
              </a:rPr>
              <a:t>uitzonderingen </a:t>
            </a:r>
            <a:r>
              <a:rPr lang="nl-BE" sz="2000" dirty="0">
                <a:solidFill>
                  <a:srgbClr val="0070C0"/>
                </a:solidFill>
              </a:rPr>
              <a:t>toe op de </a:t>
            </a:r>
            <a:r>
              <a:rPr lang="nl-BE" sz="2000" dirty="0" smtClean="0">
                <a:solidFill>
                  <a:srgbClr val="0070C0"/>
                </a:solidFill>
              </a:rPr>
              <a:t>staatssteunregeling</a:t>
            </a:r>
            <a:r>
              <a:rPr lang="nl-BE" sz="2000" dirty="0"/>
              <a:t>, </a:t>
            </a:r>
            <a:endParaRPr lang="nl-BE" sz="2000" dirty="0" smtClean="0"/>
          </a:p>
          <a:p>
            <a:r>
              <a:rPr lang="nl-BE" sz="2000" dirty="0" smtClean="0"/>
              <a:t>voor </a:t>
            </a:r>
            <a:r>
              <a:rPr lang="nl-BE" sz="2000" dirty="0"/>
              <a:t>ondernemingen die een economische activiteit uitoefenen.</a:t>
            </a:r>
          </a:p>
        </p:txBody>
      </p:sp>
      <p:sp>
        <p:nvSpPr>
          <p:cNvPr id="4" name="Rechthoek 3"/>
          <p:cNvSpPr/>
          <p:nvPr/>
        </p:nvSpPr>
        <p:spPr>
          <a:xfrm>
            <a:off x="539394" y="827420"/>
            <a:ext cx="124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/>
              <a:t>EUROPA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576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47" y="4869160"/>
            <a:ext cx="2016224" cy="17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750" y="847358"/>
            <a:ext cx="832792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Als </a:t>
            </a:r>
            <a:r>
              <a:rPr lang="nl-BE" sz="2000" b="1" dirty="0"/>
              <a:t>er </a:t>
            </a:r>
            <a:r>
              <a:rPr lang="nl-BE" sz="2000" b="1" dirty="0" smtClean="0"/>
              <a:t>sprake is van </a:t>
            </a:r>
            <a:r>
              <a:rPr lang="nl-BE" sz="2000" b="1" dirty="0" smtClean="0"/>
              <a:t>staatssteun </a:t>
            </a:r>
            <a:r>
              <a:rPr lang="nl-BE" sz="2000" b="1" dirty="0" smtClean="0"/>
              <a:t>….  </a:t>
            </a:r>
          </a:p>
          <a:p>
            <a:endParaRPr lang="nl-BE" sz="2000" dirty="0" smtClean="0"/>
          </a:p>
          <a:p>
            <a:r>
              <a:rPr lang="nl-BE" sz="2000" dirty="0" smtClean="0"/>
              <a:t>…. oplossing </a:t>
            </a:r>
            <a:r>
              <a:rPr lang="nl-BE" sz="2000" dirty="0"/>
              <a:t>kan zijn om de subsidies ‘</a:t>
            </a:r>
            <a:r>
              <a:rPr lang="nl-BE" sz="2000" b="1" dirty="0" err="1" smtClean="0">
                <a:solidFill>
                  <a:srgbClr val="0070C0"/>
                </a:solidFill>
              </a:rPr>
              <a:t>staatssteunproof</a:t>
            </a:r>
            <a:r>
              <a:rPr lang="nl-BE" sz="2000" dirty="0"/>
              <a:t>’ te maken</a:t>
            </a:r>
            <a:r>
              <a:rPr lang="nl-BE" sz="2000" dirty="0" smtClean="0"/>
              <a:t>.</a:t>
            </a:r>
          </a:p>
          <a:p>
            <a:endParaRPr lang="nl-BE" sz="2000" dirty="0" smtClean="0"/>
          </a:p>
          <a:p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 smtClean="0"/>
              <a:t>Staatssteun </a:t>
            </a:r>
            <a:r>
              <a:rPr lang="nl-BE" sz="2000" dirty="0"/>
              <a:t>is enkel toegelaten mits </a:t>
            </a:r>
            <a:r>
              <a:rPr lang="nl-BE" sz="2000" dirty="0">
                <a:solidFill>
                  <a:srgbClr val="0070C0"/>
                </a:solidFill>
              </a:rPr>
              <a:t>goedkeuring door Europese </a:t>
            </a:r>
            <a:r>
              <a:rPr lang="nl-BE" sz="2000" dirty="0" smtClean="0">
                <a:solidFill>
                  <a:srgbClr val="0070C0"/>
                </a:solidFill>
              </a:rPr>
              <a:t>Commissie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000" dirty="0" smtClean="0"/>
              <a:t>Europese </a:t>
            </a:r>
            <a:r>
              <a:rPr lang="nl-BE" sz="2000" dirty="0"/>
              <a:t>Commissie kan staatssteun </a:t>
            </a:r>
            <a:r>
              <a:rPr lang="nl-BE" sz="2000" dirty="0">
                <a:solidFill>
                  <a:srgbClr val="0070C0"/>
                </a:solidFill>
              </a:rPr>
              <a:t>op meerdere wijzen goedkeuren</a:t>
            </a:r>
          </a:p>
          <a:p>
            <a:pPr indent="542925"/>
            <a:r>
              <a:rPr lang="nl-BE" sz="2000" dirty="0"/>
              <a:t>1. DAEB-besluit</a:t>
            </a:r>
          </a:p>
          <a:p>
            <a:pPr indent="542925"/>
            <a:r>
              <a:rPr lang="nl-BE" sz="2000" dirty="0"/>
              <a:t>2. Algemene groepsvrijstellingsverordening (AGVV)</a:t>
            </a:r>
          </a:p>
          <a:p>
            <a:pPr indent="542925"/>
            <a:r>
              <a:rPr lang="nl-BE" sz="2000" dirty="0"/>
              <a:t>3. Individuele goedkeuring </a:t>
            </a:r>
            <a:r>
              <a:rPr lang="nl-BE" sz="2000" dirty="0" err="1"/>
              <a:t>ogv</a:t>
            </a:r>
            <a:r>
              <a:rPr lang="nl-BE" sz="2000" dirty="0"/>
              <a:t> richtsnoeren/kaderregelingen</a:t>
            </a:r>
          </a:p>
          <a:p>
            <a:endParaRPr lang="nl-BE" sz="2000" dirty="0" smtClean="0"/>
          </a:p>
          <a:p>
            <a:endParaRPr lang="nl-BE" sz="2000" dirty="0" smtClean="0"/>
          </a:p>
          <a:p>
            <a:r>
              <a:rPr lang="nl-BE" sz="2000" i="1" dirty="0" smtClean="0"/>
              <a:t>M.a.w</a:t>
            </a:r>
            <a:r>
              <a:rPr lang="nl-BE" sz="2000" i="1" dirty="0"/>
              <a:t>. </a:t>
            </a:r>
            <a:r>
              <a:rPr lang="nl-BE" sz="2000" i="1" dirty="0" smtClean="0"/>
              <a:t>als </a:t>
            </a:r>
            <a:r>
              <a:rPr lang="nl-BE" sz="2000" i="1" dirty="0"/>
              <a:t>Vlaanderen van Europa de goedkeuring krijgt dat de </a:t>
            </a:r>
            <a:endParaRPr lang="nl-BE" sz="2000" i="1" dirty="0" smtClean="0"/>
          </a:p>
          <a:p>
            <a:r>
              <a:rPr lang="nl-BE" sz="2000" i="1" dirty="0" smtClean="0"/>
              <a:t>verleende </a:t>
            </a:r>
            <a:r>
              <a:rPr lang="nl-BE" sz="2000" i="1" dirty="0"/>
              <a:t>subsidies verantwoord (niet </a:t>
            </a:r>
            <a:r>
              <a:rPr lang="nl-BE" sz="2000" i="1" dirty="0" smtClean="0"/>
              <a:t>marktverstorend</a:t>
            </a:r>
            <a:r>
              <a:rPr lang="nl-BE" sz="2000" i="1" dirty="0"/>
              <a:t>) </a:t>
            </a:r>
            <a:endParaRPr lang="nl-BE" sz="2000" i="1" dirty="0" smtClean="0"/>
          </a:p>
          <a:p>
            <a:r>
              <a:rPr lang="nl-BE" sz="2000" i="1" dirty="0" smtClean="0"/>
              <a:t>zijn </a:t>
            </a:r>
            <a:r>
              <a:rPr lang="nl-BE" sz="2000" i="1" dirty="0"/>
              <a:t>is er al heel wat </a:t>
            </a:r>
            <a:r>
              <a:rPr lang="nl-BE" sz="2000" i="1" dirty="0" smtClean="0"/>
              <a:t>opgelost…</a:t>
            </a:r>
            <a:endParaRPr lang="nl-BE" sz="2000" i="1" dirty="0"/>
          </a:p>
        </p:txBody>
      </p:sp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49" y="844938"/>
            <a:ext cx="8440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EU → aantal </a:t>
            </a:r>
            <a:r>
              <a:rPr lang="nl-BE" sz="2400" dirty="0"/>
              <a:t>steuncategorieën </a:t>
            </a:r>
            <a:r>
              <a:rPr lang="nl-BE" sz="2400" dirty="0" smtClean="0"/>
              <a:t>worden </a:t>
            </a:r>
            <a:r>
              <a:rPr lang="nl-BE" sz="2400" dirty="0"/>
              <a:t>als </a:t>
            </a:r>
            <a:endParaRPr lang="nl-BE" sz="2400" dirty="0" smtClean="0"/>
          </a:p>
          <a:p>
            <a:r>
              <a:rPr lang="nl-BE" sz="2400" b="1" dirty="0" smtClean="0">
                <a:solidFill>
                  <a:srgbClr val="0070C0"/>
                </a:solidFill>
              </a:rPr>
              <a:t>verantwoorde </a:t>
            </a:r>
            <a:r>
              <a:rPr lang="nl-BE" sz="2400" b="1" dirty="0" smtClean="0">
                <a:solidFill>
                  <a:srgbClr val="0070C0"/>
                </a:solidFill>
              </a:rPr>
              <a:t>staatssteun </a:t>
            </a:r>
            <a:r>
              <a:rPr lang="nl-BE" sz="2400" dirty="0" smtClean="0"/>
              <a:t>gezien</a:t>
            </a:r>
          </a:p>
          <a:p>
            <a:r>
              <a:rPr lang="nl-BE" sz="2000" dirty="0" smtClean="0"/>
              <a:t> </a:t>
            </a:r>
            <a:endParaRPr lang="nl-BE" sz="2000" dirty="0"/>
          </a:p>
          <a:p>
            <a:r>
              <a:rPr lang="nl-BE" sz="2000" dirty="0" smtClean="0"/>
              <a:t>o.a.:  </a:t>
            </a:r>
            <a:r>
              <a:rPr lang="nl-BE" sz="2400" b="1" dirty="0">
                <a:solidFill>
                  <a:srgbClr val="00B050"/>
                </a:solidFill>
              </a:rPr>
              <a:t>Steun voor cultuur en instandhouding van het erfgoed  </a:t>
            </a:r>
            <a:endParaRPr lang="nl-BE" sz="2400" b="1" dirty="0" smtClean="0">
              <a:solidFill>
                <a:srgbClr val="00B050"/>
              </a:solidFill>
            </a:endParaRPr>
          </a:p>
          <a:p>
            <a:r>
              <a:rPr lang="nl-BE" sz="1400" dirty="0" smtClean="0"/>
              <a:t>(VWEU-VERDRAG </a:t>
            </a:r>
            <a:r>
              <a:rPr lang="nl-BE" sz="1400" dirty="0"/>
              <a:t>BETREFFENDE DE WERKING VAN DE EUROPESE UNIE)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750" y="4725144"/>
            <a:ext cx="81300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smtClean="0"/>
              <a:t>bepaalde </a:t>
            </a:r>
            <a:r>
              <a:rPr lang="nl-BE" sz="2400" dirty="0"/>
              <a:t>categorieën steun </a:t>
            </a:r>
            <a:r>
              <a:rPr lang="nl-BE" sz="2400" dirty="0" smtClean="0"/>
              <a:t>worden </a:t>
            </a:r>
          </a:p>
          <a:p>
            <a:r>
              <a:rPr lang="nl-BE" sz="2400" dirty="0" smtClean="0"/>
              <a:t>    op </a:t>
            </a:r>
            <a:r>
              <a:rPr lang="nl-BE" sz="2400" dirty="0"/>
              <a:t>grond van de </a:t>
            </a:r>
            <a:r>
              <a:rPr lang="nl-BE" sz="2400" dirty="0" smtClean="0"/>
              <a:t>art.107 </a:t>
            </a:r>
            <a:r>
              <a:rPr lang="nl-BE" sz="2400" dirty="0"/>
              <a:t>en 108 van het Verdrag  </a:t>
            </a:r>
            <a:r>
              <a:rPr lang="nl-BE" sz="2400" dirty="0" smtClean="0"/>
              <a:t> </a:t>
            </a:r>
          </a:p>
          <a:p>
            <a:r>
              <a:rPr lang="nl-BE" sz="2400" dirty="0"/>
              <a:t> </a:t>
            </a:r>
            <a:r>
              <a:rPr lang="nl-BE" sz="2400" dirty="0" smtClean="0"/>
              <a:t>   </a:t>
            </a:r>
            <a:r>
              <a:rPr lang="nl-BE" sz="2400" dirty="0" smtClean="0">
                <a:solidFill>
                  <a:srgbClr val="00B050"/>
                </a:solidFill>
              </a:rPr>
              <a:t>met </a:t>
            </a:r>
            <a:r>
              <a:rPr lang="nl-BE" sz="2400" dirty="0">
                <a:solidFill>
                  <a:srgbClr val="00B050"/>
                </a:solidFill>
              </a:rPr>
              <a:t>de interne markt verenigbaar </a:t>
            </a:r>
            <a:r>
              <a:rPr lang="nl-BE" sz="2400" dirty="0" smtClean="0">
                <a:solidFill>
                  <a:srgbClr val="00B050"/>
                </a:solidFill>
              </a:rPr>
              <a:t>verklaard</a:t>
            </a:r>
            <a:endParaRPr lang="nl-BE" sz="2400" dirty="0">
              <a:solidFill>
                <a:srgbClr val="00B050"/>
              </a:solidFill>
            </a:endParaRPr>
          </a:p>
          <a:p>
            <a:r>
              <a:rPr lang="nl-BE" sz="1400" dirty="0" smtClean="0"/>
              <a:t>       (VERORDENING EU </a:t>
            </a:r>
            <a:r>
              <a:rPr lang="nl-BE" sz="1400" dirty="0"/>
              <a:t>Nr. 651/2014 VAN DE COMMISSIE </a:t>
            </a:r>
            <a:r>
              <a:rPr lang="nl-BE" sz="1400" dirty="0" smtClean="0"/>
              <a:t>van 17 </a:t>
            </a:r>
            <a:r>
              <a:rPr lang="nl-BE" sz="1400" dirty="0"/>
              <a:t>juni </a:t>
            </a:r>
            <a:r>
              <a:rPr lang="nl-BE" sz="1400" dirty="0" smtClean="0"/>
              <a:t>2014)</a:t>
            </a:r>
            <a:endParaRPr lang="nl-BE" sz="1400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30" y="2924944"/>
            <a:ext cx="4460390" cy="15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50" y="836613"/>
            <a:ext cx="882055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Artikel 53: </a:t>
            </a:r>
          </a:p>
          <a:p>
            <a:r>
              <a:rPr lang="nl-BE" sz="2400" b="1" dirty="0" smtClean="0">
                <a:solidFill>
                  <a:srgbClr val="00B050"/>
                </a:solidFill>
              </a:rPr>
              <a:t>Steun </a:t>
            </a:r>
            <a:r>
              <a:rPr lang="nl-BE" sz="2400" b="1" dirty="0">
                <a:solidFill>
                  <a:srgbClr val="00B050"/>
                </a:solidFill>
              </a:rPr>
              <a:t>voor cultuur en instandhouding van het </a:t>
            </a:r>
            <a:r>
              <a:rPr lang="nl-BE" sz="2400" b="1" dirty="0" smtClean="0">
                <a:solidFill>
                  <a:srgbClr val="00B050"/>
                </a:solidFill>
              </a:rPr>
              <a:t>erfgoed</a:t>
            </a:r>
          </a:p>
          <a:p>
            <a:endParaRPr lang="nl-BE" sz="2000" dirty="0" smtClean="0"/>
          </a:p>
          <a:p>
            <a:endParaRPr lang="nl-BE" sz="2000" dirty="0"/>
          </a:p>
          <a:p>
            <a:endParaRPr lang="nl-BE" sz="2000" dirty="0"/>
          </a:p>
          <a:p>
            <a:pPr marL="457200" indent="-457200">
              <a:buAutoNum type="arabicPeriod"/>
            </a:pPr>
            <a:r>
              <a:rPr lang="nl-BE" sz="2000" dirty="0" smtClean="0"/>
              <a:t>Steun </a:t>
            </a:r>
            <a:r>
              <a:rPr lang="nl-BE" sz="2000" dirty="0"/>
              <a:t>voor cultuur en instandhouding van het erfgoed </a:t>
            </a:r>
            <a:r>
              <a:rPr lang="nl-BE" sz="2000" dirty="0">
                <a:solidFill>
                  <a:srgbClr val="00B050"/>
                </a:solidFill>
              </a:rPr>
              <a:t>is verenigbaar </a:t>
            </a:r>
            <a:endParaRPr lang="nl-BE" sz="2000" dirty="0" smtClean="0">
              <a:solidFill>
                <a:srgbClr val="00B050"/>
              </a:solidFill>
            </a:endParaRPr>
          </a:p>
          <a:p>
            <a:pPr marL="452438" indent="-452438"/>
            <a:r>
              <a:rPr lang="nl-BE" sz="2000" dirty="0" smtClean="0">
                <a:solidFill>
                  <a:srgbClr val="00B050"/>
                </a:solidFill>
              </a:rPr>
              <a:t>        met </a:t>
            </a:r>
            <a:r>
              <a:rPr lang="nl-BE" sz="2000" dirty="0">
                <a:solidFill>
                  <a:srgbClr val="00B050"/>
                </a:solidFill>
              </a:rPr>
              <a:t>de interne markt</a:t>
            </a:r>
            <a:r>
              <a:rPr lang="nl-BE" sz="2000" dirty="0"/>
              <a:t> in de zin van </a:t>
            </a:r>
            <a:r>
              <a:rPr lang="nl-BE" sz="2000" dirty="0" smtClean="0"/>
              <a:t>art. </a:t>
            </a:r>
            <a:r>
              <a:rPr lang="nl-BE" sz="2000" dirty="0"/>
              <a:t>107, lid 3, van het Verdrag en is </a:t>
            </a:r>
            <a:endParaRPr lang="nl-BE" sz="2000" dirty="0" smtClean="0"/>
          </a:p>
          <a:p>
            <a:pPr marL="452438" indent="-452438"/>
            <a:r>
              <a:rPr lang="nl-BE" sz="2000" dirty="0" smtClean="0"/>
              <a:t>        van </a:t>
            </a:r>
            <a:r>
              <a:rPr lang="nl-BE" sz="2000" dirty="0"/>
              <a:t>de aanmeldingsverplichting van </a:t>
            </a:r>
            <a:r>
              <a:rPr lang="nl-BE" sz="2000" dirty="0" smtClean="0"/>
              <a:t>art. </a:t>
            </a:r>
            <a:r>
              <a:rPr lang="nl-BE" sz="2000" dirty="0"/>
              <a:t>108, lid 3, van het Verdrag vrijgesteld, </a:t>
            </a:r>
            <a:endParaRPr lang="nl-BE" sz="2000" dirty="0" smtClean="0"/>
          </a:p>
          <a:p>
            <a:pPr marL="452438" indent="-452438"/>
            <a:r>
              <a:rPr lang="nl-BE" sz="2000" dirty="0" smtClean="0"/>
              <a:t>        mits </a:t>
            </a:r>
            <a:r>
              <a:rPr lang="nl-BE" sz="2000" dirty="0"/>
              <a:t>de in dit artikel en in hoofdstuk I vastgestelde voorwaarden zijn vervuld</a:t>
            </a:r>
            <a:r>
              <a:rPr lang="nl-BE" sz="2000" dirty="0" smtClean="0"/>
              <a:t>.</a:t>
            </a:r>
          </a:p>
          <a:p>
            <a:pPr marL="452438" indent="-452438"/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28141" y="836613"/>
            <a:ext cx="861585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nl-BE" sz="2000" b="1" dirty="0" smtClean="0"/>
              <a:t>De </a:t>
            </a:r>
            <a:r>
              <a:rPr lang="nl-BE" sz="2000" b="1" dirty="0"/>
              <a:t>steun wordt toegekend voor volgende </a:t>
            </a:r>
            <a:endParaRPr lang="nl-BE" sz="2000" b="1" dirty="0" smtClean="0"/>
          </a:p>
          <a:p>
            <a:pPr marL="452438"/>
            <a:r>
              <a:rPr lang="nl-BE" sz="2000" b="1" dirty="0" smtClean="0">
                <a:solidFill>
                  <a:srgbClr val="00B050"/>
                </a:solidFill>
              </a:rPr>
              <a:t>culturele </a:t>
            </a:r>
            <a:r>
              <a:rPr lang="nl-BE" sz="2000" b="1" dirty="0">
                <a:solidFill>
                  <a:srgbClr val="00B050"/>
                </a:solidFill>
              </a:rPr>
              <a:t>doelstellingen &amp; </a:t>
            </a:r>
            <a:r>
              <a:rPr lang="nl-BE" sz="2000" b="1" dirty="0" smtClean="0">
                <a:solidFill>
                  <a:srgbClr val="00B050"/>
                </a:solidFill>
              </a:rPr>
              <a:t>activiteiten</a:t>
            </a:r>
            <a:r>
              <a:rPr lang="nl-BE" sz="2000" dirty="0"/>
              <a:t>:</a:t>
            </a:r>
          </a:p>
          <a:p>
            <a:endParaRPr lang="nl-BE" dirty="0" smtClean="0"/>
          </a:p>
          <a:p>
            <a:endParaRPr lang="nl-BE" dirty="0" smtClean="0"/>
          </a:p>
          <a:p>
            <a:pPr marL="342900" indent="-342900">
              <a:buAutoNum type="alphaLcParenR"/>
            </a:pPr>
            <a:r>
              <a:rPr lang="nl-BE" dirty="0" smtClean="0"/>
              <a:t>musea</a:t>
            </a:r>
            <a:r>
              <a:rPr lang="nl-BE" dirty="0"/>
              <a:t>, archieven, bibliotheken, kunstencentra en cultuurcentra of </a:t>
            </a:r>
            <a:r>
              <a:rPr lang="nl-BE" dirty="0" smtClean="0"/>
              <a:t>artistieke </a:t>
            </a:r>
            <a:r>
              <a:rPr lang="nl-BE" dirty="0"/>
              <a:t>of </a:t>
            </a:r>
            <a:endParaRPr lang="nl-BE" dirty="0" smtClean="0"/>
          </a:p>
          <a:p>
            <a:r>
              <a:rPr lang="nl-BE" dirty="0" smtClean="0"/>
              <a:t>culturele </a:t>
            </a:r>
            <a:r>
              <a:rPr lang="nl-BE" dirty="0"/>
              <a:t>locaties, theaters, operahuizen, concerthallen, </a:t>
            </a:r>
            <a:r>
              <a:rPr lang="nl-BE" dirty="0" smtClean="0"/>
              <a:t>andere live-performance-</a:t>
            </a:r>
          </a:p>
          <a:p>
            <a:r>
              <a:rPr lang="nl-BE" dirty="0" smtClean="0"/>
              <a:t>organisaties</a:t>
            </a:r>
            <a:r>
              <a:rPr lang="nl-BE" dirty="0"/>
              <a:t>, cinematografische erfgoedinstellingen, </a:t>
            </a:r>
            <a:r>
              <a:rPr lang="nl-BE" dirty="0" smtClean="0"/>
              <a:t>en </a:t>
            </a:r>
            <a:r>
              <a:rPr lang="nl-BE" dirty="0"/>
              <a:t>andere vergelijkbare artistieke en </a:t>
            </a:r>
            <a:endParaRPr lang="nl-BE" dirty="0" smtClean="0"/>
          </a:p>
          <a:p>
            <a:r>
              <a:rPr lang="nl-BE" dirty="0" smtClean="0"/>
              <a:t>culturele </a:t>
            </a:r>
            <a:r>
              <a:rPr lang="nl-BE" dirty="0"/>
              <a:t>infrastructuurvoorzieningen, </a:t>
            </a:r>
            <a:r>
              <a:rPr lang="nl-BE" dirty="0" smtClean="0">
                <a:solidFill>
                  <a:srgbClr val="00B050"/>
                </a:solidFill>
              </a:rPr>
              <a:t>organisaties </a:t>
            </a:r>
            <a:r>
              <a:rPr lang="nl-BE" dirty="0">
                <a:solidFill>
                  <a:srgbClr val="00B050"/>
                </a:solidFill>
              </a:rPr>
              <a:t>en instellingen</a:t>
            </a:r>
            <a:r>
              <a:rPr lang="nl-BE" dirty="0" smtClean="0"/>
              <a:t>;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b) materieel </a:t>
            </a:r>
            <a:r>
              <a:rPr lang="nl-BE" dirty="0"/>
              <a:t>erfgoed, waaronder alle vormen van roerend of onroerend cultureel erfgoed </a:t>
            </a:r>
            <a:endParaRPr lang="nl-BE" dirty="0" smtClean="0"/>
          </a:p>
          <a:p>
            <a:r>
              <a:rPr lang="nl-BE" dirty="0" smtClean="0"/>
              <a:t>en </a:t>
            </a:r>
            <a:r>
              <a:rPr lang="nl-BE" dirty="0"/>
              <a:t>archeologische sites, monumenten, historische locaties en gebouwen; natuurerfgoed </a:t>
            </a:r>
            <a:endParaRPr lang="nl-BE" dirty="0" smtClean="0"/>
          </a:p>
          <a:p>
            <a:r>
              <a:rPr lang="nl-BE" dirty="0" smtClean="0"/>
              <a:t>met </a:t>
            </a:r>
            <a:r>
              <a:rPr lang="nl-BE" dirty="0"/>
              <a:t>een rechtstreekse band met cultuurerfgoed of indien dit door de bevoegde </a:t>
            </a:r>
            <a:endParaRPr lang="nl-BE" dirty="0" smtClean="0"/>
          </a:p>
          <a:p>
            <a:r>
              <a:rPr lang="nl-BE" dirty="0" smtClean="0"/>
              <a:t>overheidsinstanties </a:t>
            </a:r>
            <a:r>
              <a:rPr lang="nl-BE" dirty="0"/>
              <a:t>van een lidstaat formeel is erkend als cultuur- of natuurerfgoed</a:t>
            </a:r>
            <a:r>
              <a:rPr lang="nl-BE" dirty="0" smtClean="0"/>
              <a:t>;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c) immaterieel </a:t>
            </a:r>
            <a:r>
              <a:rPr lang="nl-BE" dirty="0"/>
              <a:t>erfgoed in welke vorm ook, met inbegrip van </a:t>
            </a:r>
            <a:endParaRPr lang="nl-BE" dirty="0" smtClean="0"/>
          </a:p>
          <a:p>
            <a:r>
              <a:rPr lang="nl-BE" dirty="0" smtClean="0"/>
              <a:t>volksgebruiken </a:t>
            </a:r>
            <a:r>
              <a:rPr lang="nl-BE" dirty="0"/>
              <a:t>en ambachten</a:t>
            </a:r>
            <a:r>
              <a:rPr lang="nl-BE" dirty="0" smtClean="0"/>
              <a:t>;</a:t>
            </a:r>
          </a:p>
          <a:p>
            <a:endParaRPr lang="nl-B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10594" r="9229" b="14664"/>
          <a:stretch/>
        </p:blipFill>
        <p:spPr bwMode="auto">
          <a:xfrm>
            <a:off x="6091146" y="184934"/>
            <a:ext cx="2888467" cy="16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50" y="836613"/>
            <a:ext cx="83306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d) kunst- of </a:t>
            </a:r>
            <a:r>
              <a:rPr lang="nl-BE" dirty="0">
                <a:solidFill>
                  <a:srgbClr val="00B050"/>
                </a:solidFill>
              </a:rPr>
              <a:t>culturele evenementen </a:t>
            </a:r>
            <a:r>
              <a:rPr lang="nl-BE" dirty="0"/>
              <a:t>en performances, festivals, tentoonstellingen en </a:t>
            </a:r>
          </a:p>
          <a:p>
            <a:r>
              <a:rPr lang="nl-BE" dirty="0">
                <a:solidFill>
                  <a:srgbClr val="00B050"/>
                </a:solidFill>
              </a:rPr>
              <a:t>andere vergelijkbare culturele activiteiten</a:t>
            </a:r>
            <a:r>
              <a:rPr lang="nl-BE" dirty="0"/>
              <a:t>; 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/>
              <a:t>e) </a:t>
            </a:r>
            <a:r>
              <a:rPr lang="nl-BE" dirty="0">
                <a:solidFill>
                  <a:srgbClr val="00B050"/>
                </a:solidFill>
              </a:rPr>
              <a:t>culturele en artistieke educatie alsmede de bewustmaking van het belang van de </a:t>
            </a:r>
          </a:p>
          <a:p>
            <a:r>
              <a:rPr lang="nl-BE" dirty="0">
                <a:solidFill>
                  <a:srgbClr val="00B050"/>
                </a:solidFill>
              </a:rPr>
              <a:t>bescherming en bevordering van de diversiteit van cultuuruitingen via educatieve </a:t>
            </a:r>
          </a:p>
          <a:p>
            <a:r>
              <a:rPr lang="nl-BE" dirty="0">
                <a:solidFill>
                  <a:srgbClr val="00B050"/>
                </a:solidFill>
              </a:rPr>
              <a:t>programma's en bewustmakingscampagnes voor het grote publiek</a:t>
            </a:r>
            <a:r>
              <a:rPr lang="nl-BE" dirty="0"/>
              <a:t>, onder meer d.m.v.</a:t>
            </a:r>
          </a:p>
          <a:p>
            <a:r>
              <a:rPr lang="nl-BE" dirty="0"/>
              <a:t> nieuwe technologieën;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/>
              <a:t>f) schrijven, uitgeven, productie, distributie, digitalisering en publiceren van muziek en </a:t>
            </a:r>
            <a:endParaRPr lang="nl-BE" dirty="0" smtClean="0"/>
          </a:p>
          <a:p>
            <a:r>
              <a:rPr lang="nl-BE" dirty="0" smtClean="0"/>
              <a:t>literatuur</a:t>
            </a:r>
            <a:r>
              <a:rPr lang="nl-BE" dirty="0"/>
              <a:t>, met inbegrip van vertalingen.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22106"/>
            <a:ext cx="2304256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6305" y="836612"/>
            <a:ext cx="86314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Voor deze </a:t>
            </a:r>
            <a:r>
              <a:rPr lang="nl-BE" sz="2000" dirty="0" err="1" smtClean="0"/>
              <a:t>uitzonderingscategoriën</a:t>
            </a:r>
            <a:r>
              <a:rPr lang="nl-BE" sz="2000" dirty="0" smtClean="0"/>
              <a:t> </a:t>
            </a:r>
            <a:r>
              <a:rPr lang="nl-BE" sz="2000" dirty="0"/>
              <a:t>kan een AGVV </a:t>
            </a:r>
            <a:r>
              <a:rPr lang="nl-BE" sz="2000" dirty="0" smtClean="0"/>
              <a:t>aangevraagd </a:t>
            </a:r>
            <a:r>
              <a:rPr lang="nl-BE" sz="2000" dirty="0"/>
              <a:t>worden</a:t>
            </a:r>
            <a:r>
              <a:rPr lang="nl-BE" sz="2000" dirty="0" smtClean="0"/>
              <a:t>.</a:t>
            </a:r>
          </a:p>
          <a:p>
            <a:endParaRPr lang="nl-BE" sz="2000" dirty="0"/>
          </a:p>
          <a:p>
            <a:r>
              <a:rPr lang="nl-BE" sz="2000" b="1" dirty="0" smtClean="0">
                <a:solidFill>
                  <a:srgbClr val="00B0F0"/>
                </a:solidFill>
              </a:rPr>
              <a:t>Algemene Groepsvrijstellingsverordening</a:t>
            </a:r>
          </a:p>
          <a:p>
            <a:endParaRPr lang="nl-BE" sz="2000" dirty="0" smtClean="0"/>
          </a:p>
          <a:p>
            <a:r>
              <a:rPr lang="nl-BE" sz="2000" i="1" dirty="0" smtClean="0"/>
              <a:t>Met </a:t>
            </a:r>
            <a:r>
              <a:rPr lang="nl-BE" sz="2000" i="1" dirty="0"/>
              <a:t>ingang van 1 juli 2014 is het </a:t>
            </a:r>
            <a:r>
              <a:rPr lang="nl-BE" sz="2000" b="1" i="1" dirty="0"/>
              <a:t>voor decentrale overheden mogelijk geworden </a:t>
            </a:r>
            <a:endParaRPr lang="nl-BE" sz="2000" b="1" i="1" dirty="0" smtClean="0"/>
          </a:p>
          <a:p>
            <a:r>
              <a:rPr lang="nl-BE" sz="2000" b="1" i="1" dirty="0" smtClean="0"/>
              <a:t>om steun </a:t>
            </a:r>
            <a:r>
              <a:rPr lang="nl-BE" sz="2000" b="1" i="1" dirty="0"/>
              <a:t>voor cultuur en de instandhouding van cultureel erfgoed te verlenen </a:t>
            </a:r>
            <a:endParaRPr lang="nl-BE" sz="2000" b="1" i="1" dirty="0" smtClean="0"/>
          </a:p>
          <a:p>
            <a:r>
              <a:rPr lang="nl-BE" sz="2000" b="1" i="1" dirty="0" smtClean="0"/>
              <a:t>zonder dat </a:t>
            </a:r>
            <a:r>
              <a:rPr lang="nl-BE" sz="2000" b="1" i="1" dirty="0"/>
              <a:t>deze eerst bij de Europese Commissie moet worden aangemeld </a:t>
            </a:r>
            <a:endParaRPr lang="nl-BE" sz="2000" b="1" i="1" dirty="0" smtClean="0"/>
          </a:p>
          <a:p>
            <a:r>
              <a:rPr lang="nl-BE" sz="2000" i="1" dirty="0" smtClean="0"/>
              <a:t>(Art.53 </a:t>
            </a:r>
            <a:r>
              <a:rPr lang="nl-BE" sz="2000" i="1" dirty="0"/>
              <a:t>AGVV). </a:t>
            </a:r>
            <a:r>
              <a:rPr lang="nl-BE" sz="2000" i="1" dirty="0" smtClean="0"/>
              <a:t>Indien </a:t>
            </a:r>
            <a:r>
              <a:rPr lang="nl-BE" sz="2000" i="1" dirty="0"/>
              <a:t>van de AGVV gebruik wordt gemaakt, kan met een </a:t>
            </a:r>
            <a:endParaRPr lang="nl-BE" sz="2000" i="1" dirty="0" smtClean="0"/>
          </a:p>
          <a:p>
            <a:r>
              <a:rPr lang="nl-BE" sz="2000" i="1" dirty="0" smtClean="0"/>
              <a:t>kennisgeving </a:t>
            </a:r>
            <a:r>
              <a:rPr lang="nl-BE" sz="2000" i="1" dirty="0"/>
              <a:t>worden </a:t>
            </a:r>
            <a:r>
              <a:rPr lang="nl-BE" sz="2000" i="1" dirty="0" smtClean="0"/>
              <a:t>volstaan.</a:t>
            </a:r>
            <a:endParaRPr lang="nl-BE" sz="2000" i="1" dirty="0"/>
          </a:p>
          <a:p>
            <a:endParaRPr lang="nl-BE" sz="2000" dirty="0" smtClean="0"/>
          </a:p>
          <a:p>
            <a:r>
              <a:rPr lang="nl-BE" sz="2000" dirty="0" smtClean="0"/>
              <a:t>DUS: </a:t>
            </a:r>
            <a:r>
              <a:rPr lang="nl-BE" sz="2000" dirty="0" smtClean="0">
                <a:solidFill>
                  <a:srgbClr val="00B050"/>
                </a:solidFill>
              </a:rPr>
              <a:t>Staatssteun </a:t>
            </a:r>
            <a:r>
              <a:rPr lang="nl-BE" sz="2000" dirty="0">
                <a:solidFill>
                  <a:srgbClr val="00B050"/>
                </a:solidFill>
              </a:rPr>
              <a:t>is automatisch toegelaten -&gt; geen aanmeldingsplicht </a:t>
            </a:r>
            <a:endParaRPr lang="nl-BE" sz="2000" dirty="0" smtClean="0">
              <a:solidFill>
                <a:srgbClr val="00B050"/>
              </a:solidFill>
            </a:endParaRPr>
          </a:p>
          <a:p>
            <a:r>
              <a:rPr lang="nl-BE" sz="2000" dirty="0">
                <a:solidFill>
                  <a:srgbClr val="00B050"/>
                </a:solidFill>
              </a:rPr>
              <a:t> </a:t>
            </a:r>
            <a:r>
              <a:rPr lang="nl-BE" sz="2000" dirty="0" smtClean="0">
                <a:solidFill>
                  <a:srgbClr val="00B050"/>
                </a:solidFill>
              </a:rPr>
              <a:t>         bij </a:t>
            </a:r>
            <a:r>
              <a:rPr lang="nl-BE" sz="2000" dirty="0">
                <a:solidFill>
                  <a:srgbClr val="00B050"/>
                </a:solidFill>
              </a:rPr>
              <a:t>Europese Commissie</a:t>
            </a:r>
          </a:p>
          <a:p>
            <a:endParaRPr lang="nl-BE" sz="2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24" y="4725144"/>
            <a:ext cx="3004184" cy="17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50" y="851293"/>
            <a:ext cx="8389989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/>
              <a:t>Voorwaarden voor </a:t>
            </a:r>
            <a:r>
              <a:rPr lang="nl-BE" sz="2000" b="1" dirty="0">
                <a:solidFill>
                  <a:srgbClr val="00B0F0"/>
                </a:solidFill>
              </a:rPr>
              <a:t>Algemene groepsvrijstellingsverordening</a:t>
            </a:r>
          </a:p>
          <a:p>
            <a:endParaRPr lang="nl-BE" sz="2000" dirty="0" smtClean="0"/>
          </a:p>
          <a:p>
            <a:r>
              <a:rPr lang="nl-BE" sz="2000" dirty="0" smtClean="0"/>
              <a:t>Toepassingsgebied</a:t>
            </a:r>
            <a:r>
              <a:rPr lang="nl-BE" sz="2000" dirty="0"/>
              <a:t>: o.a</a:t>
            </a:r>
            <a:r>
              <a:rPr lang="nl-BE" sz="2000" dirty="0" smtClean="0"/>
              <a:t>.</a:t>
            </a:r>
          </a:p>
          <a:p>
            <a:endParaRPr lang="nl-BE" sz="2000" dirty="0"/>
          </a:p>
          <a:p>
            <a:r>
              <a:rPr lang="nl-BE" sz="2000" dirty="0"/>
              <a:t>• Regionale steun</a:t>
            </a:r>
          </a:p>
          <a:p>
            <a:r>
              <a:rPr lang="nl-BE" sz="2000" dirty="0"/>
              <a:t>• </a:t>
            </a:r>
            <a:r>
              <a:rPr lang="nl-BE" sz="2000" dirty="0" err="1"/>
              <a:t>Kmo</a:t>
            </a:r>
            <a:r>
              <a:rPr lang="nl-BE" sz="2000" dirty="0"/>
              <a:t>-steun</a:t>
            </a:r>
          </a:p>
          <a:p>
            <a:r>
              <a:rPr lang="nl-BE" sz="2000" dirty="0"/>
              <a:t>• Steun voor onderzoek, ontwikkeling en innovatie</a:t>
            </a:r>
          </a:p>
          <a:p>
            <a:r>
              <a:rPr lang="nl-BE" sz="2000" dirty="0"/>
              <a:t>• Opleidingssteun</a:t>
            </a:r>
          </a:p>
          <a:p>
            <a:r>
              <a:rPr lang="nl-BE" sz="2000" dirty="0"/>
              <a:t>• Steun ten behoeve van (uiterst) kwetsbare werknemers en werknemers met </a:t>
            </a:r>
            <a:endParaRPr lang="nl-BE" sz="2000" dirty="0" smtClean="0"/>
          </a:p>
          <a:p>
            <a:r>
              <a:rPr lang="nl-BE" sz="2000" dirty="0"/>
              <a:t> </a:t>
            </a:r>
            <a:r>
              <a:rPr lang="nl-BE" sz="2000" dirty="0" smtClean="0"/>
              <a:t>   een </a:t>
            </a:r>
            <a:r>
              <a:rPr lang="nl-BE" sz="2000" dirty="0"/>
              <a:t>handicap</a:t>
            </a:r>
          </a:p>
          <a:p>
            <a:r>
              <a:rPr lang="nl-BE" sz="2000" dirty="0"/>
              <a:t>• Steun voor milieubescherming</a:t>
            </a:r>
          </a:p>
          <a:p>
            <a:r>
              <a:rPr lang="nl-BE" sz="2000" dirty="0"/>
              <a:t>• </a:t>
            </a:r>
            <a:r>
              <a:rPr lang="nl-BE" sz="2000" dirty="0">
                <a:solidFill>
                  <a:srgbClr val="00B050"/>
                </a:solidFill>
              </a:rPr>
              <a:t>Steun voor cultuur en instandhouding van het erfgoed</a:t>
            </a:r>
          </a:p>
          <a:p>
            <a:r>
              <a:rPr lang="nl-BE" sz="2000" dirty="0"/>
              <a:t>• Steun voor sportinfrastructuur en multifunctionele recreatieve infrastructuur</a:t>
            </a:r>
          </a:p>
          <a:p>
            <a:r>
              <a:rPr lang="nl-BE" sz="2000" dirty="0"/>
              <a:t>• Steun voor lokale infrastructuurvoorzieningen</a:t>
            </a:r>
          </a:p>
          <a:p>
            <a:endParaRPr lang="nl-B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16504" r="7396" b="46115"/>
          <a:stretch/>
        </p:blipFill>
        <p:spPr bwMode="auto">
          <a:xfrm>
            <a:off x="5364088" y="5459738"/>
            <a:ext cx="3398525" cy="11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50" y="620688"/>
            <a:ext cx="792293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nl-BE" sz="4000" b="1" dirty="0" smtClean="0">
                <a:solidFill>
                  <a:srgbClr val="00B050"/>
                </a:solidFill>
              </a:rPr>
              <a:t>Sociaal-culturele sector: </a:t>
            </a:r>
          </a:p>
          <a:p>
            <a:r>
              <a:rPr lang="nl-BE" sz="4000" b="1" dirty="0">
                <a:solidFill>
                  <a:srgbClr val="00B050"/>
                </a:solidFill>
              </a:rPr>
              <a:t>	</a:t>
            </a:r>
            <a:r>
              <a:rPr lang="nl-BE" sz="4000" b="1" dirty="0" smtClean="0">
                <a:solidFill>
                  <a:srgbClr val="00B050"/>
                </a:solidFill>
              </a:rPr>
              <a:t>			</a:t>
            </a:r>
            <a:r>
              <a:rPr lang="nl-BE" sz="4000" b="1" i="1" dirty="0" smtClean="0">
                <a:solidFill>
                  <a:srgbClr val="00B050"/>
                </a:solidFill>
              </a:rPr>
              <a:t>een raar beestje…?</a:t>
            </a:r>
            <a:endParaRPr lang="nl-BE" sz="4000" b="1" i="1" dirty="0">
              <a:solidFill>
                <a:srgbClr val="00B05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11560" y="278092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130-tal organisaties </a:t>
            </a:r>
            <a:endParaRPr lang="nl-B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actief in het middenveld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kleintjes </a:t>
            </a:r>
            <a:r>
              <a:rPr lang="nl-BE" sz="2800" dirty="0"/>
              <a:t>en </a:t>
            </a:r>
            <a:r>
              <a:rPr lang="nl-BE" sz="2800" dirty="0" smtClean="0"/>
              <a:t>grote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gevestigde waarden </a:t>
            </a:r>
            <a:r>
              <a:rPr lang="nl-BE" sz="2800" dirty="0"/>
              <a:t>en jonge </a:t>
            </a:r>
            <a:r>
              <a:rPr lang="nl-BE" sz="2800" dirty="0" smtClean="0"/>
              <a:t>vernieuwers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rond verschillende thema’s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met diverse doelgroepen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nl-BE" sz="2800" dirty="0" smtClean="0"/>
              <a:t>verenigingen</a:t>
            </a:r>
            <a:r>
              <a:rPr lang="nl-BE" sz="2800" dirty="0"/>
              <a:t>, vormingsinstellingen, bewegingen….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7"/>
            <a:ext cx="2573487" cy="152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1043608" y="836613"/>
            <a:ext cx="6768752" cy="20163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1619672" y="836613"/>
            <a:ext cx="52708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Sociaal-cultureel</a:t>
            </a:r>
            <a:r>
              <a:rPr lang="en-US" sz="40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werk</a:t>
            </a:r>
            <a:r>
              <a:rPr lang="en-US" sz="40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What </a:t>
            </a:r>
            <a:r>
              <a:rPr lang="en-US" sz="4000" b="1" i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did you say?</a:t>
            </a:r>
            <a:endParaRPr lang="nl-BE" sz="4000" b="1" i="1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748" y="4005064"/>
            <a:ext cx="88135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rgbClr val="002060"/>
                </a:solidFill>
              </a:rPr>
              <a:t>EU </a:t>
            </a:r>
            <a:r>
              <a:rPr lang="nl-BE" sz="2800" b="1" dirty="0">
                <a:solidFill>
                  <a:srgbClr val="002060"/>
                </a:solidFill>
              </a:rPr>
              <a:t>definitie van Cultuur </a:t>
            </a:r>
            <a:r>
              <a:rPr lang="nl-BE" sz="2800" b="1" dirty="0" smtClean="0">
                <a:solidFill>
                  <a:srgbClr val="002060"/>
                </a:solidFill>
              </a:rPr>
              <a:t>= </a:t>
            </a:r>
            <a:r>
              <a:rPr lang="nl-BE" sz="2800" b="1" dirty="0">
                <a:solidFill>
                  <a:srgbClr val="002060"/>
                </a:solidFill>
              </a:rPr>
              <a:t>veel enger </a:t>
            </a:r>
            <a:endParaRPr lang="nl-BE" sz="2800" b="1" dirty="0" smtClean="0">
              <a:solidFill>
                <a:srgbClr val="002060"/>
              </a:solidFill>
            </a:endParaRPr>
          </a:p>
          <a:p>
            <a:r>
              <a:rPr lang="nl-BE" sz="2800" b="1" dirty="0" smtClean="0">
                <a:solidFill>
                  <a:srgbClr val="002060"/>
                </a:solidFill>
              </a:rPr>
              <a:t>dan </a:t>
            </a:r>
            <a:r>
              <a:rPr lang="nl-BE" sz="2800" b="1" dirty="0">
                <a:solidFill>
                  <a:srgbClr val="002060"/>
                </a:solidFill>
              </a:rPr>
              <a:t>wat </a:t>
            </a:r>
            <a:r>
              <a:rPr lang="nl-BE" sz="2800" b="1" dirty="0" smtClean="0">
                <a:solidFill>
                  <a:srgbClr val="002060"/>
                </a:solidFill>
              </a:rPr>
              <a:t>in Vlaanderen </a:t>
            </a:r>
            <a:r>
              <a:rPr lang="nl-BE" sz="2800" b="1" dirty="0">
                <a:solidFill>
                  <a:srgbClr val="002060"/>
                </a:solidFill>
              </a:rPr>
              <a:t>het beleidsdomein Cultuur omvat. </a:t>
            </a:r>
            <a:endParaRPr lang="nl-BE" sz="2800" b="1" dirty="0" smtClean="0">
              <a:solidFill>
                <a:srgbClr val="002060"/>
              </a:solidFill>
            </a:endParaRPr>
          </a:p>
          <a:p>
            <a:endParaRPr lang="nl-BE" sz="2800" dirty="0" smtClean="0"/>
          </a:p>
          <a:p>
            <a:r>
              <a:rPr lang="nl-BE" sz="2800" dirty="0" smtClean="0"/>
              <a:t>Sociaal-cultureel </a:t>
            </a:r>
            <a:r>
              <a:rPr lang="nl-BE" sz="2800" dirty="0"/>
              <a:t>werk is in Europa een grote ‘</a:t>
            </a:r>
            <a:r>
              <a:rPr lang="nl-BE" sz="2800" b="1" dirty="0"/>
              <a:t>onbekende</a:t>
            </a:r>
            <a:r>
              <a:rPr lang="nl-BE" sz="2800" dirty="0"/>
              <a:t>’.</a:t>
            </a:r>
          </a:p>
        </p:txBody>
      </p:sp>
      <p:sp>
        <p:nvSpPr>
          <p:cNvPr id="5" name="Rechthoek 4"/>
          <p:cNvSpPr/>
          <p:nvPr/>
        </p:nvSpPr>
        <p:spPr>
          <a:xfrm>
            <a:off x="564099" y="3140967"/>
            <a:ext cx="215135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BE" sz="3200" b="1" dirty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Probleem !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5" y="2276872"/>
            <a:ext cx="2304257" cy="153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17168" y="1868488"/>
            <a:ext cx="79902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Maak subsidies </a:t>
            </a:r>
            <a:r>
              <a:rPr lang="nl-BE" sz="2400" dirty="0"/>
              <a:t>voor sociaal-cultureel werk ‘</a:t>
            </a:r>
            <a:r>
              <a:rPr lang="nl-BE" sz="2400" b="1" dirty="0" err="1" smtClean="0">
                <a:solidFill>
                  <a:srgbClr val="00B050"/>
                </a:solidFill>
              </a:rPr>
              <a:t>staatssteunproof</a:t>
            </a:r>
            <a:r>
              <a:rPr lang="nl-BE" sz="2400" dirty="0"/>
              <a:t>’ </a:t>
            </a:r>
            <a:endParaRPr lang="nl-BE" sz="2400" dirty="0" smtClean="0"/>
          </a:p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 smtClean="0"/>
              <a:t>dring </a:t>
            </a:r>
            <a:r>
              <a:rPr lang="nl-BE" sz="2400" dirty="0"/>
              <a:t>aan op een </a:t>
            </a:r>
            <a:r>
              <a:rPr lang="nl-BE" sz="2400" b="1" dirty="0" smtClean="0"/>
              <a:t>AGVV</a:t>
            </a:r>
          </a:p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b="1" dirty="0"/>
              <a:t>Verdedig bij de </a:t>
            </a:r>
            <a:r>
              <a:rPr lang="nl-BE" sz="2400" b="1" dirty="0" smtClean="0"/>
              <a:t>EU, het </a:t>
            </a:r>
            <a:r>
              <a:rPr lang="nl-BE" sz="2400" b="1" dirty="0"/>
              <a:t>sociaal-cultureel </a:t>
            </a:r>
            <a:r>
              <a:rPr lang="nl-BE" sz="2400" b="1" dirty="0" smtClean="0"/>
              <a:t>werk, </a:t>
            </a:r>
          </a:p>
          <a:p>
            <a:r>
              <a:rPr lang="nl-BE" sz="2400" b="1" dirty="0"/>
              <a:t> </a:t>
            </a:r>
            <a:r>
              <a:rPr lang="nl-BE" sz="2400" b="1" dirty="0" smtClean="0"/>
              <a:t>    als </a:t>
            </a:r>
            <a:r>
              <a:rPr lang="nl-BE" sz="2400" b="1" dirty="0"/>
              <a:t>volwaardig onderdeel van Cultuur </a:t>
            </a:r>
            <a:endParaRPr lang="nl-BE" sz="2400" b="1" dirty="0" smtClean="0"/>
          </a:p>
          <a:p>
            <a:r>
              <a:rPr lang="nl-BE" sz="2400" dirty="0"/>
              <a:t> </a:t>
            </a:r>
            <a:r>
              <a:rPr lang="nl-BE" sz="2400" dirty="0" smtClean="0"/>
              <a:t>     </a:t>
            </a:r>
          </a:p>
          <a:p>
            <a:r>
              <a:rPr lang="nl-BE" sz="2400" dirty="0" smtClean="0"/>
              <a:t>     Daar </a:t>
            </a:r>
            <a:r>
              <a:rPr lang="nl-BE" sz="2400" dirty="0"/>
              <a:t>zijn </a:t>
            </a:r>
            <a:r>
              <a:rPr lang="nl-BE" sz="2400" dirty="0">
                <a:solidFill>
                  <a:srgbClr val="00B050"/>
                </a:solidFill>
              </a:rPr>
              <a:t>genoeg argumenten </a:t>
            </a:r>
            <a:r>
              <a:rPr lang="nl-BE" sz="2400" dirty="0"/>
              <a:t>voor!</a:t>
            </a:r>
          </a:p>
        </p:txBody>
      </p:sp>
      <p:sp>
        <p:nvSpPr>
          <p:cNvPr id="4" name="Rechthoek 3"/>
          <p:cNvSpPr/>
          <p:nvPr/>
        </p:nvSpPr>
        <p:spPr>
          <a:xfrm>
            <a:off x="539750" y="836612"/>
            <a:ext cx="1149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Vraag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032152"/>
            <a:ext cx="2454994" cy="24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7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50" y="692696"/>
            <a:ext cx="8719566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00B0F0"/>
                </a:solidFill>
              </a:rPr>
              <a:t>Verdrag van Lissabon</a:t>
            </a:r>
          </a:p>
          <a:p>
            <a:r>
              <a:rPr lang="nl-BE" sz="2000" i="1" dirty="0" smtClean="0"/>
              <a:t>Uit </a:t>
            </a:r>
            <a:r>
              <a:rPr lang="nl-BE" sz="2000" i="1" dirty="0"/>
              <a:t>het Verdrag van Lissabon volgt dat de Europese Unie </a:t>
            </a:r>
            <a:endParaRPr lang="nl-BE" sz="2000" i="1" dirty="0" smtClean="0"/>
          </a:p>
          <a:p>
            <a:r>
              <a:rPr lang="nl-BE" sz="2000" i="1" dirty="0" smtClean="0"/>
              <a:t>de </a:t>
            </a:r>
            <a:r>
              <a:rPr lang="nl-BE" sz="2000" b="1" i="1" dirty="0">
                <a:solidFill>
                  <a:srgbClr val="00B050"/>
                </a:solidFill>
              </a:rPr>
              <a:t>rijke verscheidenheid van cultuur en taal in de Unie eerbiedigt </a:t>
            </a:r>
            <a:endParaRPr lang="nl-BE" sz="2000" b="1" i="1" dirty="0" smtClean="0">
              <a:solidFill>
                <a:srgbClr val="00B050"/>
              </a:solidFill>
            </a:endParaRPr>
          </a:p>
          <a:p>
            <a:r>
              <a:rPr lang="nl-BE" sz="2000" i="1" dirty="0" smtClean="0"/>
              <a:t>en </a:t>
            </a:r>
            <a:r>
              <a:rPr lang="nl-BE" sz="2000" i="1" dirty="0"/>
              <a:t>toeziet op de instandhouding en de ontwikkeling van het Europese </a:t>
            </a:r>
            <a:endParaRPr lang="nl-BE" sz="2000" i="1" dirty="0" smtClean="0"/>
          </a:p>
          <a:p>
            <a:r>
              <a:rPr lang="nl-BE" sz="2000" i="1" dirty="0" smtClean="0"/>
              <a:t>culturele </a:t>
            </a:r>
            <a:r>
              <a:rPr lang="nl-BE" sz="2000" i="1" dirty="0"/>
              <a:t>erfgoed.</a:t>
            </a:r>
          </a:p>
          <a:p>
            <a:r>
              <a:rPr lang="nl-BE" dirty="0"/>
              <a:t>Artikel 167 VWEU</a:t>
            </a:r>
          </a:p>
          <a:p>
            <a:endParaRPr lang="nl-BE" dirty="0" smtClean="0"/>
          </a:p>
          <a:p>
            <a:r>
              <a:rPr lang="nl-BE" sz="2000" dirty="0" smtClean="0"/>
              <a:t>Op </a:t>
            </a:r>
            <a:r>
              <a:rPr lang="nl-BE" sz="2000" dirty="0"/>
              <a:t>grond van </a:t>
            </a:r>
            <a:r>
              <a:rPr lang="nl-BE" sz="2000" dirty="0" smtClean="0">
                <a:solidFill>
                  <a:srgbClr val="00B0F0"/>
                </a:solidFill>
              </a:rPr>
              <a:t>art.167</a:t>
            </a:r>
            <a:r>
              <a:rPr lang="nl-BE" sz="2000" dirty="0">
                <a:solidFill>
                  <a:srgbClr val="00B0F0"/>
                </a:solidFill>
              </a:rPr>
              <a:t>, lid 1, </a:t>
            </a:r>
            <a:r>
              <a:rPr lang="nl-BE" sz="2000" dirty="0" smtClean="0">
                <a:solidFill>
                  <a:srgbClr val="00B0F0"/>
                </a:solidFill>
              </a:rPr>
              <a:t>VWEU</a:t>
            </a:r>
            <a:r>
              <a:rPr lang="nl-BE" sz="2000" dirty="0" smtClean="0"/>
              <a:t>: </a:t>
            </a:r>
          </a:p>
          <a:p>
            <a:r>
              <a:rPr lang="nl-BE" sz="2000" dirty="0" smtClean="0"/>
              <a:t>dient </a:t>
            </a:r>
            <a:r>
              <a:rPr lang="nl-BE" sz="2000" dirty="0"/>
              <a:t>de Unie bij te dragen tot </a:t>
            </a:r>
            <a:endParaRPr lang="nl-BE" sz="2000" dirty="0" smtClean="0"/>
          </a:p>
          <a:p>
            <a:r>
              <a:rPr lang="nl-BE" sz="2000" dirty="0" smtClean="0"/>
              <a:t>‘</a:t>
            </a:r>
            <a:r>
              <a:rPr lang="nl-BE" sz="2000" i="1" dirty="0"/>
              <a:t>de </a:t>
            </a:r>
            <a:r>
              <a:rPr lang="nl-BE" sz="2000" b="1" i="1" dirty="0">
                <a:solidFill>
                  <a:srgbClr val="00B050"/>
                </a:solidFill>
              </a:rPr>
              <a:t>ontplooiing van de culturen van de lidstaten onder eerbiediging van </a:t>
            </a:r>
            <a:endParaRPr lang="nl-BE" sz="2000" b="1" i="1" dirty="0" smtClean="0">
              <a:solidFill>
                <a:srgbClr val="00B050"/>
              </a:solidFill>
            </a:endParaRPr>
          </a:p>
          <a:p>
            <a:r>
              <a:rPr lang="nl-BE" sz="2000" b="1" i="1" dirty="0" smtClean="0">
                <a:solidFill>
                  <a:srgbClr val="00B050"/>
                </a:solidFill>
              </a:rPr>
              <a:t>de </a:t>
            </a:r>
            <a:r>
              <a:rPr lang="nl-BE" sz="2000" b="1" i="1" dirty="0">
                <a:solidFill>
                  <a:srgbClr val="00B050"/>
                </a:solidFill>
              </a:rPr>
              <a:t>nationale en regionale verscheidenheid van die culturen, </a:t>
            </a:r>
            <a:endParaRPr lang="nl-BE" sz="2000" b="1" i="1" dirty="0" smtClean="0">
              <a:solidFill>
                <a:srgbClr val="00B050"/>
              </a:solidFill>
            </a:endParaRPr>
          </a:p>
          <a:p>
            <a:r>
              <a:rPr lang="nl-BE" sz="2000" i="1" dirty="0" smtClean="0"/>
              <a:t>maar </a:t>
            </a:r>
            <a:r>
              <a:rPr lang="nl-BE" sz="2000" i="1" dirty="0"/>
              <a:t>tegelijk ook de nadruk leggend op het gemeenschappelijk cultureel erfgoed</a:t>
            </a:r>
            <a:r>
              <a:rPr lang="nl-BE" sz="2000" i="1" dirty="0" smtClean="0"/>
              <a:t>’ </a:t>
            </a:r>
          </a:p>
          <a:p>
            <a:endParaRPr lang="nl-BE" sz="2000" dirty="0"/>
          </a:p>
          <a:p>
            <a:r>
              <a:rPr lang="nl-BE" sz="2000" dirty="0" smtClean="0"/>
              <a:t>Uit </a:t>
            </a:r>
            <a:r>
              <a:rPr lang="nl-BE" sz="2000" dirty="0" smtClean="0">
                <a:solidFill>
                  <a:srgbClr val="00B0F0"/>
                </a:solidFill>
              </a:rPr>
              <a:t>art.167</a:t>
            </a:r>
            <a:r>
              <a:rPr lang="nl-BE" sz="2000" dirty="0">
                <a:solidFill>
                  <a:srgbClr val="00B0F0"/>
                </a:solidFill>
              </a:rPr>
              <a:t>, lid 4, VWEU </a:t>
            </a:r>
            <a:r>
              <a:rPr lang="nl-BE" sz="2000" dirty="0"/>
              <a:t>volgt dat </a:t>
            </a:r>
            <a:r>
              <a:rPr lang="nl-BE" sz="2000" i="1" dirty="0"/>
              <a:t>de Unie bij haar optreden (…) rekening houdt </a:t>
            </a:r>
            <a:endParaRPr lang="nl-BE" sz="2000" i="1" dirty="0" smtClean="0"/>
          </a:p>
          <a:p>
            <a:r>
              <a:rPr lang="nl-BE" sz="2000" i="1" dirty="0" smtClean="0"/>
              <a:t>met </a:t>
            </a:r>
            <a:r>
              <a:rPr lang="nl-BE" sz="2000" i="1" dirty="0"/>
              <a:t>de culturele aspecten, met name om de </a:t>
            </a:r>
            <a:r>
              <a:rPr lang="nl-BE" sz="2000" b="1" i="1" dirty="0">
                <a:solidFill>
                  <a:srgbClr val="00B050"/>
                </a:solidFill>
              </a:rPr>
              <a:t>culturele verscheidenheid </a:t>
            </a:r>
            <a:endParaRPr lang="nl-BE" sz="2000" b="1" i="1" dirty="0" smtClean="0">
              <a:solidFill>
                <a:srgbClr val="00B050"/>
              </a:solidFill>
            </a:endParaRPr>
          </a:p>
          <a:p>
            <a:r>
              <a:rPr lang="nl-BE" sz="2000" b="1" i="1" dirty="0" smtClean="0">
                <a:solidFill>
                  <a:srgbClr val="00B050"/>
                </a:solidFill>
              </a:rPr>
              <a:t>te </a:t>
            </a:r>
            <a:r>
              <a:rPr lang="nl-BE" sz="2000" b="1" i="1" dirty="0">
                <a:solidFill>
                  <a:srgbClr val="00B050"/>
                </a:solidFill>
              </a:rPr>
              <a:t>eerbiedigen en te bevorderen</a:t>
            </a:r>
            <a:r>
              <a:rPr lang="nl-BE" sz="2000" b="1" i="1" dirty="0" smtClean="0">
                <a:solidFill>
                  <a:srgbClr val="00B050"/>
                </a:solidFill>
              </a:rPr>
              <a:t>.</a:t>
            </a:r>
          </a:p>
          <a:p>
            <a:endParaRPr lang="nl-BE" sz="2000" i="1" dirty="0"/>
          </a:p>
          <a:p>
            <a:r>
              <a:rPr lang="nl-BE" sz="2000" i="1" dirty="0" err="1" smtClean="0"/>
              <a:t>Enz</a:t>
            </a:r>
            <a:r>
              <a:rPr lang="nl-BE" sz="2000" i="1" dirty="0" smtClean="0"/>
              <a:t>…</a:t>
            </a:r>
          </a:p>
          <a:p>
            <a:endParaRPr lang="nl-BE" sz="2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48420"/>
            <a:ext cx="2808692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lkvormige toelichting 4"/>
          <p:cNvSpPr/>
          <p:nvPr/>
        </p:nvSpPr>
        <p:spPr>
          <a:xfrm>
            <a:off x="539748" y="836613"/>
            <a:ext cx="3096344" cy="1224136"/>
          </a:xfrm>
          <a:prstGeom prst="cloudCallout">
            <a:avLst>
              <a:gd name="adj1" fmla="val 11272"/>
              <a:gd name="adj2" fmla="val 4823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539747" y="2348880"/>
            <a:ext cx="82520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Voorstel van de EU Commissie (2016):</a:t>
            </a:r>
          </a:p>
          <a:p>
            <a:endParaRPr lang="nl-BE" sz="2000" dirty="0" smtClean="0"/>
          </a:p>
          <a:p>
            <a:r>
              <a:rPr lang="nl-BE" sz="2000" i="1" dirty="0" smtClean="0"/>
              <a:t>…om bepaalde investeringssteun voor havens en luchthavens op te nemen in </a:t>
            </a:r>
          </a:p>
          <a:p>
            <a:r>
              <a:rPr lang="nl-BE" sz="2000" i="1" dirty="0" smtClean="0"/>
              <a:t>de AGVV-regeling</a:t>
            </a:r>
          </a:p>
          <a:p>
            <a:endParaRPr lang="nl-BE" sz="2000" dirty="0" smtClean="0"/>
          </a:p>
          <a:p>
            <a:r>
              <a:rPr lang="nl-BE" sz="2000" dirty="0" smtClean="0"/>
              <a:t>Doel :  administratieve last verminderen</a:t>
            </a:r>
          </a:p>
          <a:p>
            <a:r>
              <a:rPr lang="nl-BE" sz="2000" dirty="0" smtClean="0"/>
              <a:t>Argumentatie:  is in lijn met EU doelstelling om investeringen te stimuleren </a:t>
            </a:r>
          </a:p>
          <a:p>
            <a:r>
              <a:rPr lang="nl-BE" sz="2000" dirty="0"/>
              <a:t> </a:t>
            </a:r>
            <a:r>
              <a:rPr lang="nl-BE" sz="2000" dirty="0" smtClean="0"/>
              <a:t>                           die groei en jobcreatie stimuleren</a:t>
            </a:r>
            <a:endParaRPr lang="nl-BE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755968" y="1199087"/>
            <a:ext cx="276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Goed om weten…</a:t>
            </a:r>
            <a:endParaRPr lang="nl-BE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87" y="488279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539750" y="2852936"/>
            <a:ext cx="7608558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539750" y="2924944"/>
            <a:ext cx="76085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“Social Cultural Work 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education</a:t>
            </a:r>
            <a:r>
              <a:rPr lang="en-US" sz="2800" dirty="0">
                <a:solidFill>
                  <a:schemeClr val="bg1"/>
                </a:solidFill>
              </a:rPr>
              <a:t>, community building and social activism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through </a:t>
            </a:r>
            <a:r>
              <a:rPr lang="en-US" sz="2800" dirty="0">
                <a:solidFill>
                  <a:schemeClr val="bg1"/>
                </a:solidFill>
              </a:rPr>
              <a:t>cultural participation</a:t>
            </a:r>
            <a:r>
              <a:rPr lang="en-US" sz="2800" dirty="0" smtClean="0">
                <a:solidFill>
                  <a:schemeClr val="bg1"/>
                </a:solidFill>
              </a:rPr>
              <a:t>” </a:t>
            </a:r>
            <a:endParaRPr lang="nl-BE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75000"/>
            <a:ext cx="3238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9750" y="836613"/>
            <a:ext cx="7516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Een recent Europees onderzoek in de cultuursector heeft ‘uiteindelijk’ </a:t>
            </a:r>
          </a:p>
          <a:p>
            <a:r>
              <a:rPr lang="nl-BE" sz="2000" dirty="0" smtClean="0"/>
              <a:t>de sociaal-culturele sector mee opgenomen als </a:t>
            </a:r>
          </a:p>
          <a:p>
            <a:r>
              <a:rPr lang="nl-BE" sz="2000" dirty="0" smtClean="0"/>
              <a:t>deelsector binnen het culturele veld…</a:t>
            </a:r>
          </a:p>
          <a:p>
            <a:r>
              <a:rPr lang="nl-BE" sz="2000" dirty="0" smtClean="0"/>
              <a:t>met volgende definitie…</a:t>
            </a:r>
            <a:endParaRPr lang="nl-BE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22" y="5373216"/>
            <a:ext cx="4476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2226909" cy="12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95" y="6042782"/>
            <a:ext cx="1963612" cy="8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7" y="7937"/>
            <a:ext cx="1544833" cy="15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" y="4373054"/>
            <a:ext cx="1117297" cy="1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97" y="3059860"/>
            <a:ext cx="1353918" cy="1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08" y="2332856"/>
            <a:ext cx="1352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" y="1957367"/>
            <a:ext cx="2200783" cy="75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" y="6171318"/>
            <a:ext cx="2638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impulsvorming.be/InformCMS/custom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50" y="960170"/>
            <a:ext cx="1807019" cy="14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58" y="4119852"/>
            <a:ext cx="2325697" cy="10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" y="7938"/>
            <a:ext cx="2462995" cy="8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3" descr="data:image/png;base64,iVBORw0KGgoAAAANSUhEUgAAAIQAAABQCAYAAADY692eAAANE0lEQVR4Xu1dy24cxxWtppjHKpI2STaJh0CCBJBFNoMAyU5DZJHHRhxt5MBSNNzEu4hcGcgmo/xApC/QCJSRnYb8Ao++QE3KXnv4BSbXptg5t6ea7Ompx+2qmiab6QYMEma97q1T912lSLRfEA78dxR3/tpLJkEGu8RBokuc+1pNvTv6uBuJpfhR7/B5kwlrARFo916PVrdTEf3rVEQrW73kONCwtQ/TAiIQy3ffrI6jKLonRPoKUqIfaNjah2kBEYDlL0fxre+J9Nt8qBuQEk21J1pABADE7mh1EEFdXAzVXCnRAsITECQdlkX6DRh5qzhUKj5sPO59NfYcvvbuLSA8WQ5jcihE9EQxzPhR72DDc/jau7eA8GA5xR4+QDrohojE6fqnva8Tjylq79oCwoPlBukgR22eLdECwhEQZc9CN0zTPI4WEI6A2B3d3URkcmTrnor02ePe4cDW7qr8vQWE407Mu5rTgSJxtpWKpZeFYScwLlccp6m9WwsIR5a/frO6J6Lofrk7Nj8q2xZNUhstIBwBsftmLYkisaYCxDTRdePLi7+lO01JerWACAmIVJw8enCQBahej9bSfOg0Td8+fnDYdZyq1m4tIBzZrVIZxY1//WbtGAbFTTl8Y+yIFhCOgFAZleRRCHE2ppD1RfZzOgHZFo5T1dqtEYuslSPMyVRuZyrOevAzYnIzW0AwGXldmn0xuhOnYvndOT3SfiAgkL3QAuK67HQFOmAnTGAnfERdoC5enIqlAdVFZK5n0YYoGJsVhr+Upq3K8GD7F6O7/TwIRbGGU/EhjtKlIXkaRS+jSVVULSA8AEFdSTXQT1ITFJBKU9GZ/l5wOxtUG9ECwhMQlOT6vviuQ2nu3dHatyJND4qAaHMZngxuavfc6yAALIulIdVJNA0MxPtGSoi76+uobp7/3r979/ayAJXnL8j1XBY3sqKYJhbaBgfEnTiOl6LoZpSmXYm4Dn52EMclJtF9hUkaRROfzVuL4fHpv/EHIZ59lSSZbq/jK9ZGNCmRpeJNEEDQiQUAUB8gNmnzmZtA4NjDzo6XhNhPEv7lFgsgsunPhNh6nyRD5lq8mp17G6k4gofBpT+bE+cHZXhiDbyL80Xg9+wwEW8KC5uAT2/Bp4nXYi2dvQCxGsdPMMCgAgh0yzkG8YPDJHnBIZYDCBoHjN6oQ1LAo6DMZhcG5f6jB4d0KLQfAHAL67qHzaV2tPGVAIT2BIgxgQX8esXhV5U2ToD4OI67N4T4DwG8ymSMtuNTIXa+xjEwteUCAkx7Bab1GfM6N5kttNWnuQkIkFpPwfBtTDZTsu88OUARWj1WBgQ2g6qBFspkm7jnAoIYDQJXFilmi0kuXZU12VXLQpAUCQWEMobGoLNXRe3qQMgGBCEcJ45qCEnMLfwzgaIKILDmF5ASdCoX8kFdUBl+BwpfaT9IaUp8WxQYcroSbOaGLyhYgJBgIISHVhHGTdKBogogMMHkIElWFoGG2YynuuQea50Cpp7PGxRWQHiA4QincyL5QD87mIxOyVzZmYFXx+izXhb5MGafS0ucNRbsknWbXeKyX+fGZKaazrY+7b0fFsfBOrexTrK16vz2cACQhnf7rIAAwkncGS3nwtQEguewoPd0epvcLJz8vjSu8ooi0+rHIHBD1UCK40LtonqYRRiX5VtbqvgDALEHOucKcVWrpDWSNANvxsW/g5cklWN5ALLMqu3DGD243Hu2dqq/GwEBgnCrWRRuNWunOJFuI/v1FAIG+tCirafcZE8w13gMUN12YZCuz0xltcZ+wGGiegmjmgUPnmHTn3N0/9047lNbjGk7SAnoXXehVwsI7unDpAcQyX0XkSxdMRL/qsuyRXq0GyqBpb1fmQ/ic2rKjJ2/8a21H0wRVac4ifRYSIoYQeGqJrWAYBpDVCjY5aBbh1ZpoxCBRklh8ToobmHsH1Jt0PNBsBrObQOV/UD0WozfE5xiJ8+Dc1hd6VUCQoomijeYvhN0jkP4+MxTrrUlmOulmMRtH/DmzDh3NeX/0OUvTIBw3bB8DQz7xEltKAHBkQ624FFV/QUChzbVoRODUsqcP+mjmzvEmueKaw35CwMgjqRknVTlU96ecwgggaxOQ3n+uQ6ciYDutwj2dF2JUfXjSAkywDDvQNWfAyj030d/rsekJK/oak4b6K/8lwBxQEY0/ktcPYDigjiHwCWXMwcIMJbCoPdMmx3SQCvOAwYabQETEAHkTVjg1tvYoM05lD1XaY3F6+wHaUMkWPPQ5Ib7HCrwiySM1hXF3Ds4AGzPj9YyBwhGFPAIoqjjQ4iurww4PTWNbRKDNgZl59mBSfl6VA+EXGb9g+3wmiSqjsczgGBarwvLDXBOuUkMcgAFRjgZW8rngxzqH0IepIUDghPkWZS6IEYxAam1I6SPfnF5RsN9F7Whfg/icp8Msnka3hKCE1kDIDbxLgJVOwX/UHVF+Y6haWAbkTY7RKqNylKOKqplLuZ8eSb7wZc5WSFNFGWxFeILfsypaRnO7urmsvFK1W9GZTDsB186vfvbPAVmQqlSBrR4IadIwHciuh3iXWtZgog3JaZ5C9XmuzDu/wUQRpeX444Rc6u4ZOVAVCZlUoH7FwdO5QAyZH8fACAX2MsN9pGm10JCgIgDeBrGjbDpVqk2WOV1usfF6C4nbnlXKryRmV6qQw1ZRqfFhJeE4Bh0LmIrdB+byqD5ON4KmrEyoPOBqClFdP/ice89K8Usg26UNe6H5sfCJERTAMENP8MeIsPXmBG0eUzzb0VdsJ9rP0hwUl7IKZHlA6BrLyG4YCAmhghl616a49oPnDSAZcOLVWd503GhDxmi2qjywgFBoWNsysAHta59UbWMRCX/Mk+FmIQyA2p6x5pjPzC9nSI7aPOzi0vg8YRTX2KLG3kBgplcCp7UcgUIpx8nlK2TOqZ3rG32QxX1S2lwrGHocqFooYAgBjPiECxDjLNZdbRhntK5OgvbK/c2+wF8/BL0dS00Olea5eMuPHTNAIRwybHXsfmqOThSj/o97Kf/Xvkoekm3tWVGk4xApWtre3OSKR28K83kAf4GPzs6/nqpDDnBBD+16VRqY7PML2vzdfPaThH12/hjKn77e97KbW8+MGIgwSrNbAfYGxCcbCHpvEXfl+RtDa8Vx9L/8U9R5fsZKGN8tn86CZtElVtaF9Nlk1TL4kgil7lmchkhAzoM3tbSRIaySfIZYxJ/AyB+AmAYP8ZrcrZTWyVkbloLxz7yBgQ3D1AlHlDLrlsm4cQkfvO7VPzhTzZAmK/7c05tCBtM7hPZD8ZglzcgpB1hLWlHO7piR6VoC0mDhwYRZ6NugrV/f2pWG7Z0N0c9hQCEzd3M+RcEEByiaEKXyUJvdJXxODGJh09S8fOOflRbuRwHeC7FOcUVcaWD6x7pyvBJ5xq9DZqwSaqDYzDfwdOSf9EloxnlchxA+NoQXOkQFBBcKUGqA3clNjhh1iqneRFtOTGJH/xQiH98rlYbnHA1M1zufDubOf45+1ykuOkqH0tKECiA+p5L6FW38XLz6KocndcJQIdnQc3PDHFAxCmv23yYil/+en40W7g678FRTS6xHJdXaCj3VPX+jBYQTBe0iMZt7qNhFiCo6gaCSCKO5PvFr4C+T0pSguFu5jRxPJqqh8iQQj/BWLYU/yYuBu1zDgy1MV714ujd0kQJpMVOVWnBLCDxfh2F61aT2iD1cYF2++tyeVuOHVEYmd6P2NHdj5VSge6p9FUbSjYcLgFRmJ37WffHevePI2YVq6EbS3sAx75K1OcVxagmpocwKGegJFgxrrP+LZxg6yMef76f4krAxew2d7O8Tkb4utxlgv8xAc/I5SeXPi+0NZUKZhembIEw1d6Y3o6wAoIb6bNANCNYtiEifaqHhiBoi3skyu04qvBnHSE+gQuaf7bsZnkOKfFoc20Pe7iSIfKLzw6AMN6CtwKCVixF1xC/Wl97caaQ3/EIonLb58Isp7zuMwSpfkSwZTxGqlo6x17hkzzbsujuuwDC5PqyAEHL4T7s4UqkrV9erVXVPlGNy7GN8gxoVXVRnG8RoCjHfhzUkzGoyAZEDgosiPMEkG1/q/z9CIjuhwBCPinHn88zoFXVRZkwaWSSdLUG+ixMOaHH2sqSsaIRm01hckcrASJfsET+IACRRh5QYIX7IFcVhFFbjrGMUPb4nzsHG1XHLrev8JaWcirwYR982NZ5I9IuItCxbRZdTsUJEPmqZRiVLp2wF8JhLtVcgAGDEM8Vcearq428qEMv+3UZh4le9tvj1lsS6GBoxvIZQ6vRrjtoXoAoqJE+fqd/HuGeB3PzNy6HTcmietCa/7MIVEbfKY1zDBAkIVVklXV6A6I4WRZfmAKDQs63JLFK3Ul6DG3I9x7jZf3xdZMGVTbhKrUNCggTYWT80N8vC/lXielXeS21AeIqM6Fd2wUHWkC0aJjhQAuIFhAzHPgf1Py5q/Iw10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28" descr="data:image/png;base64,iVBORw0KGgoAAAANSUhEUgAAAIQAAABQCAYAAADY692eAAANE0lEQVR4Xu1dy24cxxWtppjHKpI2STaJh0CCBJBFNoMAyU5DZJHHRhxt5MBSNNzEu4hcGcgmo/xApC/QCJSRnYb8Ao++QE3KXnv4BSbXptg5t6ea7Ompx+2qmiab6QYMEma97q1T912lSLRfEA78dxR3/tpLJkEGu8RBokuc+1pNvTv6uBuJpfhR7/B5kwlrARFo916PVrdTEf3rVEQrW73kONCwtQ/TAiIQy3ffrI6jKLonRPoKUqIfaNjah2kBEYDlL0fxre+J9Nt8qBuQEk21J1pABADE7mh1EEFdXAzVXCnRAsITECQdlkX6DRh5qzhUKj5sPO59NfYcvvbuLSA8WQ5jcihE9EQxzPhR72DDc/jau7eA8GA5xR4+QDrohojE6fqnva8Tjylq79oCwoPlBukgR22eLdECwhEQZc9CN0zTPI4WEI6A2B3d3URkcmTrnor02ePe4cDW7qr8vQWE407Mu5rTgSJxtpWKpZeFYScwLlccp6m9WwsIR5a/frO6J6Lofrk7Nj8q2xZNUhstIBwBsftmLYkisaYCxDTRdePLi7+lO01JerWACAmIVJw8enCQBahej9bSfOg0Td8+fnDYdZyq1m4tIBzZrVIZxY1//WbtGAbFTTl8Y+yIFhCOgFAZleRRCHE2ppD1RfZzOgHZFo5T1dqtEYuslSPMyVRuZyrOevAzYnIzW0AwGXldmn0xuhOnYvndOT3SfiAgkL3QAuK67HQFOmAnTGAnfERdoC5enIqlAdVFZK5n0YYoGJsVhr+Upq3K8GD7F6O7/TwIRbGGU/EhjtKlIXkaRS+jSVVULSA8AEFdSTXQT1ITFJBKU9GZ/l5wOxtUG9ECwhMQlOT6vviuQ2nu3dHatyJND4qAaHMZngxuavfc6yAALIulIdVJNA0MxPtGSoi76+uobp7/3r979/ayAJXnL8j1XBY3sqKYJhbaBgfEnTiOl6LoZpSmXYm4Dn52EMclJtF9hUkaRROfzVuL4fHpv/EHIZ59lSSZbq/jK9ZGNCmRpeJNEEDQiQUAUB8gNmnzmZtA4NjDzo6XhNhPEv7lFgsgsunPhNh6nyRD5lq8mp17G6k4gofBpT+bE+cHZXhiDbyL80Xg9+wwEW8KC5uAT2/Bp4nXYi2dvQCxGsdPMMCgAgh0yzkG8YPDJHnBIZYDCBoHjN6oQ1LAo6DMZhcG5f6jB4d0KLQfAHAL67qHzaV2tPGVAIT2BIgxgQX8esXhV5U2ToD4OI67N4T4DwG8ymSMtuNTIXa+xjEwteUCAkx7Bab1GfM6N5kttNWnuQkIkFpPwfBtTDZTsu88OUARWj1WBgQ2g6qBFspkm7jnAoIYDQJXFilmi0kuXZU12VXLQpAUCQWEMobGoLNXRe3qQMgGBCEcJ45qCEnMLfwzgaIKILDmF5ASdCoX8kFdUBl+BwpfaT9IaUp8WxQYcroSbOaGLyhYgJBgIISHVhHGTdKBogogMMHkIElWFoGG2YynuuQea50Cpp7PGxRWQHiA4QincyL5QD87mIxOyVzZmYFXx+izXhb5MGafS0ucNRbsknWbXeKyX+fGZKaazrY+7b0fFsfBOrexTrK16vz2cACQhnf7rIAAwkncGS3nwtQEguewoPd0epvcLJz8vjSu8ooi0+rHIHBD1UCK40LtonqYRRiX5VtbqvgDALEHOucKcVWrpDWSNANvxsW/g5cklWN5ALLMqu3DGD243Hu2dqq/GwEBgnCrWRRuNWunOJFuI/v1FAIG+tCirafcZE8w13gMUN12YZCuz0xltcZ+wGGiegmjmgUPnmHTn3N0/9047lNbjGk7SAnoXXehVwsI7unDpAcQyX0XkSxdMRL/qsuyRXq0GyqBpb1fmQ/ic2rKjJ2/8a21H0wRVac4ifRYSIoYQeGqJrWAYBpDVCjY5aBbh1ZpoxCBRklh8ToobmHsH1Jt0PNBsBrObQOV/UD0WozfE5xiJ8+Dc1hd6VUCQoomijeYvhN0jkP4+MxTrrUlmOulmMRtH/DmzDh3NeX/0OUvTIBw3bB8DQz7xEltKAHBkQ624FFV/QUChzbVoRODUsqcP+mjmzvEmueKaw35CwMgjqRknVTlU96ecwgggaxOQ3n+uQ6ciYDutwj2dF2JUfXjSAkywDDvQNWfAyj030d/rsekJK/oak4b6K/8lwBxQEY0/ktcPYDigjiHwCWXMwcIMJbCoPdMmx3SQCvOAwYabQETEAHkTVjg1tvYoM05lD1XaY3F6+wHaUMkWPPQ5Ib7HCrwiySM1hXF3Ds4AGzPj9YyBwhGFPAIoqjjQ4iurww4PTWNbRKDNgZl59mBSfl6VA+EXGb9g+3wmiSqjsczgGBarwvLDXBOuUkMcgAFRjgZW8rngxzqH0IepIUDghPkWZS6IEYxAam1I6SPfnF5RsN9F7Whfg/icp8Msnka3hKCE1kDIDbxLgJVOwX/UHVF+Y6haWAbkTY7RKqNylKOKqplLuZ8eSb7wZc5WSFNFGWxFeILfsypaRnO7urmsvFK1W9GZTDsB186vfvbPAVmQqlSBrR4IadIwHciuh3iXWtZgog3JaZ5C9XmuzDu/wUQRpeX444Rc6u4ZOVAVCZlUoH7FwdO5QAyZH8fACAX2MsN9pGm10JCgIgDeBrGjbDpVqk2WOV1usfF6C4nbnlXKryRmV6qQw1ZRqfFhJeE4Bh0LmIrdB+byqD5ON4KmrEyoPOBqClFdP/ice89K8Usg26UNe6H5sfCJERTAMENP8MeIsPXmBG0eUzzb0VdsJ9rP0hwUl7IKZHlA6BrLyG4YCAmhghl616a49oPnDSAZcOLVWd503GhDxmi2qjywgFBoWNsysAHta59UbWMRCX/Mk+FmIQyA2p6x5pjPzC9nSI7aPOzi0vg8YRTX2KLG3kBgplcCp7UcgUIpx8nlK2TOqZ3rG32QxX1S2lwrGHocqFooYAgBjPiECxDjLNZdbRhntK5OgvbK/c2+wF8/BL0dS00Olea5eMuPHTNAIRwybHXsfmqOThSj/o97Kf/Xvkoekm3tWVGk4xApWtre3OSKR28K83kAf4GPzs6/nqpDDnBBD+16VRqY7PML2vzdfPaThH12/hjKn77e97KbW8+MGIgwSrNbAfYGxCcbCHpvEXfl+RtDa8Vx9L/8U9R5fsZKGN8tn86CZtElVtaF9Nlk1TL4kgil7lmchkhAzoM3tbSRIaySfIZYxJ/AyB+AmAYP8ZrcrZTWyVkbloLxz7yBgQ3D1AlHlDLrlsm4cQkfvO7VPzhTzZAmK/7c05tCBtM7hPZD8ZglzcgpB1hLWlHO7piR6VoC0mDhwYRZ6NugrV/f2pWG7Z0N0c9hQCEzd3M+RcEEByiaEKXyUJvdJXxODGJh09S8fOOflRbuRwHeC7FOcUVcaWD6x7pyvBJ5xq9DZqwSaqDYzDfwdOSf9EloxnlchxA+NoQXOkQFBBcKUGqA3clNjhh1iqneRFtOTGJH/xQiH98rlYbnHA1M1zufDubOf45+1ykuOkqH0tKECiA+p5L6FW38XLz6KocndcJQIdnQc3PDHFAxCmv23yYil/+en40W7g678FRTS6xHJdXaCj3VPX+jBYQTBe0iMZt7qNhFiCo6gaCSCKO5PvFr4C+T0pSguFu5jRxPJqqh8iQQj/BWLYU/yYuBu1zDgy1MV714ujd0kQJpMVOVWnBLCDxfh2F61aT2iD1cYF2++tyeVuOHVEYmd6P2NHdj5VSge6p9FUbSjYcLgFRmJ37WffHevePI2YVq6EbS3sAx75K1OcVxagmpocwKGegJFgxrrP+LZxg6yMef76f4krAxew2d7O8Tkb4utxlgv8xAc/I5SeXPi+0NZUKZhembIEw1d6Y3o6wAoIb6bNANCNYtiEifaqHhiBoi3skyu04qvBnHSE+gQuaf7bsZnkOKfFoc20Pe7iSIfKLzw6AMN6CtwKCVixF1xC/Wl97caaQ3/EIonLb58Isp7zuMwSpfkSwZTxGqlo6x17hkzzbsujuuwDC5PqyAEHL4T7s4UqkrV9erVXVPlGNy7GN8gxoVXVRnG8RoCjHfhzUkzGoyAZEDgosiPMEkG1/q/z9CIjuhwBCPinHn88zoFXVRZkwaWSSdLUG+ixMOaHH2sqSsaIRm01hckcrASJfsET+IACRRh5QYIX7IFcVhFFbjrGMUPb4nzsHG1XHLrev8JaWcirwYR982NZ5I9IuItCxbRZdTsUJEPmqZRiVLp2wF8JhLtVcgAGDEM8Vcearq428qEMv+3UZh4le9tvj1lsS6GBoxvIZQ6vRrjtoXoAoqJE+fqd/HuGeB3PzNy6HTcmietCa/7MIVEbfKY1zDBAkIVVklXV6A6I4WRZfmAKDQs63JLFK3Ul6DG3I9x7jZf3xdZMGVTbhKrUNCggTYWT80N8vC/lXielXeS21AeIqM6Fd2wUHWkC0aJjhQAuIFhAzHPgf1Py5q/Iw10s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30" descr="data:image/png;base64,iVBORw0KGgoAAAANSUhEUgAAAIQAAABQCAYAAADY692eAAANE0lEQVR4Xu1dy24cxxWtppjHKpI2STaJh0CCBJBFNoMAyU5DZJHHRhxt5MBSNNzEu4hcGcgmo/xApC/QCJSRnYb8Ao++QE3KXnv4BSbXptg5t6ea7Ompx+2qmiab6QYMEma97q1T912lSLRfEA78dxR3/tpLJkEGu8RBokuc+1pNvTv6uBuJpfhR7/B5kwlrARFo916PVrdTEf3rVEQrW73kONCwtQ/TAiIQy3ffrI6jKLonRPoKUqIfaNjah2kBEYDlL0fxre+J9Nt8qBuQEk21J1pABADE7mh1EEFdXAzVXCnRAsITECQdlkX6DRh5qzhUKj5sPO59NfYcvvbuLSA8WQ5jcihE9EQxzPhR72DDc/jau7eA8GA5xR4+QDrohojE6fqnva8Tjylq79oCwoPlBukgR22eLdECwhEQZc9CN0zTPI4WEI6A2B3d3URkcmTrnor02ePe4cDW7qr8vQWE407Mu5rTgSJxtpWKpZeFYScwLlccp6m9WwsIR5a/frO6J6Lofrk7Nj8q2xZNUhstIBwBsftmLYkisaYCxDTRdePLi7+lO01JerWACAmIVJw8enCQBahej9bSfOg0Td8+fnDYdZyq1m4tIBzZrVIZxY1//WbtGAbFTTl8Y+yIFhCOgFAZleRRCHE2ppD1RfZzOgHZFo5T1dqtEYuslSPMyVRuZyrOevAzYnIzW0AwGXldmn0xuhOnYvndOT3SfiAgkL3QAuK67HQFOmAnTGAnfERdoC5enIqlAdVFZK5n0YYoGJsVhr+Upq3K8GD7F6O7/TwIRbGGU/EhjtKlIXkaRS+jSVVULSA8AEFdSTXQT1ITFJBKU9GZ/l5wOxtUG9ECwhMQlOT6vviuQ2nu3dHatyJND4qAaHMZngxuavfc6yAALIulIdVJNA0MxPtGSoi76+uobp7/3r979/ayAJXnL8j1XBY3sqKYJhbaBgfEnTiOl6LoZpSmXYm4Dn52EMclJtF9hUkaRROfzVuL4fHpv/EHIZ59lSSZbq/jK9ZGNCmRpeJNEEDQiQUAUB8gNmnzmZtA4NjDzo6XhNhPEv7lFgsgsunPhNh6nyRD5lq8mp17G6k4gofBpT+bE+cHZXhiDbyL80Xg9+wwEW8KC5uAT2/Bp4nXYi2dvQCxGsdPMMCgAgh0yzkG8YPDJHnBIZYDCBoHjN6oQ1LAo6DMZhcG5f6jB4d0KLQfAHAL67qHzaV2tPGVAIT2BIgxgQX8esXhV5U2ToD4OI67N4T4DwG8ymSMtuNTIXa+xjEwteUCAkx7Bab1GfM6N5kttNWnuQkIkFpPwfBtTDZTsu88OUARWj1WBgQ2g6qBFspkm7jnAoIYDQJXFilmi0kuXZU12VXLQpAUCQWEMobGoLNXRe3qQMgGBCEcJ45qCEnMLfwzgaIKILDmF5ASdCoX8kFdUBl+BwpfaT9IaUp8WxQYcroSbOaGLyhYgJBgIISHVhHGTdKBogogMMHkIElWFoGG2YynuuQea50Cpp7PGxRWQHiA4QincyL5QD87mIxOyVzZmYFXx+izXhb5MGafS0ucNRbsknWbXeKyX+fGZKaazrY+7b0fFsfBOrexTrK16vz2cACQhnf7rIAAwkncGS3nwtQEguewoPd0epvcLJz8vjSu8ooi0+rHIHBD1UCK40LtonqYRRiX5VtbqvgDALEHOucKcVWrpDWSNANvxsW/g5cklWN5ALLMqu3DGD243Hu2dqq/GwEBgnCrWRRuNWunOJFuI/v1FAIG+tCirafcZE8w13gMUN12YZCuz0xltcZ+wGGiegmjmgUPnmHTn3N0/9047lNbjGk7SAnoXXehVwsI7unDpAcQyX0XkSxdMRL/qsuyRXq0GyqBpb1fmQ/ic2rKjJ2/8a21H0wRVac4ifRYSIoYQeGqJrWAYBpDVCjY5aBbh1ZpoxCBRklh8ToobmHsH1Jt0PNBsBrObQOV/UD0WozfE5xiJ8+Dc1hd6VUCQoomijeYvhN0jkP4+MxTrrUlmOulmMRtH/DmzDh3NeX/0OUvTIBw3bB8DQz7xEltKAHBkQ624FFV/QUChzbVoRODUsqcP+mjmzvEmueKaw35CwMgjqRknVTlU96ecwgggaxOQ3n+uQ6ciYDutwj2dF2JUfXjSAkywDDvQNWfAyj030d/rsekJK/oak4b6K/8lwBxQEY0/ktcPYDigjiHwCWXMwcIMJbCoPdMmx3SQCvOAwYabQETEAHkTVjg1tvYoM05lD1XaY3F6+wHaUMkWPPQ5Ib7HCrwiySM1hXF3Ds4AGzPj9YyBwhGFPAIoqjjQ4iurww4PTWNbRKDNgZl59mBSfl6VA+EXGb9g+3wmiSqjsczgGBarwvLDXBOuUkMcgAFRjgZW8rngxzqH0IepIUDghPkWZS6IEYxAam1I6SPfnF5RsN9F7Whfg/icp8Msnka3hKCE1kDIDbxLgJVOwX/UHVF+Y6haWAbkTY7RKqNylKOKqplLuZ8eSb7wZc5WSFNFGWxFeILfsypaRnO7urmsvFK1W9GZTDsB186vfvbPAVmQqlSBrR4IadIwHciuh3iXWtZgog3JaZ5C9XmuzDu/wUQRpeX444Rc6u4ZOVAVCZlUoH7FwdO5QAyZH8fACAX2MsN9pGm10JCgIgDeBrGjbDpVqk2WOV1usfF6C4nbnlXKryRmV6qQw1ZRqfFhJeE4Bh0LmIrdB+byqD5ON4KmrEyoPOBqClFdP/ice89K8Usg26UNe6H5sfCJERTAMENP8MeIsPXmBG0eUzzb0VdsJ9rP0hwUl7IKZHlA6BrLyG4YCAmhghl616a49oPnDSAZcOLVWd503GhDxmi2qjywgFBoWNsysAHta59UbWMRCX/Mk+FmIQyA2p6x5pjPzC9nSI7aPOzi0vg8YRTX2KLG3kBgplcCp7UcgUIpx8nlK2TOqZ3rG32QxX1S2lwrGHocqFooYAgBjPiECxDjLNZdbRhntK5OgvbK/c2+wF8/BL0dS00Olea5eMuPHTNAIRwybHXsfmqOThSj/o97Kf/Xvkoekm3tWVGk4xApWtre3OSKR28K83kAf4GPzs6/nqpDDnBBD+16VRqY7PML2vzdfPaThH12/hjKn77e97KbW8+MGIgwSrNbAfYGxCcbCHpvEXfl+RtDa8Vx9L/8U9R5fsZKGN8tn86CZtElVtaF9Nlk1TL4kgil7lmchkhAzoM3tbSRIaySfIZYxJ/AyB+AmAYP8ZrcrZTWyVkbloLxz7yBgQ3D1AlHlDLrlsm4cQkfvO7VPzhTzZAmK/7c05tCBtM7hPZD8ZglzcgpB1hLWlHO7piR6VoC0mDhwYRZ6NugrV/f2pWG7Z0N0c9hQCEzd3M+RcEEByiaEKXyUJvdJXxODGJh09S8fOOflRbuRwHeC7FOcUVcaWD6x7pyvBJ5xq9DZqwSaqDYzDfwdOSf9EloxnlchxA+NoQXOkQFBBcKUGqA3clNjhh1iqneRFtOTGJH/xQiH98rlYbnHA1M1zufDubOf45+1ykuOkqH0tKECiA+p5L6FW38XLz6KocndcJQIdnQc3PDHFAxCmv23yYil/+en40W7g678FRTS6xHJdXaCj3VPX+jBYQTBe0iMZt7qNhFiCo6gaCSCKO5PvFr4C+T0pSguFu5jRxPJqqh8iQQj/BWLYU/yYuBu1zDgy1MV714ujd0kQJpMVOVWnBLCDxfh2F61aT2iD1cYF2++tyeVuOHVEYmd6P2NHdj5VSge6p9FUbSjYcLgFRmJ37WffHevePI2YVq6EbS3sAx75K1OcVxagmpocwKGegJFgxrrP+LZxg6yMef76f4krAxew2d7O8Tkb4utxlgv8xAc/I5SeXPi+0NZUKZhembIEw1d6Y3o6wAoIb6bNANCNYtiEifaqHhiBoi3skyu04qvBnHSE+gQuaf7bsZnkOKfFoc20Pe7iSIfKLzw6AMN6CtwKCVixF1xC/Wl97caaQ3/EIonLb58Isp7zuMwSpfkSwZTxGqlo6x17hkzzbsujuuwDC5PqyAEHL4T7s4UqkrV9erVXVPlGNy7GN8gxoVXVRnG8RoCjHfhzUkzGoyAZEDgosiPMEkG1/q/z9CIjuhwBCPinHn88zoFXVRZkwaWSSdLUG+ixMOaHH2sqSsaIRm01hckcrASJfsET+IACRRh5QYIX7IFcVhFFbjrGMUPb4nzsHG1XHLrev8JaWcirwYR982NZ5I9IuItCxbRZdTsUJEPmqZRiVLp2wF8JhLtVcgAGDEM8Vcearq428qEMv+3UZh4le9tvj1lsS6GBoxvIZQ6vRrjtoXoAoqJE+fqd/HuGeB3PzNy6HTcmietCa/7MIVEbfKY1zDBAkIVVklXV6A6I4WRZfmAKDQs63JLFK3Ul6DG3I9x7jZf3xdZMGVTbhKrUNCggTYWT80N8vC/lXielXeS21AeIqM6Fd2wUHWkC0aJjhQAuIFhAzHPgf1Py5q/Iw10s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r="76940" b="81404"/>
          <a:stretch/>
        </p:blipFill>
        <p:spPr bwMode="auto">
          <a:xfrm>
            <a:off x="7621910" y="1545655"/>
            <a:ext cx="1522090" cy="11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580540" y="269725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 smtClean="0">
                <a:latin typeface="Bodoni MT" panose="02070603080606020203" pitchFamily="18" charset="0"/>
              </a:rPr>
              <a:t>Maakt het plantaardig</a:t>
            </a:r>
            <a:endParaRPr lang="nl-BE" sz="1200" i="1" dirty="0">
              <a:latin typeface="Bodoni MT" panose="02070603080606020203" pitchFamily="18" charset="0"/>
            </a:endParaRPr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8"/>
          <a:stretch/>
        </p:blipFill>
        <p:spPr bwMode="auto">
          <a:xfrm>
            <a:off x="6427578" y="6165727"/>
            <a:ext cx="2707836" cy="6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06" y="1520528"/>
            <a:ext cx="21891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987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2780531"/>
            <a:ext cx="1714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58" y="145680"/>
            <a:ext cx="2445807" cy="6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3" y="3429000"/>
            <a:ext cx="2991870" cy="58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44" descr="Hom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92" y="3647414"/>
            <a:ext cx="2324096" cy="5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wervel.b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27" y="160337"/>
            <a:ext cx="2287294" cy="7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14" y="4267271"/>
            <a:ext cx="2051286" cy="89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30304" r="6163" b="14856"/>
          <a:stretch/>
        </p:blipFill>
        <p:spPr bwMode="auto">
          <a:xfrm>
            <a:off x="3449500" y="890713"/>
            <a:ext cx="4149668" cy="6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98" y="2418976"/>
            <a:ext cx="2485155" cy="105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om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13" y="2422947"/>
            <a:ext cx="1077027" cy="13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31" y="5232277"/>
            <a:ext cx="27146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50" y="5991225"/>
            <a:ext cx="14097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91" y="5164190"/>
            <a:ext cx="1837631" cy="7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58" y="3907433"/>
            <a:ext cx="1547774" cy="13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48" y="4797152"/>
            <a:ext cx="1793452" cy="12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46" y="5370207"/>
            <a:ext cx="1019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5750" y="1484784"/>
            <a:ext cx="80736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smtClean="0"/>
              <a:t>streven </a:t>
            </a:r>
            <a:r>
              <a:rPr lang="nl-BE" sz="2000" b="1" dirty="0" smtClean="0"/>
              <a:t>gemeenschapsvorming</a:t>
            </a:r>
            <a:r>
              <a:rPr lang="nl-BE" sz="2000" dirty="0" smtClean="0"/>
              <a:t> 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smtClean="0"/>
              <a:t>komen op voor </a:t>
            </a:r>
            <a:r>
              <a:rPr lang="nl-BE" sz="2000" b="1" dirty="0" smtClean="0"/>
              <a:t>positieve maatschappelijke veranderingen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smtClean="0"/>
              <a:t>hebben een </a:t>
            </a:r>
            <a:r>
              <a:rPr lang="nl-BE" sz="2000" b="1" dirty="0" smtClean="0"/>
              <a:t>origineel educatief aanbod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smtClean="0"/>
              <a:t>hebben een </a:t>
            </a:r>
            <a:r>
              <a:rPr lang="nl-BE" sz="2000" b="1" dirty="0" smtClean="0"/>
              <a:t>culturele functie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b="1" dirty="0" smtClean="0"/>
              <a:t>informeren</a:t>
            </a:r>
            <a:r>
              <a:rPr lang="nl-BE" sz="2000" dirty="0" smtClean="0"/>
              <a:t> en </a:t>
            </a:r>
            <a:r>
              <a:rPr lang="nl-BE" sz="2000" b="1" dirty="0" smtClean="0"/>
              <a:t>sensibiliseren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b="1" dirty="0"/>
              <a:t>werken lokaal, regionaal of nationaal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smtClean="0"/>
              <a:t>zijn </a:t>
            </a:r>
            <a:r>
              <a:rPr lang="nl-BE" sz="2000" b="1" dirty="0" smtClean="0"/>
              <a:t>bouwstenen voor de samenleving</a:t>
            </a:r>
            <a:r>
              <a:rPr lang="nl-BE" sz="2000" dirty="0" smtClean="0"/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smtClean="0"/>
              <a:t>overstijgen individueel belang en </a:t>
            </a:r>
            <a:r>
              <a:rPr lang="nl-BE" sz="2000" b="1" dirty="0" smtClean="0"/>
              <a:t>richten de blikken op algemeen belang</a:t>
            </a:r>
            <a:endParaRPr lang="nl-BE" sz="2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39750" y="521829"/>
            <a:ext cx="453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rgbClr val="00B050"/>
                </a:solidFill>
              </a:rPr>
              <a:t>Sociaal-culturele organisaties</a:t>
            </a:r>
            <a:endParaRPr lang="nl-BE" sz="2800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384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58698" y="1604768"/>
            <a:ext cx="82532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 smtClean="0"/>
              <a:t>Vlaanderen:  sociaal-cultureel werk =</a:t>
            </a:r>
            <a:r>
              <a:rPr lang="nl-BE" sz="2400" dirty="0" smtClean="0"/>
              <a:t> </a:t>
            </a:r>
            <a:r>
              <a:rPr lang="nl-BE" sz="2400" b="1" dirty="0" smtClean="0">
                <a:solidFill>
                  <a:srgbClr val="00B050"/>
                </a:solidFill>
              </a:rPr>
              <a:t>culturele speler</a:t>
            </a:r>
            <a:r>
              <a:rPr lang="nl-BE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→ binnen beleidsdomein Cultuur een volwaardige sector naast podiumkunsten,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kunsten en erfgoedsector, </a:t>
            </a:r>
            <a:r>
              <a:rPr lang="nl-BE" dirty="0" err="1" smtClean="0"/>
              <a:t>amateurskunsten</a:t>
            </a:r>
            <a:r>
              <a:rPr lang="nl-BE" dirty="0" smtClean="0"/>
              <a:t>, </a:t>
            </a:r>
            <a:r>
              <a:rPr lang="nl-BE" dirty="0" err="1" smtClean="0"/>
              <a:t>enz</a:t>
            </a:r>
            <a:r>
              <a:rPr lang="nl-BE" dirty="0" smtClean="0"/>
              <a:t>…</a:t>
            </a:r>
          </a:p>
          <a:p>
            <a:pPr>
              <a:lnSpc>
                <a:spcPct val="150000"/>
              </a:lnSpc>
            </a:pPr>
            <a:endParaRPr lang="nl-BE" dirty="0" smtClean="0"/>
          </a:p>
          <a:p>
            <a:pPr>
              <a:lnSpc>
                <a:spcPct val="150000"/>
              </a:lnSpc>
            </a:pPr>
            <a:r>
              <a:rPr lang="nl-BE" dirty="0" smtClean="0"/>
              <a:t>→ 130 sociaal-culturele organisaties worden vanuit het </a:t>
            </a:r>
            <a:r>
              <a:rPr lang="nl-BE" b="1" dirty="0" smtClean="0"/>
              <a:t>budget Cultuur </a:t>
            </a:r>
            <a:r>
              <a:rPr lang="nl-BE" b="1" dirty="0" smtClean="0">
                <a:solidFill>
                  <a:srgbClr val="00B050"/>
                </a:solidFill>
              </a:rPr>
              <a:t>gesubsidieerd</a:t>
            </a:r>
            <a:r>
              <a:rPr lang="nl-BE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BE" dirty="0"/>
              <a:t>→ </a:t>
            </a:r>
            <a:r>
              <a:rPr lang="nl-BE" b="1" dirty="0">
                <a:solidFill>
                  <a:srgbClr val="00B050"/>
                </a:solidFill>
              </a:rPr>
              <a:t>Decreet sociaal-cultureel volwassenenwerk</a:t>
            </a:r>
            <a:endParaRPr lang="nl-BE" b="1" dirty="0" smtClean="0">
              <a:solidFill>
                <a:srgbClr val="00B050"/>
              </a:solidFill>
            </a:endParaRPr>
          </a:p>
          <a:p>
            <a:pPr marL="1079500" indent="-2778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b="1" dirty="0" smtClean="0"/>
              <a:t>voldoen aan de erkenningsvoorwaarden</a:t>
            </a:r>
            <a:r>
              <a:rPr lang="nl-BE" dirty="0" smtClean="0"/>
              <a:t> </a:t>
            </a:r>
          </a:p>
          <a:p>
            <a:pPr marL="1079500" indent="-2778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5-jarig beleidsplan werd </a:t>
            </a:r>
            <a:r>
              <a:rPr lang="nl-BE" b="1" dirty="0" smtClean="0"/>
              <a:t>positief beoordeeld </a:t>
            </a:r>
            <a:r>
              <a:rPr lang="nl-BE" dirty="0" smtClean="0"/>
              <a:t> </a:t>
            </a:r>
          </a:p>
          <a:p>
            <a:pPr marL="1079500" indent="-2778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b="1" dirty="0" smtClean="0"/>
              <a:t>jaarlijkse rapportage </a:t>
            </a:r>
            <a:r>
              <a:rPr lang="nl-BE" dirty="0" smtClean="0"/>
              <a:t>over wat ze realiseren en met welke middelen.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0578"/>
            <a:ext cx="2232050" cy="102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26" y="5801944"/>
            <a:ext cx="5181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57898" y="1196752"/>
            <a:ext cx="844397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i="1" dirty="0" smtClean="0"/>
              <a:t>	Enerzijds…</a:t>
            </a:r>
          </a:p>
          <a:p>
            <a:endParaRPr lang="nl-BE" sz="2000" dirty="0"/>
          </a:p>
          <a:p>
            <a:r>
              <a:rPr lang="nl-BE" sz="2400" i="1" dirty="0" smtClean="0">
                <a:solidFill>
                  <a:srgbClr val="FF0000"/>
                </a:solidFill>
              </a:rPr>
              <a:t>Subsidies</a:t>
            </a:r>
            <a:r>
              <a:rPr lang="nl-BE" sz="2400" dirty="0" smtClean="0"/>
              <a:t> </a:t>
            </a:r>
            <a:r>
              <a:rPr lang="nl-BE" sz="2000" dirty="0" smtClean="0"/>
              <a:t> </a:t>
            </a:r>
          </a:p>
          <a:p>
            <a:r>
              <a:rPr lang="nl-BE" sz="2000" dirty="0" smtClean="0">
                <a:sym typeface="Symbol"/>
              </a:rPr>
              <a:t> </a:t>
            </a:r>
            <a:r>
              <a:rPr lang="nl-BE" sz="2000" dirty="0" smtClean="0"/>
              <a:t>dekken de financiële behoeften van deze organisaties  niet</a:t>
            </a:r>
          </a:p>
          <a:p>
            <a:pPr marL="342900" indent="-342900">
              <a:buFont typeface="Symbol"/>
              <a:buChar char="®"/>
            </a:pPr>
            <a:r>
              <a:rPr lang="nl-BE" sz="2000" dirty="0" smtClean="0"/>
              <a:t>vormen wel een </a:t>
            </a:r>
            <a:r>
              <a:rPr lang="nl-BE" sz="2000" i="1" dirty="0" smtClean="0"/>
              <a:t>structurele basis </a:t>
            </a:r>
          </a:p>
          <a:p>
            <a:endParaRPr lang="nl-BE" sz="2000" dirty="0" smtClean="0"/>
          </a:p>
          <a:p>
            <a:r>
              <a:rPr lang="nl-BE" sz="2000" dirty="0" smtClean="0"/>
              <a:t>overblijvende financiële gat (vaak + 50%) wordt gevuld met </a:t>
            </a:r>
            <a:r>
              <a:rPr lang="nl-BE" sz="2400" dirty="0" smtClean="0">
                <a:solidFill>
                  <a:srgbClr val="FF0000"/>
                </a:solidFill>
              </a:rPr>
              <a:t>eigen inkomsten</a:t>
            </a:r>
          </a:p>
          <a:p>
            <a:endParaRPr lang="nl-BE" sz="2000" dirty="0" smtClean="0"/>
          </a:p>
          <a:p>
            <a:endParaRPr lang="nl-BE" sz="2000" dirty="0"/>
          </a:p>
          <a:p>
            <a:r>
              <a:rPr lang="nl-BE" sz="2000" i="1" dirty="0" smtClean="0"/>
              <a:t>	Anderzijds…</a:t>
            </a:r>
          </a:p>
          <a:p>
            <a:endParaRPr lang="nl-BE" sz="2000" dirty="0"/>
          </a:p>
          <a:p>
            <a:r>
              <a:rPr lang="nl-BE" sz="2000" dirty="0" smtClean="0"/>
              <a:t>Minister van Cultuur promoot volop het gebruik van </a:t>
            </a:r>
          </a:p>
          <a:p>
            <a:r>
              <a:rPr lang="nl-BE" sz="2400" dirty="0" smtClean="0">
                <a:solidFill>
                  <a:srgbClr val="FF0000"/>
                </a:solidFill>
              </a:rPr>
              <a:t>alternatieve financieringsmogelijkheden</a:t>
            </a:r>
            <a:endParaRPr lang="nl-BE" sz="2400" dirty="0" smtClean="0"/>
          </a:p>
          <a:p>
            <a:r>
              <a:rPr lang="nl-BE" sz="2000" dirty="0" smtClean="0">
                <a:sym typeface="Symbol"/>
              </a:rPr>
              <a:t> o</a:t>
            </a:r>
            <a:r>
              <a:rPr lang="nl-BE" sz="2000" dirty="0" smtClean="0"/>
              <a:t>rganisaties moeten </a:t>
            </a:r>
            <a:r>
              <a:rPr lang="nl-BE" sz="2000" b="1" i="1" dirty="0" smtClean="0"/>
              <a:t>meer ondernemerschap </a:t>
            </a:r>
            <a:r>
              <a:rPr lang="nl-BE" sz="2000" dirty="0" smtClean="0"/>
              <a:t>aan de dag leggen </a:t>
            </a:r>
          </a:p>
          <a:p>
            <a:pPr marL="342900" indent="-342900">
              <a:buFont typeface="Symbol"/>
              <a:buChar char="®"/>
            </a:pPr>
            <a:r>
              <a:rPr lang="nl-BE" sz="2000" b="1" i="1" dirty="0" smtClean="0"/>
              <a:t>samenwerken met de bedrijfswereld</a:t>
            </a:r>
          </a:p>
          <a:p>
            <a:pPr marL="342900" indent="-342900">
              <a:buFont typeface="Symbol"/>
              <a:buChar char="®"/>
            </a:pPr>
            <a:r>
              <a:rPr lang="nl-BE" sz="2000" b="1" i="1" dirty="0" smtClean="0"/>
              <a:t>verdienmodellen </a:t>
            </a:r>
            <a:r>
              <a:rPr lang="nl-BE" sz="2000" b="1" i="1" dirty="0"/>
              <a:t>ontwikkelen</a:t>
            </a:r>
            <a:r>
              <a:rPr lang="nl-BE" sz="2000" dirty="0"/>
              <a:t>, </a:t>
            </a:r>
            <a:r>
              <a:rPr lang="nl-BE" sz="2000" i="1" dirty="0" err="1"/>
              <a:t>enz</a:t>
            </a:r>
            <a:endParaRPr lang="nl-BE" sz="2000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539750" y="476672"/>
            <a:ext cx="6857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rgbClr val="00B050"/>
                </a:solidFill>
              </a:rPr>
              <a:t>Financiering van de sociaal-culturele sector…</a:t>
            </a:r>
            <a:endParaRPr lang="nl-BE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28" y="90872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88" r="27891"/>
          <a:stretch/>
        </p:blipFill>
        <p:spPr bwMode="auto">
          <a:xfrm>
            <a:off x="7611924" y="4797152"/>
            <a:ext cx="1059465" cy="15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750" y="861766"/>
            <a:ext cx="55061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BE" sz="3600" b="1" dirty="0" smtClean="0">
                <a:solidFill>
                  <a:srgbClr val="C00000"/>
                </a:solidFill>
              </a:rPr>
              <a:t>En wat zien we gebeuren…?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9750" y="2348880"/>
            <a:ext cx="7882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Organisaties zijn </a:t>
            </a:r>
            <a:r>
              <a:rPr lang="nl-BE" sz="3200" b="1" dirty="0" smtClean="0">
                <a:solidFill>
                  <a:srgbClr val="92D050"/>
                </a:solidFill>
              </a:rPr>
              <a:t>ondernemend en creatief</a:t>
            </a:r>
            <a:r>
              <a:rPr lang="nl-BE" sz="3200" b="1" dirty="0" smtClean="0"/>
              <a:t>…. </a:t>
            </a:r>
          </a:p>
          <a:p>
            <a:endParaRPr lang="nl-BE" sz="3200" b="1" dirty="0" smtClean="0"/>
          </a:p>
          <a:p>
            <a:r>
              <a:rPr lang="nl-BE" sz="3200" b="1" dirty="0" smtClean="0"/>
              <a:t>Ontwikkelen </a:t>
            </a:r>
            <a:r>
              <a:rPr lang="nl-BE" sz="3200" b="1" dirty="0" smtClean="0">
                <a:solidFill>
                  <a:srgbClr val="92D050"/>
                </a:solidFill>
              </a:rPr>
              <a:t>economische activiteiten</a:t>
            </a:r>
            <a:endParaRPr lang="nl-BE" sz="3200" b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9386"/>
            <a:ext cx="3135198" cy="23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67907" cy="416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elichting met afgeronde rechthoek 1"/>
          <p:cNvSpPr/>
          <p:nvPr/>
        </p:nvSpPr>
        <p:spPr>
          <a:xfrm>
            <a:off x="539750" y="476250"/>
            <a:ext cx="5832450" cy="1080542"/>
          </a:xfrm>
          <a:prstGeom prst="wedgeRoundRectCallout">
            <a:avLst>
              <a:gd name="adj1" fmla="val -20305"/>
              <a:gd name="adj2" fmla="val 8151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539750" y="476250"/>
            <a:ext cx="5558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Een ‘…tripel’ </a:t>
            </a:r>
          </a:p>
          <a:p>
            <a:r>
              <a:rPr lang="nl-BE" sz="2400" b="1" dirty="0" smtClean="0">
                <a:solidFill>
                  <a:schemeClr val="bg1"/>
                </a:solidFill>
              </a:rPr>
              <a:t>met naam die verwijst naar de organisatie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4545"/>
            <a:ext cx="4365848" cy="43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58" y="3789040"/>
            <a:ext cx="5299664" cy="266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1144</Words>
  <Application>Microsoft Office PowerPoint</Application>
  <PresentationFormat>Diavoorstelling (4:3)</PresentationFormat>
  <Paragraphs>226</Paragraphs>
  <Slides>24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Kristien Vermeersch</dc:creator>
  <cp:lastModifiedBy>Kristien Vermeersch</cp:lastModifiedBy>
  <cp:revision>41</cp:revision>
  <dcterms:created xsi:type="dcterms:W3CDTF">2016-09-21T11:46:51Z</dcterms:created>
  <dcterms:modified xsi:type="dcterms:W3CDTF">2016-09-29T14:12:58Z</dcterms:modified>
</cp:coreProperties>
</file>