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71"/>
  </p:notesMasterIdLst>
  <p:handoutMasterIdLst>
    <p:handoutMasterId r:id="rId72"/>
  </p:handoutMasterIdLst>
  <p:sldIdLst>
    <p:sldId id="266" r:id="rId6"/>
    <p:sldId id="282" r:id="rId7"/>
    <p:sldId id="305" r:id="rId8"/>
    <p:sldId id="306" r:id="rId9"/>
    <p:sldId id="307" r:id="rId10"/>
    <p:sldId id="308" r:id="rId11"/>
    <p:sldId id="309" r:id="rId12"/>
    <p:sldId id="310" r:id="rId13"/>
    <p:sldId id="311" r:id="rId14"/>
    <p:sldId id="312" r:id="rId15"/>
    <p:sldId id="313" r:id="rId16"/>
    <p:sldId id="314" r:id="rId17"/>
    <p:sldId id="315" r:id="rId18"/>
    <p:sldId id="398" r:id="rId19"/>
    <p:sldId id="316" r:id="rId20"/>
    <p:sldId id="317" r:id="rId21"/>
    <p:sldId id="320" r:id="rId22"/>
    <p:sldId id="321" r:id="rId23"/>
    <p:sldId id="322" r:id="rId24"/>
    <p:sldId id="323" r:id="rId25"/>
    <p:sldId id="325" r:id="rId26"/>
    <p:sldId id="324" r:id="rId27"/>
    <p:sldId id="326" r:id="rId28"/>
    <p:sldId id="327" r:id="rId29"/>
    <p:sldId id="379" r:id="rId30"/>
    <p:sldId id="331" r:id="rId31"/>
    <p:sldId id="333" r:id="rId32"/>
    <p:sldId id="334" r:id="rId33"/>
    <p:sldId id="335" r:id="rId34"/>
    <p:sldId id="336" r:id="rId35"/>
    <p:sldId id="337" r:id="rId36"/>
    <p:sldId id="380" r:id="rId37"/>
    <p:sldId id="399" r:id="rId38"/>
    <p:sldId id="353" r:id="rId39"/>
    <p:sldId id="354" r:id="rId40"/>
    <p:sldId id="400" r:id="rId41"/>
    <p:sldId id="401" r:id="rId42"/>
    <p:sldId id="403" r:id="rId43"/>
    <p:sldId id="404" r:id="rId44"/>
    <p:sldId id="405" r:id="rId45"/>
    <p:sldId id="406" r:id="rId46"/>
    <p:sldId id="407" r:id="rId47"/>
    <p:sldId id="408" r:id="rId48"/>
    <p:sldId id="409" r:id="rId49"/>
    <p:sldId id="410" r:id="rId50"/>
    <p:sldId id="411" r:id="rId51"/>
    <p:sldId id="412" r:id="rId52"/>
    <p:sldId id="413" r:id="rId53"/>
    <p:sldId id="414" r:id="rId54"/>
    <p:sldId id="415" r:id="rId55"/>
    <p:sldId id="416" r:id="rId56"/>
    <p:sldId id="362" r:id="rId57"/>
    <p:sldId id="381" r:id="rId58"/>
    <p:sldId id="382" r:id="rId59"/>
    <p:sldId id="383" r:id="rId60"/>
    <p:sldId id="397" r:id="rId61"/>
    <p:sldId id="363" r:id="rId62"/>
    <p:sldId id="365" r:id="rId63"/>
    <p:sldId id="366" r:id="rId64"/>
    <p:sldId id="270" r:id="rId65"/>
    <p:sldId id="396" r:id="rId66"/>
    <p:sldId id="378" r:id="rId67"/>
    <p:sldId id="364" r:id="rId68"/>
    <p:sldId id="301" r:id="rId69"/>
    <p:sldId id="417" r:id="rId70"/>
  </p:sldIdLst>
  <p:sldSz cx="9144000" cy="6858000" type="screen4x3"/>
  <p:notesSz cx="6794500" cy="9931400"/>
  <p:embeddedFontLst>
    <p:embeddedFont>
      <p:font typeface="FlandersArtSans-Regular" panose="00000500000000000000" pitchFamily="2" charset="0"/>
      <p:regular r:id="rId73"/>
    </p:embeddedFont>
    <p:embeddedFont>
      <p:font typeface="Wingdings 3" panose="05040102010807070707" pitchFamily="18" charset="2"/>
      <p:regular r:id="rId74"/>
    </p:embeddedFont>
    <p:embeddedFont>
      <p:font typeface="FlandersArtSans-Bold" panose="00000800000000000000" pitchFamily="2" charset="0"/>
      <p:bold r:id="rId75"/>
    </p:embeddedFont>
    <p:embeddedFont>
      <p:font typeface="ＭＳ Ｐゴシック" panose="020B0600070205080204" pitchFamily="34" charset="-128"/>
      <p:regular r:id="rId76"/>
    </p:embeddedFont>
    <p:embeddedFont>
      <p:font typeface="FlandersArtSerif-Regular" panose="00000500000000000000" pitchFamily="2" charset="0"/>
      <p:regular r:id="rId77"/>
    </p:embeddedFont>
    <p:embeddedFont>
      <p:font typeface="Calibri" panose="020F0502020204030204" pitchFamily="34" charset="0"/>
      <p:regular r:id="rId78"/>
      <p:bold r:id="rId79"/>
      <p:italic r:id="rId80"/>
      <p:boldItalic r:id="rId81"/>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48"/>
    <a:srgbClr val="8DC63F"/>
    <a:srgbClr val="394FA2"/>
    <a:srgbClr val="74B532"/>
    <a:srgbClr val="7BB937"/>
    <a:srgbClr val="73B632"/>
    <a:srgbClr val="FFFF00"/>
    <a:srgbClr val="717171"/>
    <a:srgbClr val="646464"/>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008" autoAdjust="0"/>
  </p:normalViewPr>
  <p:slideViewPr>
    <p:cSldViewPr showGuides="1">
      <p:cViewPr varScale="1">
        <p:scale>
          <a:sx n="72" d="100"/>
          <a:sy n="72" d="100"/>
        </p:scale>
        <p:origin x="1790" y="62"/>
      </p:cViewPr>
      <p:guideLst>
        <p:guide orient="horz" pos="2160"/>
        <p:guide pos="2880"/>
        <p:guide pos="5581"/>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snapToObjects="1">
      <p:cViewPr varScale="1">
        <p:scale>
          <a:sx n="178" d="100"/>
          <a:sy n="178" d="100"/>
        </p:scale>
        <p:origin x="-5776" y="-10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5.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80" Type="http://schemas.openxmlformats.org/officeDocument/2006/relationships/font" Target="fonts/font8.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3.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4.fntdata"/><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BEFC7F27-3F35-C348-A7B2-F69A620161E2}" type="datetimeFigureOut">
              <a:rPr lang="nl-NL" smtClean="0"/>
              <a:t>29-9-2016</a:t>
            </a:fld>
            <a:endParaRPr lang="nl-NL"/>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A937DD8-B20A-47A6-AA94-FD478FAA3C28}" type="datetimeFigureOut">
              <a:rPr lang="nl-BE" smtClean="0"/>
              <a:pPr/>
              <a:t>29/09/2016</a:t>
            </a:fld>
            <a:endParaRPr lang="nl-BE"/>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7942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nl-BE" sz="1200" b="0" i="0" u="none" strike="noStrike" kern="1200" baseline="0" dirty="0" smtClean="0">
                <a:solidFill>
                  <a:schemeClr val="tx1"/>
                </a:solidFill>
                <a:latin typeface="+mn-lt"/>
                <a:ea typeface="ＭＳ Ｐゴシック" pitchFamily="-97" charset="-128"/>
                <a:cs typeface="ＭＳ Ｐゴシック" pitchFamily="-97" charset="-128"/>
              </a:rPr>
              <a:t>In beginsel vallen uitsluitend maatregelen die gelden voor het gehele grondgebied van de staat, buiten het selectiviteitscriterium van artikel 107, lid 1, VWEU. Zoals hierna wordt geschetst, hoeft het referentiekader echter niet noodzakelijk met het grondgebied van de betrokken lidstaat samen te vallen. </a:t>
            </a:r>
            <a:r>
              <a:rPr lang="nl-BE" sz="1200" b="0" i="0" u="sng" strike="noStrike" kern="1200" baseline="0" dirty="0" smtClean="0">
                <a:solidFill>
                  <a:schemeClr val="tx1"/>
                </a:solidFill>
                <a:latin typeface="+mn-lt"/>
                <a:ea typeface="ＭＳ Ｐゴシック" pitchFamily="-97" charset="-128"/>
                <a:cs typeface="ＭＳ Ｐゴシック" pitchFamily="-97" charset="-128"/>
              </a:rPr>
              <a:t>Een maatregel die ondernemingen begunstigt die op een deel van het nationale grondgebied actief zijn, dient daarom niet automatisch als selectief te worden aangemerkt.</a:t>
            </a:r>
          </a:p>
          <a:p>
            <a:endParaRPr lang="nl-BE" sz="1200" b="0" i="0" u="none" strike="noStrike" kern="1200" baseline="0" dirty="0" smtClean="0">
              <a:solidFill>
                <a:schemeClr val="tx1"/>
              </a:solidFill>
              <a:latin typeface="+mn-lt"/>
              <a:ea typeface="ＭＳ Ｐゴシック" pitchFamily="-97" charset="-128"/>
            </a:endParaRPr>
          </a:p>
          <a:p>
            <a:r>
              <a:rPr lang="nl-BE" sz="1200" b="0" i="0" u="none" strike="noStrike" kern="1200" baseline="0" dirty="0" smtClean="0">
                <a:solidFill>
                  <a:schemeClr val="tx1"/>
                </a:solidFill>
                <a:latin typeface="+mn-lt"/>
                <a:ea typeface="ＭＳ Ｐゴシック" pitchFamily="-97" charset="-128"/>
              </a:rPr>
              <a:t>Alle voorbeelden uit de  jurisprudentie handelen over belastingsmaatregelen.</a:t>
            </a:r>
          </a:p>
          <a:p>
            <a:endParaRPr lang="nl-BE" sz="1200" b="0" i="0" u="none" strike="noStrike" kern="1200" baseline="0" dirty="0" smtClean="0">
              <a:solidFill>
                <a:schemeClr val="tx1"/>
              </a:solidFill>
              <a:latin typeface="+mn-lt"/>
              <a:ea typeface="ＭＳ Ｐゴシック" pitchFamily="-97" charset="-128"/>
            </a:endParaRPr>
          </a:p>
          <a:p>
            <a:r>
              <a:rPr lang="nl-BE" sz="1200" b="0" i="0" u="none" strike="noStrike" kern="1200" baseline="0" dirty="0" smtClean="0">
                <a:solidFill>
                  <a:schemeClr val="tx1"/>
                </a:solidFill>
                <a:latin typeface="+mn-lt"/>
                <a:ea typeface="ＭＳ Ｐゴシック" pitchFamily="-97" charset="-128"/>
              </a:rPr>
              <a:t>Institutionele autonomie: </a:t>
            </a:r>
            <a:r>
              <a:rPr lang="nl-BE" sz="1200" b="0" i="0" u="none" strike="noStrike" kern="1200" baseline="0" dirty="0" smtClean="0">
                <a:solidFill>
                  <a:schemeClr val="tx1"/>
                </a:solidFill>
                <a:latin typeface="+mn-lt"/>
                <a:ea typeface="ＭＳ Ｐゴシック" pitchFamily="-97" charset="-128"/>
                <a:cs typeface="ＭＳ Ｐゴシック" pitchFamily="-97" charset="-128"/>
              </a:rPr>
              <a:t>een eigen politieke en administratieve status, die losstaat van die van de centrale overheid. De beoordeling of dit criterium in iedere individuele zaak is vervuld, moet met name een </a:t>
            </a:r>
            <a:r>
              <a:rPr lang="nl-BE" sz="1200" b="0" i="0" u="sng" strike="noStrike" kern="1200" baseline="0" dirty="0" smtClean="0">
                <a:solidFill>
                  <a:schemeClr val="tx1"/>
                </a:solidFill>
                <a:latin typeface="+mn-lt"/>
                <a:ea typeface="ＭＳ Ｐゴシック" pitchFamily="-97" charset="-128"/>
                <a:cs typeface="ＭＳ Ｐゴシック" pitchFamily="-97" charset="-128"/>
              </a:rPr>
              <a:t>onderzoek inhouden van de grondwet en andere relevante wetgeving van een lidstaat, zodat kan worden nagegaan of een bepaalde regio inderdaad een eigen politiek-administratieve status en eigen overheidsorganen heeft, die hun eigen belastingbevoegdheden kunnen uitoefenen.</a:t>
            </a:r>
          </a:p>
          <a:p>
            <a:endParaRPr lang="nl-BE" sz="1200" b="0" i="0" u="sng" strike="noStrike" kern="1200" baseline="0" dirty="0" smtClean="0">
              <a:solidFill>
                <a:schemeClr val="tx1"/>
              </a:solidFill>
              <a:latin typeface="+mn-lt"/>
              <a:ea typeface="ＭＳ Ｐゴシック" pitchFamily="-97" charset="-128"/>
            </a:endParaRPr>
          </a:p>
          <a:p>
            <a:r>
              <a:rPr lang="nl-BE" sz="1200" b="0" i="0" u="none" strike="noStrike" kern="1200" baseline="0" dirty="0" smtClean="0">
                <a:solidFill>
                  <a:schemeClr val="tx1"/>
                </a:solidFill>
                <a:latin typeface="+mn-lt"/>
                <a:ea typeface="ＭＳ Ｐゴシック" pitchFamily="-97" charset="-128"/>
              </a:rPr>
              <a:t>Procedurele autonomie: </a:t>
            </a:r>
            <a:r>
              <a:rPr lang="nl-BE" sz="1200" b="0" i="0" u="none" strike="noStrike" kern="1200" baseline="0" dirty="0" smtClean="0">
                <a:solidFill>
                  <a:schemeClr val="tx1"/>
                </a:solidFill>
                <a:latin typeface="+mn-lt"/>
                <a:ea typeface="ＭＳ Ｐゴシック" pitchFamily="-97" charset="-128"/>
                <a:cs typeface="ＭＳ Ｐゴシック" pitchFamily="-97" charset="-128"/>
              </a:rPr>
              <a:t>mogelijkheid voor die overheid om krachtens deze bevoegdheid </a:t>
            </a:r>
            <a:r>
              <a:rPr lang="nl-BE" sz="1200" b="0" i="0" u="sng" strike="noStrike" kern="1200" baseline="0" dirty="0" smtClean="0">
                <a:solidFill>
                  <a:schemeClr val="tx1"/>
                </a:solidFill>
                <a:latin typeface="+mn-lt"/>
                <a:ea typeface="ＭＳ Ｐゴシック" pitchFamily="-97" charset="-128"/>
                <a:cs typeface="ＭＳ Ｐゴシック" pitchFamily="-97" charset="-128"/>
              </a:rPr>
              <a:t>autonoom een beslissing over een belastingmaatregel te nemen, dat wil zeggen zonder dat de centrale overheid rechtstreekse zeggenschap heeft over de inhoud ervan.</a:t>
            </a:r>
          </a:p>
          <a:p>
            <a:endParaRPr lang="nl-BE" sz="1200" b="0" i="0" u="sng" strike="noStrike" kern="1200" baseline="0" dirty="0" smtClean="0">
              <a:solidFill>
                <a:schemeClr val="tx1"/>
              </a:solidFill>
              <a:latin typeface="+mn-lt"/>
              <a:ea typeface="ＭＳ Ｐゴシック" pitchFamily="-97" charset="-128"/>
              <a:cs typeface="ＭＳ Ｐゴシック" pitchFamily="-97" charset="-128"/>
            </a:endParaRPr>
          </a:p>
          <a:p>
            <a:r>
              <a:rPr lang="nl-BE" sz="1200" b="0" i="0" u="none" strike="noStrike" kern="1200" baseline="0" dirty="0" smtClean="0">
                <a:solidFill>
                  <a:schemeClr val="tx1"/>
                </a:solidFill>
                <a:latin typeface="+mn-lt"/>
                <a:ea typeface="ＭＳ Ｐゴシック" pitchFamily="-97" charset="-128"/>
                <a:cs typeface="ＭＳ Ｐゴシック" pitchFamily="-97" charset="-128"/>
              </a:rPr>
              <a:t>Economische en financiële autonomie:  Het bestaan van politieke en financiële autonomie kan worden aangetoond wanneer een decentraal bestuursniveau de financiële en politieke consequenties van een belasting verlagende maatregel draagt. Bijgevolg mogen, bij het aantonen van het bestaan van economische en financiële autonomie, de financiële consequenties van een belastingmaatregel in de regio niet door bijdragen of subsidies van andere regio's of de centrale overheid worden gecompenseerd.</a:t>
            </a:r>
          </a:p>
          <a:p>
            <a:endParaRPr lang="nl-BE" sz="1200" b="0" i="0" u="none" strike="noStrike" kern="1200" baseline="0" dirty="0" smtClean="0">
              <a:solidFill>
                <a:schemeClr val="tx1"/>
              </a:solidFill>
              <a:latin typeface="+mn-lt"/>
              <a:ea typeface="ＭＳ Ｐゴシック" pitchFamily="-97" charset="-128"/>
              <a:cs typeface="ＭＳ Ｐゴシック" pitchFamily="-97" charset="-128"/>
            </a:endParaRPr>
          </a:p>
          <a:p>
            <a:r>
              <a:rPr lang="nl-BE" sz="1200" b="0" i="0" u="none" strike="noStrike" kern="1200" baseline="0" dirty="0" smtClean="0">
                <a:solidFill>
                  <a:schemeClr val="tx1"/>
                </a:solidFill>
                <a:latin typeface="+mn-lt"/>
                <a:ea typeface="ＭＳ Ｐゴシック" pitchFamily="-97" charset="-128"/>
                <a:cs typeface="ＭＳ Ｐゴシック" pitchFamily="-97" charset="-128"/>
              </a:rPr>
              <a:t>Azoren arrest: niet aan de 3 voorwaarden voldaan (selectief) - C-88/03</a:t>
            </a:r>
          </a:p>
          <a:p>
            <a:r>
              <a:rPr lang="nl-BE" sz="1200" b="0" i="0" u="none" strike="noStrike" kern="1200" baseline="0" dirty="0" smtClean="0">
                <a:solidFill>
                  <a:schemeClr val="tx1"/>
                </a:solidFill>
                <a:latin typeface="+mn-lt"/>
                <a:ea typeface="ＭＳ Ｐゴシック" pitchFamily="-97" charset="-128"/>
                <a:cs typeface="ＭＳ Ｐゴシック" pitchFamily="-97" charset="-128"/>
              </a:rPr>
              <a:t>Rioja: Prejudiciële vraag – bevestigd 3 Azoren voorwaarden </a:t>
            </a:r>
          </a:p>
          <a:p>
            <a:r>
              <a:rPr lang="nl-BE" sz="1200" b="0" i="0" u="none" strike="noStrike" kern="1200" baseline="0" dirty="0" smtClean="0">
                <a:solidFill>
                  <a:schemeClr val="tx1"/>
                </a:solidFill>
                <a:latin typeface="+mn-lt"/>
                <a:ea typeface="ＭＳ Ｐゴシック" pitchFamily="-97" charset="-128"/>
                <a:cs typeface="ＭＳ Ｐゴシック" pitchFamily="-97" charset="-128"/>
              </a:rPr>
              <a:t>Gibraltar Case: wel aan de 3 voorwaarden voldaan – maar EC onderzoek naar materiële selectiviteit slecht uitgevoerd - </a:t>
            </a:r>
            <a:r>
              <a:rPr lang="nl-BE" sz="1200" b="0" i="0" kern="1200" dirty="0" smtClean="0">
                <a:solidFill>
                  <a:schemeClr val="tx1"/>
                </a:solidFill>
                <a:effectLst/>
                <a:latin typeface="+mn-lt"/>
                <a:ea typeface="ＭＳ Ｐゴシック" pitchFamily="-97" charset="-128"/>
                <a:cs typeface="ＭＳ Ｐゴシック" pitchFamily="-97" charset="-128"/>
              </a:rPr>
              <a:t>T-211/04  - volgende Case  </a:t>
            </a:r>
            <a:r>
              <a:rPr lang="nl-BE" sz="1200" b="0" i="0" u="none" strike="noStrike" kern="1200" baseline="0" dirty="0" smtClean="0">
                <a:solidFill>
                  <a:schemeClr val="tx1"/>
                </a:solidFill>
                <a:latin typeface="+mn-lt"/>
                <a:ea typeface="ＭＳ Ｐゴシック" pitchFamily="-97" charset="-128"/>
                <a:cs typeface="ＭＳ Ｐゴシック" pitchFamily="-97" charset="-128"/>
              </a:rPr>
              <a:t>C-106/09 P en C-107/09 </a:t>
            </a:r>
            <a:r>
              <a:rPr lang="nl-BE" sz="1200" b="0" i="0" kern="1200" dirty="0" smtClean="0">
                <a:solidFill>
                  <a:schemeClr val="tx1"/>
                </a:solidFill>
                <a:effectLst/>
                <a:latin typeface="+mn-lt"/>
                <a:ea typeface="ＭＳ Ｐゴシック" pitchFamily="-97" charset="-128"/>
                <a:cs typeface="ＭＳ Ｐゴシック" pitchFamily="-97" charset="-128"/>
              </a:rPr>
              <a:t>- </a:t>
            </a:r>
            <a:r>
              <a:rPr lang="nl-BE" sz="1200" b="0" i="0" kern="1200" baseline="0" dirty="0" smtClean="0">
                <a:solidFill>
                  <a:schemeClr val="tx1"/>
                </a:solidFill>
                <a:effectLst/>
                <a:latin typeface="+mn-lt"/>
                <a:ea typeface="ＭＳ Ｐゴシック" pitchFamily="-97" charset="-128"/>
                <a:cs typeface="ＭＳ Ｐゴシック" pitchFamily="-97" charset="-128"/>
              </a:rPr>
              <a:t> uitspraak wel feitelijke selectiviteit van offshore vennootschappen</a:t>
            </a:r>
            <a:endParaRPr lang="nl-BE" sz="1200" b="0" i="0" kern="1200" dirty="0" smtClean="0">
              <a:solidFill>
                <a:schemeClr val="tx1"/>
              </a:solidFill>
              <a:effectLst/>
              <a:latin typeface="+mn-lt"/>
              <a:ea typeface="ＭＳ Ｐゴシック" pitchFamily="-97" charset="-128"/>
              <a:cs typeface="ＭＳ Ｐゴシック" pitchFamily="-97" charset="-128"/>
            </a:endParaRPr>
          </a:p>
          <a:p>
            <a:endParaRPr lang="nl-BE" sz="1200" b="0" i="0" u="none" strike="noStrike" kern="1200" baseline="0" dirty="0" smtClean="0">
              <a:solidFill>
                <a:schemeClr val="tx1"/>
              </a:solidFill>
              <a:latin typeface="+mn-lt"/>
              <a:ea typeface="ＭＳ Ｐゴシック" pitchFamily="-97" charset="-128"/>
              <a:cs typeface="ＭＳ Ｐゴシック" pitchFamily="-97" charset="-128"/>
            </a:endParaRPr>
          </a:p>
          <a:p>
            <a:endParaRPr lang="nl-BE" sz="1200" b="0" i="0" u="none" strike="noStrike" kern="1200" baseline="0" dirty="0" smtClean="0">
              <a:solidFill>
                <a:schemeClr val="tx1"/>
              </a:solidFill>
              <a:latin typeface="+mn-lt"/>
              <a:ea typeface="ＭＳ Ｐゴシック" pitchFamily="-97" charset="-128"/>
              <a:cs typeface="ＭＳ Ｐゴシック" pitchFamily="-97" charset="-128"/>
            </a:endParaRPr>
          </a:p>
          <a:p>
            <a:endParaRPr lang="nl-BE" sz="1200" b="0" i="0" u="none" strike="noStrike" kern="1200" baseline="0" dirty="0" smtClean="0">
              <a:solidFill>
                <a:schemeClr val="tx1"/>
              </a:solidFill>
              <a:latin typeface="+mn-lt"/>
              <a:ea typeface="ＭＳ Ｐゴシック" pitchFamily="-97" charset="-128"/>
              <a:cs typeface="ＭＳ Ｐゴシック" pitchFamily="-97" charset="-128"/>
            </a:endParaRPr>
          </a:p>
          <a:p>
            <a:endParaRPr lang="nl-BE" sz="1200" b="0" i="0" u="sng" strike="noStrike" kern="1200" baseline="0" dirty="0" smtClean="0">
              <a:solidFill>
                <a:schemeClr val="tx1"/>
              </a:solidFill>
              <a:latin typeface="+mn-lt"/>
              <a:ea typeface="ＭＳ Ｐゴシック" pitchFamily="-97" charset="-128"/>
            </a:endParaRPr>
          </a:p>
          <a:p>
            <a:endParaRPr lang="nl-BE" u="sng" dirty="0"/>
          </a:p>
        </p:txBody>
      </p:sp>
      <p:sp>
        <p:nvSpPr>
          <p:cNvPr id="4" name="Tijdelijke aanduiding voor dianummer 3"/>
          <p:cNvSpPr>
            <a:spLocks noGrp="1"/>
          </p:cNvSpPr>
          <p:nvPr>
            <p:ph type="sldNum" sz="quarter" idx="10"/>
          </p:nvPr>
        </p:nvSpPr>
        <p:spPr/>
        <p:txBody>
          <a:bodyPr/>
          <a:lstStyle/>
          <a:p>
            <a:fld id="{5D4C7BCB-4545-4338-A8A7-C2DF767536A6}" type="slidenum">
              <a:rPr lang="nl-NL" smtClean="0"/>
              <a:pPr/>
              <a:t>14</a:t>
            </a:fld>
            <a:endParaRPr lang="nl-NL"/>
          </a:p>
        </p:txBody>
      </p:sp>
    </p:spTree>
    <p:extLst>
      <p:ext uri="{BB962C8B-B14F-4D97-AF65-F5344CB8AC3E}">
        <p14:creationId xmlns:p14="http://schemas.microsoft.com/office/powerpoint/2010/main" val="371372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5D4C7BCB-4545-4338-A8A7-C2DF767536A6}" type="slidenum">
              <a:rPr lang="nl-NL" smtClean="0"/>
              <a:pPr/>
              <a:t>37</a:t>
            </a:fld>
            <a:endParaRPr lang="nl-NL"/>
          </a:p>
        </p:txBody>
      </p:sp>
    </p:spTree>
    <p:extLst>
      <p:ext uri="{BB962C8B-B14F-4D97-AF65-F5344CB8AC3E}">
        <p14:creationId xmlns:p14="http://schemas.microsoft.com/office/powerpoint/2010/main" val="229386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41</a:t>
            </a:fld>
            <a:endParaRPr lang="nl-BE"/>
          </a:p>
        </p:txBody>
      </p:sp>
    </p:spTree>
    <p:extLst>
      <p:ext uri="{BB962C8B-B14F-4D97-AF65-F5344CB8AC3E}">
        <p14:creationId xmlns:p14="http://schemas.microsoft.com/office/powerpoint/2010/main" val="84456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5D4C7BCB-4545-4338-A8A7-C2DF767536A6}" type="slidenum">
              <a:rPr lang="nl-NL" smtClean="0"/>
              <a:pPr/>
              <a:t>43</a:t>
            </a:fld>
            <a:endParaRPr lang="nl-NL"/>
          </a:p>
        </p:txBody>
      </p:sp>
    </p:spTree>
    <p:extLst>
      <p:ext uri="{BB962C8B-B14F-4D97-AF65-F5344CB8AC3E}">
        <p14:creationId xmlns:p14="http://schemas.microsoft.com/office/powerpoint/2010/main" val="3306552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46</a:t>
            </a:fld>
            <a:endParaRPr lang="nl-BE"/>
          </a:p>
        </p:txBody>
      </p:sp>
    </p:spTree>
    <p:extLst>
      <p:ext uri="{BB962C8B-B14F-4D97-AF65-F5344CB8AC3E}">
        <p14:creationId xmlns:p14="http://schemas.microsoft.com/office/powerpoint/2010/main" val="180385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49</a:t>
            </a:fld>
            <a:endParaRPr lang="nl-BE"/>
          </a:p>
        </p:txBody>
      </p:sp>
    </p:spTree>
    <p:extLst>
      <p:ext uri="{BB962C8B-B14F-4D97-AF65-F5344CB8AC3E}">
        <p14:creationId xmlns:p14="http://schemas.microsoft.com/office/powerpoint/2010/main" val="1765802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solidFill>
                  <a:srgbClr val="009B48"/>
                </a:solidFill>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baseline="0">
                <a:solidFill>
                  <a:srgbClr val="009B48"/>
                </a:solidFill>
                <a:latin typeface="FlandersArtSans-Regular" panose="00000500000000000000" pitchFamily="2" charset="0"/>
              </a:defRPr>
            </a:lvl1pPr>
          </a:lstStyle>
          <a:p>
            <a:pPr lvl="0"/>
            <a:r>
              <a:rPr lang="nl-NL" dirty="0" smtClean="0"/>
              <a:t>Klik om stijl te bewerken</a:t>
            </a:r>
          </a:p>
        </p:txBody>
      </p:sp>
      <p:pic>
        <p:nvPicPr>
          <p:cNvPr id="4" name="Afbeelding 3" descr="AIO typografisch bre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332656"/>
            <a:ext cx="3536950" cy="523875"/>
          </a:xfrm>
          <a:prstGeom prst="rect">
            <a:avLst/>
          </a:prstGeom>
        </p:spPr>
      </p:pic>
      <p:pic>
        <p:nvPicPr>
          <p:cNvPr id="5" name="Afbeelding 4" descr="Themalogo_ondernemen_vo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4383" y="332656"/>
            <a:ext cx="1735455" cy="674370"/>
          </a:xfrm>
          <a:prstGeom prst="rect">
            <a:avLst/>
          </a:prstGeom>
        </p:spPr>
      </p:pic>
    </p:spTree>
    <p:extLst>
      <p:ext uri="{BB962C8B-B14F-4D97-AF65-F5344CB8AC3E}">
        <p14:creationId xmlns:p14="http://schemas.microsoft.com/office/powerpoint/2010/main" val="11290121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5050"/>
            <a:ext cx="8568000" cy="6266950"/>
          </a:xfrm>
        </p:spPr>
        <p:txBody>
          <a:bodyPr anchor="ctr"/>
          <a:lstStyle>
            <a:lvl1pPr marL="0" indent="0" algn="r">
              <a:buNone/>
              <a:defRPr>
                <a:solidFill>
                  <a:srgbClr val="FF0000"/>
                </a:solidFill>
              </a:defRPr>
            </a:lvl1pPr>
          </a:lstStyle>
          <a:p>
            <a:endParaRPr lang="nl-BE"/>
          </a:p>
        </p:txBody>
      </p:sp>
      <p:sp>
        <p:nvSpPr>
          <p:cNvPr id="11" name="Stroomdiagram: Handmatige invoer 3"/>
          <p:cNvSpPr/>
          <p:nvPr userDrawn="1"/>
        </p:nvSpPr>
        <p:spPr>
          <a:xfrm rot="5400000">
            <a:off x="169555" y="400051"/>
            <a:ext cx="6266951" cy="603694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10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101 h 10000"/>
              <a:gd name="connsiteX0" fmla="*/ 0 w 10000"/>
              <a:gd name="connsiteY0" fmla="*/ 4895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95 h 10000"/>
              <a:gd name="connsiteX0" fmla="*/ 0 w 10000"/>
              <a:gd name="connsiteY0" fmla="*/ 29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984 h 10000"/>
              <a:gd name="connsiteX0" fmla="*/ 0 w 10000"/>
              <a:gd name="connsiteY0" fmla="*/ 296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960"/>
                </a:moveTo>
                <a:lnTo>
                  <a:pt x="10000" y="0"/>
                </a:lnTo>
                <a:lnTo>
                  <a:pt x="10000" y="10000"/>
                </a:lnTo>
                <a:lnTo>
                  <a:pt x="0" y="10000"/>
                </a:lnTo>
                <a:lnTo>
                  <a:pt x="0" y="296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9B48"/>
              </a:solidFill>
            </a:endParaRPr>
          </a:p>
        </p:txBody>
      </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solidFill>
                  <a:schemeClr val="bg1"/>
                </a:solidFill>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pic>
        <p:nvPicPr>
          <p:cNvPr id="7" name="Afbeelding 6" descr="AIO typografisch breed outlines-wi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5805264"/>
            <a:ext cx="3275584" cy="429260"/>
          </a:xfrm>
          <a:prstGeom prst="rect">
            <a:avLst/>
          </a:prstGeom>
        </p:spPr>
      </p:pic>
      <p:pic>
        <p:nvPicPr>
          <p:cNvPr id="10" name="Afbeelding 9" descr="Themalogo_ondernemen_vo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3088" y="620688"/>
            <a:ext cx="2198243" cy="854202"/>
          </a:xfrm>
          <a:prstGeom prst="rect">
            <a:avLst/>
          </a:prstGeom>
        </p:spPr>
      </p:pic>
    </p:spTree>
    <p:extLst>
      <p:ext uri="{BB962C8B-B14F-4D97-AF65-F5344CB8AC3E}">
        <p14:creationId xmlns:p14="http://schemas.microsoft.com/office/powerpoint/2010/main" val="12735134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Stroomdiagram: Handmatige invoer 3"/>
          <p:cNvSpPr/>
          <p:nvPr userDrawn="1"/>
        </p:nvSpPr>
        <p:spPr>
          <a:xfrm rot="5400000">
            <a:off x="1454123" y="-862290"/>
            <a:ext cx="6258828" cy="855350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10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10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101"/>
                </a:moveTo>
                <a:lnTo>
                  <a:pt x="10000" y="0"/>
                </a:lnTo>
                <a:lnTo>
                  <a:pt x="10000" y="10000"/>
                </a:lnTo>
                <a:lnTo>
                  <a:pt x="0" y="10000"/>
                </a:lnTo>
                <a:lnTo>
                  <a:pt x="0" y="2101"/>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solidFill>
                  <a:schemeClr val="bg1"/>
                </a:solidFill>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pic>
        <p:nvPicPr>
          <p:cNvPr id="8" name="Afbeelding 7" descr="Themalogo_ondernemen_vo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548680"/>
            <a:ext cx="2198243" cy="854202"/>
          </a:xfrm>
          <a:prstGeom prst="rect">
            <a:avLst/>
          </a:prstGeom>
        </p:spPr>
      </p:pic>
      <p:pic>
        <p:nvPicPr>
          <p:cNvPr id="9" name="Afbeelding 8" descr="AIO typografisch breed outlines-wi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5805264"/>
            <a:ext cx="3275584" cy="429260"/>
          </a:xfrm>
          <a:prstGeom prst="rect">
            <a:avLst/>
          </a:prstGeom>
        </p:spPr>
      </p:pic>
    </p:spTree>
    <p:extLst>
      <p:ext uri="{BB962C8B-B14F-4D97-AF65-F5344CB8AC3E}">
        <p14:creationId xmlns:p14="http://schemas.microsoft.com/office/powerpoint/2010/main" val="4018750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13" name="Stroomdiagram: Handmatige invoer 3"/>
          <p:cNvSpPr/>
          <p:nvPr userDrawn="1"/>
        </p:nvSpPr>
        <p:spPr>
          <a:xfrm rot="16200000" flipH="1">
            <a:off x="2031831" y="-269785"/>
            <a:ext cx="6271200" cy="738189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10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101 h 10000"/>
              <a:gd name="connsiteX0" fmla="*/ 0 w 10000"/>
              <a:gd name="connsiteY0" fmla="*/ 4895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95 h 10000"/>
              <a:gd name="connsiteX0" fmla="*/ 0 w 10000"/>
              <a:gd name="connsiteY0" fmla="*/ 29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984 h 10000"/>
              <a:gd name="connsiteX0" fmla="*/ 0 w 10000"/>
              <a:gd name="connsiteY0" fmla="*/ 296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960 h 10000"/>
              <a:gd name="connsiteX0" fmla="*/ 0 w 10000"/>
              <a:gd name="connsiteY0" fmla="*/ 244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44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444"/>
                </a:moveTo>
                <a:lnTo>
                  <a:pt x="10000" y="0"/>
                </a:lnTo>
                <a:lnTo>
                  <a:pt x="10000" y="10000"/>
                </a:lnTo>
                <a:lnTo>
                  <a:pt x="0" y="10000"/>
                </a:lnTo>
                <a:lnTo>
                  <a:pt x="0" y="2444"/>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solidFill>
                  <a:schemeClr val="bg1"/>
                </a:solidFill>
              </a:defRPr>
            </a:lvl1pPr>
          </a:lstStyle>
          <a:p>
            <a:r>
              <a:rPr lang="nl-NL" dirty="0" smtClean="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sp>
        <p:nvSpPr>
          <p:cNvPr id="12" name="Tijdelijke aanduiding voor tekst 2"/>
          <p:cNvSpPr>
            <a:spLocks noGrp="1"/>
          </p:cNvSpPr>
          <p:nvPr>
            <p:ph idx="12" hasCustomPrompt="1"/>
          </p:nvPr>
        </p:nvSpPr>
        <p:spPr>
          <a:xfrm>
            <a:off x="3999512" y="6044105"/>
            <a:ext cx="3229492"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solidFill>
                  <a:schemeClr val="bg1"/>
                </a:solidFill>
                <a:latin typeface="FlandersArtSans-Regular" panose="00000500000000000000" pitchFamily="2" charset="0"/>
              </a:defRPr>
            </a:lvl5pPr>
          </a:lstStyle>
          <a:p>
            <a:pPr lvl="0"/>
            <a:r>
              <a:rPr lang="nl-NL" dirty="0" smtClean="0"/>
              <a:t>KLIK OM DE MODELSTIJLEN TE BEWERKEN</a:t>
            </a:r>
          </a:p>
          <a:p>
            <a:pPr lvl="4"/>
            <a:endParaRPr lang="nl-BE" dirty="0"/>
          </a:p>
        </p:txBody>
      </p:sp>
      <p:pic>
        <p:nvPicPr>
          <p:cNvPr id="11" name="Afbeelding 10" descr="Themalogo_ondernemen_naak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5" y="404664"/>
            <a:ext cx="2120900" cy="899160"/>
          </a:xfrm>
          <a:prstGeom prst="rect">
            <a:avLst/>
          </a:prstGeom>
        </p:spPr>
      </p:pic>
      <p:pic>
        <p:nvPicPr>
          <p:cNvPr id="14" name="Afbeelding 13" descr="AIO typografisch breed outlines-wi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4088" y="548680"/>
            <a:ext cx="3275584" cy="429260"/>
          </a:xfrm>
          <a:prstGeom prst="rect">
            <a:avLst/>
          </a:prstGeom>
        </p:spPr>
      </p:pic>
    </p:spTree>
    <p:extLst>
      <p:ext uri="{BB962C8B-B14F-4D97-AF65-F5344CB8AC3E}">
        <p14:creationId xmlns:p14="http://schemas.microsoft.com/office/powerpoint/2010/main" val="3384214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1" y="0"/>
            <a:ext cx="9144001" cy="6858000"/>
          </a:xfrm>
        </p:spPr>
        <p:txBody>
          <a:bodyPr anchor="ctr"/>
          <a:lstStyle>
            <a:lvl1pPr marL="0" indent="0" algn="r">
              <a:buNone/>
              <a:defRPr>
                <a:solidFill>
                  <a:srgbClr val="FF0000"/>
                </a:solidFill>
              </a:defRPr>
            </a:lvl1pPr>
          </a:lstStyle>
          <a:p>
            <a:endParaRPr lang="nl-BE" dirty="0"/>
          </a:p>
        </p:txBody>
      </p:sp>
      <p:sp>
        <p:nvSpPr>
          <p:cNvPr id="14" name="Stroomdiagram: Handmatige invoer 3"/>
          <p:cNvSpPr/>
          <p:nvPr userDrawn="1"/>
        </p:nvSpPr>
        <p:spPr>
          <a:xfrm rot="16200000" flipV="1">
            <a:off x="-315001" y="315001"/>
            <a:ext cx="6858000" cy="622799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101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101 h 10000"/>
              <a:gd name="connsiteX0" fmla="*/ 0 w 10000"/>
              <a:gd name="connsiteY0" fmla="*/ 4895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95 h 10000"/>
              <a:gd name="connsiteX0" fmla="*/ 0 w 10000"/>
              <a:gd name="connsiteY0" fmla="*/ 298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984 h 10000"/>
              <a:gd name="connsiteX0" fmla="*/ 0 w 10000"/>
              <a:gd name="connsiteY0" fmla="*/ 296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9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960"/>
                </a:moveTo>
                <a:lnTo>
                  <a:pt x="10000" y="0"/>
                </a:lnTo>
                <a:lnTo>
                  <a:pt x="10000" y="10000"/>
                </a:lnTo>
                <a:lnTo>
                  <a:pt x="0" y="10000"/>
                </a:lnTo>
                <a:lnTo>
                  <a:pt x="0" y="296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dianummer 6"/>
          <p:cNvSpPr>
            <a:spLocks noGrp="1"/>
          </p:cNvSpPr>
          <p:nvPr>
            <p:ph type="sldNum" sz="quarter" idx="12"/>
          </p:nvPr>
        </p:nvSpPr>
        <p:spPr>
          <a:xfrm>
            <a:off x="6876014" y="6328278"/>
            <a:ext cx="2141621"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29/09/2016</a:t>
            </a:fld>
            <a:r>
              <a:rPr lang="nl-BE" smtClean="0"/>
              <a:t> </a:t>
            </a:r>
            <a:r>
              <a:rPr lang="nl-BE" b="1" smtClean="0"/>
              <a:t>│</a:t>
            </a:r>
            <a:fld id="{B263F6C6-2226-4286-8995-C42CB1E7C290}" type="slidenum">
              <a:rPr lang="nl-BE" smtClean="0"/>
              <a:pPr/>
              <a:t>‹nr.›</a:t>
            </a:fld>
            <a:endParaRPr lang="nl-BE" dirty="0"/>
          </a:p>
        </p:txBody>
      </p:sp>
      <p:sp>
        <p:nvSpPr>
          <p:cNvPr id="8" name="Titel 1"/>
          <p:cNvSpPr>
            <a:spLocks noGrp="1"/>
          </p:cNvSpPr>
          <p:nvPr>
            <p:ph type="ctrTitle"/>
          </p:nvPr>
        </p:nvSpPr>
        <p:spPr>
          <a:xfrm>
            <a:off x="1332000" y="1196752"/>
            <a:ext cx="3456131" cy="1584176"/>
          </a:xfrm>
        </p:spPr>
        <p:txBody>
          <a:bodyPr anchor="b" anchorCtr="0">
            <a:noAutofit/>
          </a:bodyPr>
          <a:lstStyle>
            <a:lvl1pPr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solidFill>
                  <a:schemeClr val="bg1"/>
                </a:solidFill>
                <a:latin typeface="FlandersArtSans-Regular" panose="00000500000000000000" pitchFamily="2" charset="0"/>
              </a:defRPr>
            </a:lvl1pPr>
            <a:lvl2pPr>
              <a:defRPr sz="1800">
                <a:solidFill>
                  <a:schemeClr val="bg1"/>
                </a:solidFill>
              </a:defRPr>
            </a:lvl2pPr>
            <a:lvl3pPr>
              <a:buSzPct val="75000"/>
              <a:defRPr sz="1800">
                <a:solidFill>
                  <a:schemeClr val="bg1"/>
                </a:solidFill>
              </a:defRPr>
            </a:lvl3pPr>
            <a:lvl4pPr>
              <a:buSzPct val="75000"/>
              <a:defRPr sz="1800">
                <a:solidFill>
                  <a:schemeClr val="bg1"/>
                </a:solidFill>
              </a:defRPr>
            </a:lvl4pPr>
            <a:lvl5pPr>
              <a:buSzPct val="75000"/>
              <a:defRPr sz="1800">
                <a:solidFill>
                  <a:schemeClr val="bg1"/>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pic>
        <p:nvPicPr>
          <p:cNvPr id="12" name="Afbeelding 11" descr="AIO typografisch breed outlines-wi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620688"/>
            <a:ext cx="3275584" cy="429260"/>
          </a:xfrm>
          <a:prstGeom prst="rect">
            <a:avLst/>
          </a:prstGeom>
        </p:spPr>
      </p:pic>
      <p:pic>
        <p:nvPicPr>
          <p:cNvPr id="13" name="Afbeelding 12" descr="Themalogo_ondernemen_vo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3088" y="620688"/>
            <a:ext cx="2198243" cy="854202"/>
          </a:xfrm>
          <a:prstGeom prst="rect">
            <a:avLst/>
          </a:prstGeom>
        </p:spPr>
      </p:pic>
    </p:spTree>
    <p:extLst>
      <p:ext uri="{BB962C8B-B14F-4D97-AF65-F5344CB8AC3E}">
        <p14:creationId xmlns:p14="http://schemas.microsoft.com/office/powerpoint/2010/main" val="32101868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dirty="0"/>
          </a:p>
        </p:txBody>
      </p:sp>
      <p:sp>
        <p:nvSpPr>
          <p:cNvPr id="2" name="Titel 1"/>
          <p:cNvSpPr>
            <a:spLocks noGrp="1"/>
          </p:cNvSpPr>
          <p:nvPr>
            <p:ph type="ctrTitle"/>
          </p:nvPr>
        </p:nvSpPr>
        <p:spPr>
          <a:xfrm>
            <a:off x="1296000" y="1210013"/>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29/09/2016</a:t>
            </a:fld>
            <a:r>
              <a:rPr lang="nl-BE" smtClean="0"/>
              <a:t> </a:t>
            </a:r>
            <a:r>
              <a:rPr lang="nl-BE" b="1" smtClean="0"/>
              <a:t>│</a:t>
            </a:r>
            <a:fld id="{B263F6C6-2226-4286-8995-C42CB1E7C290}" type="slidenum">
              <a:rPr lang="nl-BE" smtClean="0"/>
              <a:pPr/>
              <a:t>‹nr.›</a:t>
            </a:fld>
            <a:endParaRPr lang="nl-BE" dirty="0"/>
          </a:p>
        </p:txBody>
      </p:sp>
      <p:pic>
        <p:nvPicPr>
          <p:cNvPr id="7" name="Afbeelding 6" descr="AIO typografisch bre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332656"/>
            <a:ext cx="3536950" cy="523875"/>
          </a:xfrm>
          <a:prstGeom prst="rect">
            <a:avLst/>
          </a:prstGeom>
        </p:spPr>
      </p:pic>
      <p:pic>
        <p:nvPicPr>
          <p:cNvPr id="9" name="Afbeelding 8" descr="Themalogo_ondernemen_vo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5949280"/>
            <a:ext cx="1735455" cy="674370"/>
          </a:xfrm>
          <a:prstGeom prst="rect">
            <a:avLst/>
          </a:prstGeom>
        </p:spPr>
      </p:pic>
    </p:spTree>
    <p:extLst>
      <p:ext uri="{BB962C8B-B14F-4D97-AF65-F5344CB8AC3E}">
        <p14:creationId xmlns:p14="http://schemas.microsoft.com/office/powerpoint/2010/main" val="5061089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smtClean="0"/>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bg1"/>
                </a:solidFill>
                <a:latin typeface="FlandersArtSans-Bold" panose="00000800000000000000" pitchFamily="2" charset="0"/>
              </a:defRPr>
            </a:lvl1pPr>
          </a:lstStyle>
          <a:p>
            <a:r>
              <a:rPr lang="nl-NL" smtClean="0"/>
              <a:t>Klik om de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dirty="0" smtClean="0"/>
              <a:t>KLIK OM DE MODELSTIJLEN TE BEWERKEN</a:t>
            </a:r>
          </a:p>
        </p:txBody>
      </p:sp>
      <p:pic>
        <p:nvPicPr>
          <p:cNvPr id="10" name="Afbeelding 9" descr="AIO typografisch bre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332656"/>
            <a:ext cx="3536950" cy="523875"/>
          </a:xfrm>
          <a:prstGeom prst="rect">
            <a:avLst/>
          </a:prstGeom>
        </p:spPr>
      </p:pic>
      <p:pic>
        <p:nvPicPr>
          <p:cNvPr id="4" name="Afbeelding 3" descr="Themalogo_ondernemen_naak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1028" y="260648"/>
            <a:ext cx="1908810" cy="809244"/>
          </a:xfrm>
          <a:prstGeom prst="rect">
            <a:avLst/>
          </a:prstGeom>
        </p:spPr>
      </p:pic>
    </p:spTree>
    <p:extLst>
      <p:ext uri="{BB962C8B-B14F-4D97-AF65-F5344CB8AC3E}">
        <p14:creationId xmlns:p14="http://schemas.microsoft.com/office/powerpoint/2010/main" val="3288114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29/09/2016</a:t>
            </a:fld>
            <a:r>
              <a:rPr lang="nl-BE" dirty="0" smtClean="0"/>
              <a:t> </a:t>
            </a:r>
            <a:r>
              <a:rPr lang="nl-BE" b="1" dirty="0" smtClean="0"/>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pic>
        <p:nvPicPr>
          <p:cNvPr id="11" name="Afbeelding 10" descr="AIO typografisch bre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6021288"/>
            <a:ext cx="3536950" cy="523875"/>
          </a:xfrm>
          <a:prstGeom prst="rect">
            <a:avLst/>
          </a:prstGeom>
        </p:spPr>
      </p:pic>
      <p:pic>
        <p:nvPicPr>
          <p:cNvPr id="13" name="Afbeelding 12" descr="Themalogo_ondernemen_vo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4383" y="332656"/>
            <a:ext cx="1735455" cy="674370"/>
          </a:xfrm>
          <a:prstGeom prst="rect">
            <a:avLst/>
          </a:prstGeom>
        </p:spPr>
      </p:pic>
    </p:spTree>
    <p:extLst>
      <p:ext uri="{BB962C8B-B14F-4D97-AF65-F5344CB8AC3E}">
        <p14:creationId xmlns:p14="http://schemas.microsoft.com/office/powerpoint/2010/main" val="2763557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29/09/2016</a:t>
            </a:fld>
            <a:r>
              <a:rPr lang="nl-BE" smtClean="0"/>
              <a:t> </a:t>
            </a:r>
            <a:r>
              <a:rPr lang="nl-BE" b="1" smtClean="0"/>
              <a:t>│</a:t>
            </a:r>
            <a:fld id="{B263F6C6-2226-4286-8995-C42CB1E7C290}" type="slidenum">
              <a:rPr lang="nl-BE" smtClean="0"/>
              <a:pPr/>
              <a:t>‹nr.›</a:t>
            </a:fld>
            <a:endParaRPr lang="nl-BE" dirty="0"/>
          </a:p>
        </p:txBody>
      </p:sp>
      <p:pic>
        <p:nvPicPr>
          <p:cNvPr id="10" name="Afbeelding 9" descr="AIO typografisch bre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332656"/>
            <a:ext cx="3536950" cy="523875"/>
          </a:xfrm>
          <a:prstGeom prst="rect">
            <a:avLst/>
          </a:prstGeom>
        </p:spPr>
      </p:pic>
      <p:pic>
        <p:nvPicPr>
          <p:cNvPr id="14" name="Afbeelding 13" descr="Themalogo_ondernemen_naak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5877272"/>
            <a:ext cx="1908810" cy="809244"/>
          </a:xfrm>
          <a:prstGeom prst="rect">
            <a:avLst/>
          </a:prstGeom>
        </p:spPr>
      </p:pic>
    </p:spTree>
    <p:extLst>
      <p:ext uri="{BB962C8B-B14F-4D97-AF65-F5344CB8AC3E}">
        <p14:creationId xmlns:p14="http://schemas.microsoft.com/office/powerpoint/2010/main" val="3361987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tx1"/>
                </a:solidFill>
              </a:defRPr>
            </a:lvl2pPr>
            <a:lvl3pPr>
              <a:spcBef>
                <a:spcPts val="300"/>
              </a:spcBef>
              <a:defRPr sz="1600">
                <a:solidFill>
                  <a:schemeClr val="tx1"/>
                </a:solidFill>
              </a:defRPr>
            </a:lvl3pPr>
            <a:lvl4pPr>
              <a:spcBef>
                <a:spcPts val="300"/>
              </a:spcBef>
              <a:defRPr sz="1600">
                <a:solidFill>
                  <a:schemeClr val="tx1"/>
                </a:solidFill>
              </a:defRPr>
            </a:lvl4pPr>
            <a:lvl5pPr>
              <a:spcBef>
                <a:spcPts val="300"/>
              </a:spcBef>
              <a:defRPr sz="1600">
                <a:solidFill>
                  <a:schemeClr val="tx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833" y="5896928"/>
            <a:ext cx="1846153" cy="720000"/>
          </a:xfrm>
          <a:prstGeom prst="rect">
            <a:avLst/>
          </a:prstGeom>
        </p:spPr>
      </p:pic>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40205" y="6002130"/>
            <a:ext cx="3608623" cy="541292"/>
          </a:xfrm>
          <a:prstGeom prst="rect">
            <a:avLst/>
          </a:prstGeom>
        </p:spPr>
      </p:pic>
    </p:spTree>
    <p:extLst>
      <p:ext uri="{BB962C8B-B14F-4D97-AF65-F5344CB8AC3E}">
        <p14:creationId xmlns:p14="http://schemas.microsoft.com/office/powerpoint/2010/main" val="9330139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tx1"/>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tx1"/>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9" name="Afbeelding 8" descr="AIO typografisch bre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4128" y="6093296"/>
            <a:ext cx="3536950" cy="523875"/>
          </a:xfrm>
          <a:prstGeom prst="rect">
            <a:avLst/>
          </a:prstGeom>
        </p:spPr>
      </p:pic>
      <p:pic>
        <p:nvPicPr>
          <p:cNvPr id="11" name="Afbeelding 10" descr="Themalogo_ondernemen_vo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560" y="5949280"/>
            <a:ext cx="1735455" cy="674370"/>
          </a:xfrm>
          <a:prstGeom prst="rect">
            <a:avLst/>
          </a:prstGeom>
        </p:spPr>
      </p:pic>
    </p:spTree>
    <p:extLst>
      <p:ext uri="{BB962C8B-B14F-4D97-AF65-F5344CB8AC3E}">
        <p14:creationId xmlns:p14="http://schemas.microsoft.com/office/powerpoint/2010/main" val="2727297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266700" indent="-266700">
              <a:lnSpc>
                <a:spcPct val="90000"/>
              </a:lnSpc>
              <a:buFontTx/>
              <a:buBlip>
                <a:blip r:embed="rId2"/>
              </a:buBlip>
              <a:defRPr sz="2200">
                <a:latin typeface="FlandersArtSans-Regular" panose="00000500000000000000" pitchFamily="2" charset="0"/>
              </a:defRPr>
            </a:lvl1pPr>
            <a:lvl2pPr marL="576000" indent="-288000">
              <a:lnSpc>
                <a:spcPct val="90000"/>
              </a:lnSpc>
              <a:buSzPct val="75000"/>
              <a:buFont typeface="Wingdings 3" panose="05040102010807070707" pitchFamily="18" charset="2"/>
              <a:buChar char="}"/>
              <a:defRPr sz="2200">
                <a:solidFill>
                  <a:schemeClr val="tx1"/>
                </a:solidFill>
                <a:latin typeface="FlandersArtSans-Regular" panose="00000500000000000000" pitchFamily="2" charset="0"/>
              </a:defRPr>
            </a:lvl2pPr>
            <a:lvl3pPr marL="918900" indent="-342900">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7" name="Afbeelding 6" descr="AIO typografisch bre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4128" y="6165304"/>
            <a:ext cx="3536950" cy="523875"/>
          </a:xfrm>
          <a:prstGeom prst="rect">
            <a:avLst/>
          </a:prstGeom>
        </p:spPr>
      </p:pic>
      <p:pic>
        <p:nvPicPr>
          <p:cNvPr id="11" name="Afbeelding 10" descr="Themalogo_ondernemen_naak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5949280"/>
            <a:ext cx="1908810" cy="809244"/>
          </a:xfrm>
          <a:prstGeom prst="rect">
            <a:avLst/>
          </a:prstGeom>
        </p:spPr>
      </p:pic>
    </p:spTree>
    <p:extLst>
      <p:ext uri="{BB962C8B-B14F-4D97-AF65-F5344CB8AC3E}">
        <p14:creationId xmlns:p14="http://schemas.microsoft.com/office/powerpoint/2010/main" val="17851337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342900" indent="-342900">
              <a:buClr>
                <a:schemeClr val="accent1"/>
              </a:buClr>
              <a:buFont typeface="Wingdings" panose="05000000000000000000" pitchFamily="2" charset="2"/>
              <a:buChar char="§"/>
              <a:defRPr/>
            </a:lvl1pPr>
            <a:lvl2pPr marL="742950" indent="-285750">
              <a:buClr>
                <a:schemeClr val="accent1"/>
              </a:buClr>
              <a:buFont typeface="Wingdings" panose="05000000000000000000" pitchFamily="2" charset="2"/>
              <a:buChar char="§"/>
              <a:defRPr/>
            </a:lvl2pPr>
            <a:lvl3pPr marL="1143000" indent="-228600">
              <a:buClr>
                <a:schemeClr val="accent1"/>
              </a:buClr>
              <a:buFont typeface="Wingdings" panose="05000000000000000000" pitchFamily="2" charset="2"/>
              <a:buChar char="§"/>
              <a:defRPr/>
            </a:lvl3pPr>
            <a:lvl4pPr marL="1600200" indent="-228600">
              <a:buClr>
                <a:schemeClr val="accent1"/>
              </a:buClr>
              <a:buFont typeface="Wingdings" panose="05000000000000000000" pitchFamily="2" charset="2"/>
              <a:buChar char="§"/>
              <a:defRPr/>
            </a:lvl4pPr>
            <a:lvl5pPr marL="2057400" indent="-228600">
              <a:buClr>
                <a:schemeClr val="accent1"/>
              </a:buClr>
              <a:buFont typeface="Wingdings" panose="05000000000000000000" pitchFamily="2" charset="2"/>
              <a:buChar char="§"/>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4183209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29/09/2016</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userDrawn="1"/>
        </p:nvSpPr>
        <p:spPr>
          <a:xfrm>
            <a:off x="1" y="0"/>
            <a:ext cx="288000" cy="6894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 id="2147483679" r:id="rId9"/>
  </p:sldLayoutIdLst>
  <p:timing>
    <p:tnLst>
      <p:par>
        <p:cTn id="1" dur="indefinite" restart="never" nodeType="tmRoot"/>
      </p:par>
    </p:tnLst>
  </p:timing>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 typeface="Wingdings 3" panose="05040102010807070707" pitchFamily="18" charset="2"/>
        <a:buChar char=""/>
        <a:defRPr sz="2200" kern="1200" spc="0">
          <a:solidFill>
            <a:schemeClr val="tx1"/>
          </a:solidFill>
          <a:latin typeface="FlandersArtSans-Regular" panose="00000500000000000000" pitchFamily="2" charset="0"/>
          <a:ea typeface="+mn-ea"/>
          <a:cs typeface="+mn-cs"/>
        </a:defRPr>
      </a:lvl2pPr>
      <a:lvl3pPr marL="898525" indent="-323850" algn="l" defTabSz="914400" rtl="0" eaLnBrk="1" latinLnBrk="0" hangingPunct="1">
        <a:lnSpc>
          <a:spcPct val="90000"/>
        </a:lnSpc>
        <a:spcBef>
          <a:spcPts val="300"/>
        </a:spcBef>
        <a:buSzPct val="75000"/>
        <a:buFont typeface="Wingdings 3" panose="05040102010807070707" pitchFamily="18" charset="2"/>
        <a:buChar char="}"/>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 typeface="Wingdings 3" panose="05040102010807070707" pitchFamily="18" charset="2"/>
        <a:buChar char="}"/>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75000"/>
        <a:buFont typeface="Wingdings 3" panose="05040102010807070707" pitchFamily="18" charset="2"/>
        <a:buChar char=""/>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29/09/2016</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iming>
    <p:tnLst>
      <p:par>
        <p:cTn id="1" dur="indefinite" restart="never" nodeType="tmRoot"/>
      </p:par>
    </p:tnLst>
  </p:timing>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Wingdings 3" panose="05040102010807070707" pitchFamily="18" charset="2"/>
        <a:buChar char="}"/>
        <a:tabLst/>
        <a:defRPr sz="2200" kern="1200" spc="0" baseline="0">
          <a:solidFill>
            <a:schemeClr val="tx1"/>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Wingdings 3" panose="05040102010807070707" pitchFamily="18" charset="2"/>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Wingdings 3" panose="05040102010807070707" pitchFamily="18" charset="2"/>
        <a:buChar char="}"/>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Wingdings 3" panose="05040102010807070707" pitchFamily="18" charset="2"/>
        <a:buChar char="}"/>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ec.europa.eu/comm/competition/index_nl.html" TargetMode="External"/><Relationship Id="rId2" Type="http://schemas.openxmlformats.org/officeDocument/2006/relationships/hyperlink" Target="http://eur-lex.europa.eu/nl/index.htm" TargetMode="External"/><Relationship Id="rId1" Type="http://schemas.openxmlformats.org/officeDocument/2006/relationships/slideLayout" Target="../slideLayouts/slideLayout8.xml"/><Relationship Id="rId6" Type="http://schemas.openxmlformats.org/officeDocument/2006/relationships/hyperlink" Target="http://ec.europa.eu/competition/state_aid/legislation/sgei.html" TargetMode="External"/><Relationship Id="rId5" Type="http://schemas.openxmlformats.org/officeDocument/2006/relationships/hyperlink" Target="http://ec.europa.eu/competition/state_aid/modernisation/index_en.html" TargetMode="External"/><Relationship Id="rId4" Type="http://schemas.openxmlformats.org/officeDocument/2006/relationships/hyperlink" Target="http://ec.europa.eu/comm/competition/state_aid/legislation/legislation.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hyperlink" Target="http://ec.europa.eu/competition/state_aid/overview/new_guide_eu_rules_procurement_nl.pdf" TargetMode="Externa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hyperlink" Target="https://webgate.ec.europa.eu/competition/transparency/public/search/home/"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hyperlink" Target="https://webgate.ec.europa.eu/fpfis/wikis/pages/viewpage.action?spaceKey=StateAid&amp;title=Homepage" TargetMode="Externa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hyperlink" Target="http://ec.europa.eu/competition/state_aid/modernisation/notice_aid_en.html" TargetMode="Externa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hyperlink" Target="http://www.agentschapondernemen.be/" TargetMode="External"/><Relationship Id="rId2" Type="http://schemas.openxmlformats.org/officeDocument/2006/relationships/hyperlink" Target="mailto:karel.decorte@agentschapondernemen.be" TargetMode="Externa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hyperlink" Target="http://www.werk.be/"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79" b="579"/>
          <a:stretch>
            <a:fillRect/>
          </a:stretch>
        </p:blipFill>
        <p:spPr>
          <a:xfrm>
            <a:off x="6660232" y="5589240"/>
            <a:ext cx="1728193" cy="936104"/>
          </a:xfrm>
        </p:spPr>
      </p:pic>
      <p:sp>
        <p:nvSpPr>
          <p:cNvPr id="2" name="Titel 1"/>
          <p:cNvSpPr>
            <a:spLocks noGrp="1"/>
          </p:cNvSpPr>
          <p:nvPr>
            <p:ph type="ctrTitle"/>
          </p:nvPr>
        </p:nvSpPr>
        <p:spPr>
          <a:xfrm>
            <a:off x="1332000" y="1844824"/>
            <a:ext cx="3816000" cy="1943998"/>
          </a:xfrm>
        </p:spPr>
        <p:txBody>
          <a:bodyPr/>
          <a:lstStyle/>
          <a:p>
            <a:r>
              <a:rPr lang="nl-NL" dirty="0" smtClean="0"/>
              <a:t>Staatssteun </a:t>
            </a:r>
            <a:r>
              <a:rPr lang="nl-NL" sz="3600" dirty="0" err="1" smtClean="0"/>
              <a:t>Vleva</a:t>
            </a:r>
            <a:r>
              <a:rPr lang="nl-NL" sz="3600" dirty="0" smtClean="0"/>
              <a:t> infosessie</a:t>
            </a:r>
            <a:endParaRPr lang="nl-NL" sz="3600" dirty="0"/>
          </a:p>
        </p:txBody>
      </p:sp>
      <p:sp>
        <p:nvSpPr>
          <p:cNvPr id="3" name="Subtitel 2"/>
          <p:cNvSpPr>
            <a:spLocks noGrp="1"/>
          </p:cNvSpPr>
          <p:nvPr>
            <p:ph type="subTitle" idx="1"/>
          </p:nvPr>
        </p:nvSpPr>
        <p:spPr>
          <a:xfrm>
            <a:off x="1332000" y="4221088"/>
            <a:ext cx="7344456" cy="792088"/>
          </a:xfrm>
        </p:spPr>
        <p:txBody>
          <a:bodyPr/>
          <a:lstStyle/>
          <a:p>
            <a:r>
              <a:rPr lang="nl-NL" sz="2800" dirty="0" smtClean="0"/>
              <a:t>Karel De Corte &amp; </a:t>
            </a:r>
          </a:p>
          <a:p>
            <a:r>
              <a:rPr lang="nl-NL" sz="2800" dirty="0" smtClean="0"/>
              <a:t>Farah Nolens</a:t>
            </a:r>
          </a:p>
          <a:p>
            <a:endParaRPr lang="nl-NL" sz="2800" dirty="0" smtClean="0"/>
          </a:p>
          <a:p>
            <a:r>
              <a:rPr lang="nl-NL" sz="2800" dirty="0" smtClean="0"/>
              <a:t>30 september 2016</a:t>
            </a:r>
            <a:endParaRPr lang="nl-NL"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 – selectiviteit </a:t>
            </a:r>
            <a:endParaRPr lang="nl-BE" dirty="0"/>
          </a:p>
        </p:txBody>
      </p:sp>
      <p:sp>
        <p:nvSpPr>
          <p:cNvPr id="3" name="Tijdelijke aanduiding voor inhoud 2"/>
          <p:cNvSpPr>
            <a:spLocks noGrp="1"/>
          </p:cNvSpPr>
          <p:nvPr>
            <p:ph sz="half" idx="1"/>
          </p:nvPr>
        </p:nvSpPr>
        <p:spPr/>
        <p:txBody>
          <a:bodyPr/>
          <a:lstStyle/>
          <a:p>
            <a:pPr marL="0" indent="0" defTabSz="912813">
              <a:lnSpc>
                <a:spcPct val="80000"/>
              </a:lnSpc>
              <a:buNone/>
            </a:pPr>
            <a:r>
              <a:rPr lang="nl-NL" sz="2400" b="1" u="sng" dirty="0"/>
              <a:t>Selectiviteit: voordeel voor bepaalde ondernemingen</a:t>
            </a:r>
          </a:p>
          <a:p>
            <a:pPr defTabSz="912813">
              <a:lnSpc>
                <a:spcPct val="80000"/>
              </a:lnSpc>
              <a:buFontTx/>
              <a:buChar char="•"/>
            </a:pPr>
            <a:r>
              <a:rPr lang="nl-NL" sz="2000" u="sng" dirty="0"/>
              <a:t>Onderneming</a:t>
            </a:r>
            <a:endParaRPr lang="nl-NL" sz="2000" dirty="0"/>
          </a:p>
          <a:p>
            <a:pPr marL="0" indent="0" algn="just" defTabSz="912813">
              <a:lnSpc>
                <a:spcPct val="80000"/>
              </a:lnSpc>
              <a:buNone/>
            </a:pPr>
            <a:r>
              <a:rPr lang="nl-NL" sz="1800" dirty="0" smtClean="0"/>
              <a:t>“</a:t>
            </a:r>
            <a:r>
              <a:rPr lang="nl-NL" sz="1800" dirty="0"/>
              <a:t>Elke eenheid die een economische activiteit uitoefent, ongeacht haar rechtsvorm en de wijze waarop zij wordt gefinancierd”. </a:t>
            </a:r>
          </a:p>
          <a:p>
            <a:pPr marL="0" indent="0" algn="just" defTabSz="912813">
              <a:lnSpc>
                <a:spcPct val="80000"/>
              </a:lnSpc>
              <a:buNone/>
            </a:pPr>
            <a:r>
              <a:rPr lang="nl-BE" sz="1800" dirty="0" smtClean="0">
                <a:sym typeface="Wingdings" panose="05000000000000000000" pitchFamily="2" charset="2"/>
              </a:rPr>
              <a:t>  </a:t>
            </a:r>
            <a:r>
              <a:rPr lang="nl-NL" sz="1800" dirty="0"/>
              <a:t>juridisch statuut speelt geen rol (vb. ook vzw)</a:t>
            </a:r>
          </a:p>
          <a:p>
            <a:pPr algn="just" defTabSz="912813">
              <a:lnSpc>
                <a:spcPct val="80000"/>
              </a:lnSpc>
            </a:pPr>
            <a:endParaRPr lang="nl-NL" sz="1800" dirty="0"/>
          </a:p>
          <a:p>
            <a:pPr algn="just" defTabSz="912813">
              <a:lnSpc>
                <a:spcPct val="80000"/>
              </a:lnSpc>
              <a:buFontTx/>
              <a:buChar char="•"/>
            </a:pPr>
            <a:r>
              <a:rPr lang="nl-NL" sz="2000" u="sng" dirty="0"/>
              <a:t>Economische activiteit</a:t>
            </a:r>
          </a:p>
          <a:p>
            <a:pPr lvl="1" defTabSz="912813">
              <a:lnSpc>
                <a:spcPct val="80000"/>
              </a:lnSpc>
              <a:buFontTx/>
              <a:buChar char="-"/>
            </a:pPr>
            <a:r>
              <a:rPr lang="nl-NL" sz="1800" dirty="0" smtClean="0"/>
              <a:t>aanbieden </a:t>
            </a:r>
            <a:r>
              <a:rPr lang="nl-NL" sz="1800" dirty="0"/>
              <a:t>van goederen of diensten op een markt : </a:t>
            </a:r>
            <a:r>
              <a:rPr lang="nl-BE" sz="1800" dirty="0"/>
              <a:t>“</a:t>
            </a:r>
            <a:r>
              <a:rPr lang="nl-BE" sz="1800" dirty="0" err="1"/>
              <a:t>vermarktbaarheid</a:t>
            </a:r>
            <a:r>
              <a:rPr lang="nl-BE" sz="1800" dirty="0"/>
              <a:t>” </a:t>
            </a:r>
          </a:p>
          <a:p>
            <a:pPr lvl="1" defTabSz="912813">
              <a:lnSpc>
                <a:spcPct val="80000"/>
              </a:lnSpc>
              <a:buFontTx/>
              <a:buChar char="-"/>
            </a:pPr>
            <a:r>
              <a:rPr lang="nl-NL" sz="1800" dirty="0" smtClean="0"/>
              <a:t>gaat </a:t>
            </a:r>
            <a:r>
              <a:rPr lang="nl-NL" sz="1800" dirty="0"/>
              <a:t>verder dan strikt “economische” sectoren (ook vele sociale of zorgsectoren zoals ziekenhuizen, sociale economie, werkgelegenheid</a:t>
            </a:r>
            <a:r>
              <a:rPr lang="nl-NL" sz="1800" dirty="0" smtClean="0"/>
              <a:t>,…)</a:t>
            </a:r>
          </a:p>
          <a:p>
            <a:pPr lvl="1" defTabSz="912813">
              <a:lnSpc>
                <a:spcPct val="80000"/>
              </a:lnSpc>
              <a:buFontTx/>
              <a:buChar char="-"/>
            </a:pPr>
            <a:r>
              <a:rPr lang="nl-BE" sz="1800" dirty="0" smtClean="0"/>
              <a:t>winstoogmerk </a:t>
            </a:r>
            <a:r>
              <a:rPr lang="nl-BE" sz="1800" dirty="0"/>
              <a:t>is niet vereist, aard of doel niet </a:t>
            </a:r>
            <a:r>
              <a:rPr lang="nl-BE" sz="1800" dirty="0" smtClean="0"/>
              <a:t>doorslaggevend</a:t>
            </a:r>
          </a:p>
          <a:p>
            <a:pPr lvl="1" defTabSz="912813">
              <a:lnSpc>
                <a:spcPct val="80000"/>
              </a:lnSpc>
              <a:buFontTx/>
              <a:buChar char="-"/>
            </a:pPr>
            <a:r>
              <a:rPr lang="nl-BE" sz="1800" dirty="0" smtClean="0"/>
              <a:t>niet-economisch </a:t>
            </a:r>
            <a:r>
              <a:rPr lang="nl-BE" sz="1800" dirty="0"/>
              <a:t>zeer beperkt geïnterpreteerd:</a:t>
            </a:r>
          </a:p>
          <a:p>
            <a:pPr lvl="1" defTabSz="912813">
              <a:lnSpc>
                <a:spcPct val="80000"/>
              </a:lnSpc>
              <a:buNone/>
            </a:pPr>
            <a:r>
              <a:rPr lang="nl-BE" sz="1800" dirty="0"/>
              <a:t>	vb. u</a:t>
            </a:r>
            <a:r>
              <a:rPr lang="nl-NL" sz="1800" dirty="0" err="1"/>
              <a:t>itoefening</a:t>
            </a:r>
            <a:r>
              <a:rPr lang="nl-NL" sz="1800" dirty="0"/>
              <a:t> van de openbare macht, binnen- en buitenlandse veiligheid, justitie, basisonderwijs</a:t>
            </a:r>
          </a:p>
          <a:p>
            <a:endParaRPr lang="nl-BE" dirty="0"/>
          </a:p>
        </p:txBody>
      </p:sp>
    </p:spTree>
    <p:extLst>
      <p:ext uri="{BB962C8B-B14F-4D97-AF65-F5344CB8AC3E}">
        <p14:creationId xmlns:p14="http://schemas.microsoft.com/office/powerpoint/2010/main" val="1569710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 – selectiviteit </a:t>
            </a:r>
            <a:endParaRPr lang="nl-BE" dirty="0"/>
          </a:p>
        </p:txBody>
      </p:sp>
      <p:sp>
        <p:nvSpPr>
          <p:cNvPr id="3" name="Tijdelijke aanduiding voor inhoud 2"/>
          <p:cNvSpPr>
            <a:spLocks noGrp="1"/>
          </p:cNvSpPr>
          <p:nvPr>
            <p:ph sz="half" idx="1"/>
          </p:nvPr>
        </p:nvSpPr>
        <p:spPr/>
        <p:txBody>
          <a:bodyPr/>
          <a:lstStyle/>
          <a:p>
            <a:pPr marL="0" indent="0" defTabSz="912813">
              <a:buNone/>
            </a:pPr>
            <a:r>
              <a:rPr lang="nl-NL" sz="2000" u="sng" dirty="0"/>
              <a:t>Vaak moeilijk onderscheid</a:t>
            </a:r>
          </a:p>
          <a:p>
            <a:pPr lvl="1" algn="just" defTabSz="912813">
              <a:buFont typeface="Arial" panose="020B0604020202020204" pitchFamily="34" charset="0"/>
              <a:buChar char="•"/>
            </a:pPr>
            <a:r>
              <a:rPr lang="nl-NL" sz="2000" dirty="0"/>
              <a:t>sociale sector</a:t>
            </a:r>
          </a:p>
          <a:p>
            <a:pPr lvl="2" algn="just" defTabSz="912813">
              <a:buFontTx/>
              <a:buChar char="-"/>
            </a:pPr>
            <a:r>
              <a:rPr lang="nl-NL" dirty="0" smtClean="0"/>
              <a:t>gebaseerd </a:t>
            </a:r>
            <a:r>
              <a:rPr lang="nl-NL" dirty="0"/>
              <a:t>op solidariteit </a:t>
            </a:r>
            <a:r>
              <a:rPr lang="nl-NL" dirty="0">
                <a:sym typeface="Wingdings" panose="05000000000000000000" pitchFamily="2" charset="2"/>
              </a:rPr>
              <a:t></a:t>
            </a:r>
            <a:r>
              <a:rPr lang="nl-NL" dirty="0"/>
              <a:t> geen economische </a:t>
            </a:r>
            <a:r>
              <a:rPr lang="nl-NL" dirty="0" smtClean="0"/>
              <a:t>activiteit</a:t>
            </a:r>
          </a:p>
          <a:p>
            <a:pPr lvl="2" algn="just" defTabSz="912813">
              <a:buFontTx/>
              <a:buChar char="-"/>
            </a:pPr>
            <a:r>
              <a:rPr lang="nl-NL" dirty="0" smtClean="0"/>
              <a:t>kapitalisatie </a:t>
            </a:r>
            <a:r>
              <a:rPr lang="nl-NL" dirty="0"/>
              <a:t>of uitkering afhankelijk van hoogte van de premies, bijdragen of financiële resultaten : economisch</a:t>
            </a:r>
          </a:p>
          <a:p>
            <a:pPr lvl="1" algn="just" defTabSz="912813">
              <a:buFont typeface="Arial" panose="020B0604020202020204" pitchFamily="34" charset="0"/>
              <a:buChar char="•"/>
            </a:pPr>
            <a:endParaRPr lang="nl-NL" sz="2000" dirty="0" smtClean="0"/>
          </a:p>
          <a:p>
            <a:pPr lvl="1" algn="just" defTabSz="912813">
              <a:buFont typeface="Arial" panose="020B0604020202020204" pitchFamily="34" charset="0"/>
              <a:buChar char="•"/>
            </a:pPr>
            <a:r>
              <a:rPr lang="nl-NL" sz="2000" dirty="0" smtClean="0"/>
              <a:t>gezondheidszorg</a:t>
            </a:r>
            <a:r>
              <a:rPr lang="nl-NL" sz="2000" dirty="0"/>
              <a:t>: </a:t>
            </a:r>
          </a:p>
          <a:p>
            <a:pPr lvl="2" defTabSz="912813">
              <a:buFontTx/>
              <a:buChar char="-"/>
            </a:pPr>
            <a:r>
              <a:rPr lang="nl-NL" dirty="0" smtClean="0"/>
              <a:t>medische </a:t>
            </a:r>
            <a:r>
              <a:rPr lang="nl-NL" dirty="0"/>
              <a:t>prestaties economisch, zelfs indien ze door de  ziekenfondsen en niet door gebruiker worden </a:t>
            </a:r>
            <a:r>
              <a:rPr lang="nl-NL" dirty="0" smtClean="0"/>
              <a:t>betaald</a:t>
            </a:r>
          </a:p>
          <a:p>
            <a:pPr marL="576000" lvl="2" indent="0" defTabSz="912813">
              <a:buNone/>
            </a:pPr>
            <a:endParaRPr lang="nl-NL" dirty="0"/>
          </a:p>
          <a:p>
            <a:pPr lvl="1" algn="just" defTabSz="912813">
              <a:buFont typeface="Arial" panose="020B0604020202020204" pitchFamily="34" charset="0"/>
              <a:buChar char="•"/>
            </a:pPr>
            <a:r>
              <a:rPr lang="nl-NL" sz="2000" dirty="0"/>
              <a:t>combinatie: “onderneming” beperkt tot economische activiteiten</a:t>
            </a:r>
            <a:endParaRPr lang="nl-NL" sz="2000" u="sng" dirty="0"/>
          </a:p>
          <a:p>
            <a:endParaRPr lang="nl-BE" dirty="0"/>
          </a:p>
        </p:txBody>
      </p:sp>
    </p:spTree>
    <p:extLst>
      <p:ext uri="{BB962C8B-B14F-4D97-AF65-F5344CB8AC3E}">
        <p14:creationId xmlns:p14="http://schemas.microsoft.com/office/powerpoint/2010/main" val="3740374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 – selectiviteit </a:t>
            </a:r>
            <a:endParaRPr lang="nl-BE" dirty="0"/>
          </a:p>
        </p:txBody>
      </p:sp>
      <p:sp>
        <p:nvSpPr>
          <p:cNvPr id="3" name="Tijdelijke aanduiding voor inhoud 2"/>
          <p:cNvSpPr>
            <a:spLocks noGrp="1"/>
          </p:cNvSpPr>
          <p:nvPr>
            <p:ph sz="half" idx="1"/>
          </p:nvPr>
        </p:nvSpPr>
        <p:spPr/>
        <p:txBody>
          <a:bodyPr/>
          <a:lstStyle/>
          <a:p>
            <a:pPr defTabSz="912813">
              <a:lnSpc>
                <a:spcPct val="80000"/>
              </a:lnSpc>
              <a:buFontTx/>
              <a:buChar char="•"/>
            </a:pPr>
            <a:r>
              <a:rPr lang="nl-NL" sz="2400" b="1" u="sng" dirty="0"/>
              <a:t>Selectiviteit</a:t>
            </a:r>
          </a:p>
          <a:p>
            <a:pPr lvl="1" defTabSz="912813">
              <a:lnSpc>
                <a:spcPct val="80000"/>
              </a:lnSpc>
              <a:buFontTx/>
              <a:buChar char="-"/>
            </a:pPr>
            <a:r>
              <a:rPr lang="nl-NL" sz="1800" dirty="0" smtClean="0"/>
              <a:t>voordeel </a:t>
            </a:r>
            <a:r>
              <a:rPr lang="nl-NL" sz="1800" dirty="0"/>
              <a:t>voor “bepaalde” ondernemingen </a:t>
            </a:r>
          </a:p>
          <a:p>
            <a:pPr lvl="1" defTabSz="912813">
              <a:lnSpc>
                <a:spcPct val="80000"/>
              </a:lnSpc>
              <a:buFontTx/>
              <a:buChar char="-"/>
            </a:pPr>
            <a:r>
              <a:rPr lang="nl-NL" sz="1800" dirty="0" smtClean="0"/>
              <a:t>concurrentiepositie </a:t>
            </a:r>
            <a:r>
              <a:rPr lang="nl-NL" sz="1800" dirty="0"/>
              <a:t>verstrekt t.a.v. ondernemingen die geen steun </a:t>
            </a:r>
            <a:r>
              <a:rPr lang="nl-NL" sz="1800" dirty="0" smtClean="0"/>
              <a:t>kregen</a:t>
            </a:r>
          </a:p>
          <a:p>
            <a:pPr lvl="1" defTabSz="912813">
              <a:lnSpc>
                <a:spcPct val="80000"/>
              </a:lnSpc>
              <a:buFontTx/>
              <a:buChar char="-"/>
            </a:pPr>
            <a:r>
              <a:rPr lang="nl-NL" sz="1800" dirty="0" smtClean="0"/>
              <a:t>“algemene</a:t>
            </a:r>
            <a:r>
              <a:rPr lang="nl-NL" sz="1800" dirty="0"/>
              <a:t>” maatregel per definitie geen staatssteun</a:t>
            </a:r>
          </a:p>
          <a:p>
            <a:pPr marL="0" indent="0" algn="just" defTabSz="912813">
              <a:lnSpc>
                <a:spcPct val="80000"/>
              </a:lnSpc>
              <a:buNone/>
            </a:pPr>
            <a:r>
              <a:rPr lang="nl-NL" sz="1800" noProof="1" smtClean="0">
                <a:sym typeface="Wingdings" panose="05000000000000000000" pitchFamily="2" charset="2"/>
              </a:rPr>
              <a:t>	</a:t>
            </a:r>
            <a:r>
              <a:rPr lang="nl-NL" sz="1800" dirty="0" smtClean="0"/>
              <a:t> </a:t>
            </a:r>
            <a:r>
              <a:rPr lang="nl-NL" sz="1800" dirty="0"/>
              <a:t>geldt voor alle ondernemingen ter ondersteuning van de gehele </a:t>
            </a:r>
            <a:r>
              <a:rPr lang="nl-NL" sz="1800" dirty="0" smtClean="0"/>
              <a:t>	    economie</a:t>
            </a:r>
            <a:endParaRPr lang="nl-NL" sz="1800" dirty="0"/>
          </a:p>
          <a:p>
            <a:pPr lvl="1" algn="just" defTabSz="912813">
              <a:lnSpc>
                <a:spcPct val="80000"/>
              </a:lnSpc>
              <a:buNone/>
            </a:pPr>
            <a:r>
              <a:rPr lang="nl-NL" sz="1800" noProof="1" smtClean="0">
                <a:sym typeface="Wingdings" panose="05000000000000000000" pitchFamily="2" charset="2"/>
              </a:rPr>
              <a:t>		 </a:t>
            </a:r>
            <a:r>
              <a:rPr lang="nl-NL" sz="1800" dirty="0"/>
              <a:t>onderlinge verhouding onaangetast </a:t>
            </a:r>
          </a:p>
          <a:p>
            <a:pPr marL="0" indent="0" algn="just" defTabSz="912813">
              <a:lnSpc>
                <a:spcPct val="80000"/>
              </a:lnSpc>
              <a:buNone/>
            </a:pPr>
            <a:r>
              <a:rPr lang="nl-NL" sz="1800" noProof="1" smtClean="0">
                <a:sym typeface="Wingdings" panose="05000000000000000000" pitchFamily="2" charset="2"/>
              </a:rPr>
              <a:t>	 </a:t>
            </a:r>
            <a:r>
              <a:rPr lang="nl-NL" sz="1800" dirty="0" smtClean="0"/>
              <a:t>zonder </a:t>
            </a:r>
            <a:r>
              <a:rPr lang="nl-NL" sz="1800" dirty="0"/>
              <a:t>onderscheid van toepassing geografisch en op alle </a:t>
            </a:r>
            <a:endParaRPr lang="nl-NL" sz="1800" dirty="0" smtClean="0"/>
          </a:p>
          <a:p>
            <a:pPr marL="0" indent="0" algn="just" defTabSz="912813">
              <a:lnSpc>
                <a:spcPct val="80000"/>
              </a:lnSpc>
              <a:buNone/>
            </a:pPr>
            <a:r>
              <a:rPr lang="nl-NL" sz="1800" dirty="0"/>
              <a:t> </a:t>
            </a:r>
            <a:r>
              <a:rPr lang="nl-NL" sz="1800" dirty="0" smtClean="0"/>
              <a:t>                 sectoren </a:t>
            </a:r>
            <a:r>
              <a:rPr lang="nl-NL" sz="1600" dirty="0"/>
              <a:t>	</a:t>
            </a:r>
          </a:p>
          <a:p>
            <a:pPr algn="just" defTabSz="912813">
              <a:lnSpc>
                <a:spcPct val="80000"/>
              </a:lnSpc>
            </a:pPr>
            <a:endParaRPr lang="nl-NL" sz="1600" dirty="0"/>
          </a:p>
          <a:p>
            <a:pPr marL="0" indent="0" algn="just" defTabSz="912813">
              <a:lnSpc>
                <a:spcPct val="80000"/>
              </a:lnSpc>
              <a:buNone/>
            </a:pPr>
            <a:r>
              <a:rPr lang="nl-NL" sz="1800" dirty="0"/>
              <a:t>vb. algemene verlaging </a:t>
            </a:r>
            <a:r>
              <a:rPr lang="nl-NL" sz="1800" dirty="0" smtClean="0"/>
              <a:t>vennootschapsbelasting</a:t>
            </a:r>
            <a:endParaRPr lang="nl-NL" sz="1800" dirty="0"/>
          </a:p>
          <a:p>
            <a:endParaRPr lang="nl-BE" dirty="0"/>
          </a:p>
        </p:txBody>
      </p:sp>
    </p:spTree>
    <p:extLst>
      <p:ext uri="{BB962C8B-B14F-4D97-AF65-F5344CB8AC3E}">
        <p14:creationId xmlns:p14="http://schemas.microsoft.com/office/powerpoint/2010/main" val="1748186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 – selectiviteit </a:t>
            </a:r>
            <a:endParaRPr lang="nl-BE" dirty="0"/>
          </a:p>
        </p:txBody>
      </p:sp>
      <p:sp>
        <p:nvSpPr>
          <p:cNvPr id="3" name="Tijdelijke aanduiding voor inhoud 2"/>
          <p:cNvSpPr>
            <a:spLocks noGrp="1"/>
          </p:cNvSpPr>
          <p:nvPr>
            <p:ph sz="half" idx="1"/>
          </p:nvPr>
        </p:nvSpPr>
        <p:spPr/>
        <p:txBody>
          <a:bodyPr/>
          <a:lstStyle/>
          <a:p>
            <a:pPr marL="0" indent="0" defTabSz="912813">
              <a:buNone/>
            </a:pPr>
            <a:r>
              <a:rPr lang="nl-NL" sz="2000" u="sng" dirty="0" smtClean="0"/>
              <a:t>Wat met regionale </a:t>
            </a:r>
            <a:r>
              <a:rPr lang="nl-NL" sz="2000" u="sng" dirty="0"/>
              <a:t>of gedecentraliseerde overheid</a:t>
            </a:r>
          </a:p>
          <a:p>
            <a:pPr marL="0" indent="0" algn="just" defTabSz="912813">
              <a:buNone/>
            </a:pPr>
            <a:r>
              <a:rPr lang="nl-NL" sz="1800" noProof="1" smtClean="0">
                <a:sym typeface="Wingdings" panose="05000000000000000000" pitchFamily="2" charset="2"/>
              </a:rPr>
              <a:t></a:t>
            </a:r>
            <a:r>
              <a:rPr lang="nl-NL" sz="1800" dirty="0" smtClean="0"/>
              <a:t> </a:t>
            </a:r>
            <a:r>
              <a:rPr lang="nl-NL" sz="1800" dirty="0"/>
              <a:t>EU </a:t>
            </a:r>
            <a:r>
              <a:rPr lang="nl-NL" sz="1800" dirty="0" smtClean="0"/>
              <a:t>erkent in principe </a:t>
            </a:r>
            <a:r>
              <a:rPr lang="nl-NL" sz="1800" dirty="0"/>
              <a:t>enkel de centrale overheden</a:t>
            </a:r>
          </a:p>
          <a:p>
            <a:pPr algn="just" defTabSz="912813">
              <a:buFont typeface="Wingdings" panose="05000000000000000000" pitchFamily="2" charset="2"/>
              <a:buChar char="à"/>
            </a:pPr>
            <a:r>
              <a:rPr lang="nl-NL" sz="1800" dirty="0" smtClean="0"/>
              <a:t>Regio </a:t>
            </a:r>
            <a:r>
              <a:rPr lang="nl-NL" sz="1800" dirty="0"/>
              <a:t>kan niet rechtstreeks naar Commissie zelfs voor exclusieve </a:t>
            </a:r>
            <a:endParaRPr lang="nl-NL" sz="1800" dirty="0" smtClean="0"/>
          </a:p>
          <a:p>
            <a:pPr marL="0" indent="0" algn="just" defTabSz="912813">
              <a:buNone/>
            </a:pPr>
            <a:r>
              <a:rPr lang="nl-NL" sz="1800" dirty="0"/>
              <a:t> </a:t>
            </a:r>
            <a:r>
              <a:rPr lang="nl-NL" sz="1800" dirty="0" smtClean="0"/>
              <a:t>   bevoegdheid </a:t>
            </a:r>
            <a:r>
              <a:rPr lang="nl-NL" sz="1800" dirty="0"/>
              <a:t>(</a:t>
            </a:r>
            <a:r>
              <a:rPr lang="nl-NL" sz="1800" dirty="0" err="1"/>
              <a:t>vb</a:t>
            </a:r>
            <a:r>
              <a:rPr lang="nl-NL" sz="1800" dirty="0"/>
              <a:t> </a:t>
            </a:r>
            <a:r>
              <a:rPr lang="nl-NL" sz="1800" dirty="0" err="1"/>
              <a:t>econ</a:t>
            </a:r>
            <a:r>
              <a:rPr lang="nl-NL" sz="1800" dirty="0"/>
              <a:t>. ondersteuningsbeleid) </a:t>
            </a:r>
          </a:p>
          <a:p>
            <a:pPr marL="0" indent="0" algn="just" defTabSz="912813">
              <a:buNone/>
            </a:pPr>
            <a:r>
              <a:rPr lang="nl-NL" sz="1800" noProof="1" smtClean="0">
                <a:sym typeface="Wingdings" panose="05000000000000000000" pitchFamily="2" charset="2"/>
              </a:rPr>
              <a:t></a:t>
            </a:r>
            <a:r>
              <a:rPr lang="nl-NL" sz="1800" dirty="0" smtClean="0"/>
              <a:t> </a:t>
            </a:r>
            <a:r>
              <a:rPr lang="nl-NL" sz="1800" dirty="0"/>
              <a:t>Maatregel noodzakelijkerwijze beperkt tot eigen gebied: </a:t>
            </a:r>
          </a:p>
          <a:p>
            <a:pPr lvl="3" algn="just" defTabSz="912813">
              <a:buFontTx/>
              <a:buChar char="-"/>
            </a:pPr>
            <a:r>
              <a:rPr lang="nl-NL" sz="1800" dirty="0"/>
              <a:t>per definitie kleiner dan grondgebied lidstaat</a:t>
            </a:r>
          </a:p>
          <a:p>
            <a:pPr lvl="3" algn="just" defTabSz="912813">
              <a:buFontTx/>
              <a:buChar char="-"/>
            </a:pPr>
            <a:r>
              <a:rPr lang="nl-NL" sz="1800" dirty="0"/>
              <a:t>zelfs “algemene” maatregel van toepassing op </a:t>
            </a:r>
            <a:r>
              <a:rPr lang="nl-NL" sz="1800" dirty="0" smtClean="0"/>
              <a:t>volledige </a:t>
            </a:r>
            <a:r>
              <a:rPr lang="nl-NL" sz="1800" dirty="0"/>
              <a:t>grondgebied van een regio </a:t>
            </a:r>
            <a:r>
              <a:rPr lang="nl-NL" sz="1800" dirty="0" smtClean="0"/>
              <a:t>is nog </a:t>
            </a:r>
            <a:r>
              <a:rPr lang="nl-NL" sz="1800" dirty="0"/>
              <a:t>steeds </a:t>
            </a:r>
            <a:r>
              <a:rPr lang="nl-NL" sz="1800" dirty="0" smtClean="0"/>
              <a:t>“specifieke” </a:t>
            </a:r>
            <a:r>
              <a:rPr lang="nl-NL" sz="1800" dirty="0"/>
              <a:t>maatregel</a:t>
            </a:r>
          </a:p>
          <a:p>
            <a:pPr lvl="1" algn="just" defTabSz="912813">
              <a:lnSpc>
                <a:spcPct val="80000"/>
              </a:lnSpc>
              <a:buFont typeface="Wingdings" panose="05000000000000000000" pitchFamily="2" charset="2"/>
              <a:buChar char="à"/>
            </a:pPr>
            <a:r>
              <a:rPr lang="nl-BE" sz="1800" dirty="0">
                <a:sym typeface="Wingdings" panose="05000000000000000000" pitchFamily="2" charset="2"/>
              </a:rPr>
              <a:t>Jurisprudentie: Portugal/Commissie (C-88/03) en Rioja (C-428/06) </a:t>
            </a:r>
          </a:p>
          <a:p>
            <a:pPr lvl="1" algn="just" defTabSz="912813">
              <a:lnSpc>
                <a:spcPct val="80000"/>
              </a:lnSpc>
              <a:buFontTx/>
              <a:buChar char="-"/>
            </a:pPr>
            <a:r>
              <a:rPr lang="nl-BE" sz="1600" dirty="0">
                <a:sym typeface="Wingdings" panose="05000000000000000000" pitchFamily="2" charset="2"/>
              </a:rPr>
              <a:t>regio moet (constitutionele) fiscale bevoegdheid en autonomie hebben zonder dat centrale overheid dit kan tegenhouden of inhoudelijk wijzigen</a:t>
            </a:r>
          </a:p>
          <a:p>
            <a:pPr lvl="1" defTabSz="912813">
              <a:lnSpc>
                <a:spcPct val="80000"/>
              </a:lnSpc>
              <a:buFontTx/>
              <a:buChar char="-"/>
            </a:pPr>
            <a:r>
              <a:rPr lang="nl-NL" sz="1600" dirty="0"/>
              <a:t>regio moet de politieke en budgettaire gevolgen dragen</a:t>
            </a:r>
          </a:p>
          <a:p>
            <a:pPr lvl="1" defTabSz="912813">
              <a:lnSpc>
                <a:spcPct val="80000"/>
              </a:lnSpc>
              <a:buFontTx/>
              <a:buChar char="-"/>
            </a:pPr>
            <a:r>
              <a:rPr lang="nl-NL" sz="1600" dirty="0"/>
              <a:t>geen compensatie door steun of subsidies van andere regio’s of centrale overheid </a:t>
            </a:r>
          </a:p>
          <a:p>
            <a:pPr lvl="1" defTabSz="912813">
              <a:lnSpc>
                <a:spcPct val="80000"/>
              </a:lnSpc>
              <a:buFontTx/>
              <a:buChar char="-"/>
            </a:pPr>
            <a:r>
              <a:rPr lang="nl-NL" sz="1600" dirty="0">
                <a:sym typeface="Wingdings" panose="05000000000000000000" pitchFamily="2" charset="2"/>
              </a:rPr>
              <a:t>maatregel slaat effectief op alle ondernemingen van alle sectoren (zonder discriminatie) op het grondgebied dat onder de jurisdictie van dat orgaan valt</a:t>
            </a:r>
            <a:endParaRPr lang="nl-BE" sz="1600" dirty="0">
              <a:sym typeface="Wingdings" panose="05000000000000000000" pitchFamily="2" charset="2"/>
            </a:endParaRPr>
          </a:p>
          <a:p>
            <a:endParaRPr lang="nl-BE" dirty="0"/>
          </a:p>
        </p:txBody>
      </p:sp>
    </p:spTree>
    <p:extLst>
      <p:ext uri="{BB962C8B-B14F-4D97-AF65-F5344CB8AC3E}">
        <p14:creationId xmlns:p14="http://schemas.microsoft.com/office/powerpoint/2010/main" val="2249468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staatssteun – selectiviteit </a:t>
            </a:r>
            <a:endParaRPr lang="nl-BE" dirty="0"/>
          </a:p>
        </p:txBody>
      </p:sp>
      <p:sp>
        <p:nvSpPr>
          <p:cNvPr id="3" name="Tijdelijke aanduiding voor inhoud 2"/>
          <p:cNvSpPr>
            <a:spLocks noGrp="1"/>
          </p:cNvSpPr>
          <p:nvPr>
            <p:ph idx="1"/>
          </p:nvPr>
        </p:nvSpPr>
        <p:spPr/>
        <p:txBody>
          <a:bodyPr/>
          <a:lstStyle/>
          <a:p>
            <a:pPr marL="400050" lvl="2" indent="0">
              <a:buNone/>
            </a:pPr>
            <a:r>
              <a:rPr lang="nl-BE" dirty="0" smtClean="0"/>
              <a:t>Geografische / regionale selectiviteit ↔ referentiekader kan slechts een deel van het grondgebied zijn </a:t>
            </a:r>
          </a:p>
          <a:p>
            <a:pPr marL="400050" lvl="2" indent="0">
              <a:buNone/>
            </a:pPr>
            <a:r>
              <a:rPr lang="nl-BE" dirty="0" smtClean="0"/>
              <a:t>= algemene maatregel – onder 3 voorwaarden (cumulatief):</a:t>
            </a:r>
          </a:p>
          <a:p>
            <a:pPr marL="857250" lvl="2" indent="-457200">
              <a:buFont typeface="+mj-lt"/>
              <a:buAutoNum type="arabicPeriod"/>
            </a:pPr>
            <a:endParaRPr lang="nl-BE" sz="2200" dirty="0" smtClean="0"/>
          </a:p>
          <a:p>
            <a:pPr marL="1314450" lvl="3" indent="-457200">
              <a:buFont typeface="+mj-lt"/>
              <a:buAutoNum type="arabicPeriod"/>
            </a:pPr>
            <a:r>
              <a:rPr lang="nl-BE" sz="1800" dirty="0" smtClean="0"/>
              <a:t>Institutionele autonomie: eigen politieke en administratieve status, los van de centrale overheid</a:t>
            </a:r>
          </a:p>
          <a:p>
            <a:pPr marL="1314450" lvl="3" indent="-457200">
              <a:buFont typeface="+mj-lt"/>
              <a:buAutoNum type="arabicPeriod"/>
            </a:pPr>
            <a:r>
              <a:rPr lang="nl-BE" sz="1800" dirty="0" smtClean="0"/>
              <a:t>Procedurele autonomie: autonoom beslissingen nemen</a:t>
            </a:r>
          </a:p>
          <a:p>
            <a:pPr marL="1314450" lvl="3" indent="-457200">
              <a:buFont typeface="+mj-lt"/>
              <a:buAutoNum type="arabicPeriod"/>
            </a:pPr>
            <a:r>
              <a:rPr lang="nl-BE" sz="1800" dirty="0" smtClean="0"/>
              <a:t>Economische en financiële autonomie: zelf de financiële en politieke consequenties dragen van een maatregel</a:t>
            </a:r>
          </a:p>
          <a:p>
            <a:pPr marL="742950" lvl="2" indent="-342900">
              <a:buFont typeface="Arial" panose="020B0604020202020204" pitchFamily="34" charset="0"/>
              <a:buChar char="•"/>
            </a:pPr>
            <a:endParaRPr lang="nl-BE" sz="2200" dirty="0" smtClean="0"/>
          </a:p>
          <a:p>
            <a:pPr marL="1200150" lvl="3" indent="-342900">
              <a:buFont typeface="Arial" panose="020B0604020202020204" pitchFamily="34" charset="0"/>
              <a:buChar char="•"/>
            </a:pPr>
            <a:endParaRPr lang="nl-BE" sz="2200" dirty="0" smtClean="0"/>
          </a:p>
          <a:p>
            <a:pPr marL="400050" lvl="2" indent="0">
              <a:buNone/>
            </a:pPr>
            <a:endParaRPr lang="nl-BE" sz="2400" dirty="0" smtClean="0"/>
          </a:p>
          <a:p>
            <a:pPr marL="742950" lvl="2" indent="-342900">
              <a:buFont typeface="Arial" panose="020B0604020202020204" pitchFamily="34" charset="0"/>
              <a:buChar char="•"/>
            </a:pPr>
            <a:endParaRPr lang="nl-BE" sz="2400" dirty="0" smtClean="0"/>
          </a:p>
          <a:p>
            <a:pPr marL="742950" lvl="2" indent="-342900">
              <a:buFont typeface="Arial" panose="020B0604020202020204" pitchFamily="34" charset="0"/>
              <a:buChar char="•"/>
            </a:pPr>
            <a:endParaRPr lang="nl-BE" sz="2400" dirty="0"/>
          </a:p>
        </p:txBody>
      </p:sp>
    </p:spTree>
    <p:extLst>
      <p:ext uri="{BB962C8B-B14F-4D97-AF65-F5344CB8AC3E}">
        <p14:creationId xmlns:p14="http://schemas.microsoft.com/office/powerpoint/2010/main" val="550055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 – voordeel </a:t>
            </a:r>
            <a:endParaRPr lang="nl-BE" dirty="0"/>
          </a:p>
        </p:txBody>
      </p:sp>
      <p:sp>
        <p:nvSpPr>
          <p:cNvPr id="3" name="Tijdelijke aanduiding voor inhoud 2"/>
          <p:cNvSpPr>
            <a:spLocks noGrp="1"/>
          </p:cNvSpPr>
          <p:nvPr>
            <p:ph sz="half" idx="1"/>
          </p:nvPr>
        </p:nvSpPr>
        <p:spPr/>
        <p:txBody>
          <a:bodyPr/>
          <a:lstStyle/>
          <a:p>
            <a:pPr marL="0" indent="0" defTabSz="912813">
              <a:lnSpc>
                <a:spcPct val="80000"/>
              </a:lnSpc>
              <a:buNone/>
            </a:pPr>
            <a:r>
              <a:rPr lang="nl-NL" sz="2400" b="1" u="sng" dirty="0"/>
              <a:t>Voordeel dat de mededinging of intracommunautaire handel potentieel kan verstoren</a:t>
            </a:r>
          </a:p>
          <a:p>
            <a:pPr defTabSz="912813">
              <a:lnSpc>
                <a:spcPct val="80000"/>
              </a:lnSpc>
              <a:buFontTx/>
              <a:buChar char="•"/>
            </a:pPr>
            <a:endParaRPr lang="nl-BE" sz="2000" u="sng" dirty="0"/>
          </a:p>
          <a:p>
            <a:pPr defTabSz="912813">
              <a:lnSpc>
                <a:spcPct val="80000"/>
              </a:lnSpc>
              <a:buFontTx/>
              <a:buChar char="•"/>
            </a:pPr>
            <a:r>
              <a:rPr lang="nl-BE" sz="2000" u="sng" dirty="0"/>
              <a:t>Voordeel</a:t>
            </a:r>
          </a:p>
          <a:p>
            <a:pPr marL="0" indent="0" defTabSz="912813">
              <a:lnSpc>
                <a:spcPct val="80000"/>
              </a:lnSpc>
              <a:buNone/>
            </a:pPr>
            <a:r>
              <a:rPr lang="nl-NL" sz="1600" dirty="0" smtClean="0"/>
              <a:t>alle </a:t>
            </a:r>
            <a:r>
              <a:rPr lang="nl-NL" sz="1600" dirty="0"/>
              <a:t>maatregelen die lasten verminderen die normaliter op budget van onderneming drukken en daardoor de concurrentiepositie van de begunstigde versterken</a:t>
            </a:r>
          </a:p>
          <a:p>
            <a:pPr lvl="1" defTabSz="912813">
              <a:lnSpc>
                <a:spcPct val="80000"/>
              </a:lnSpc>
              <a:buNone/>
            </a:pPr>
            <a:r>
              <a:rPr lang="nl-NL" sz="1600" dirty="0">
                <a:sym typeface="Wingdings" panose="05000000000000000000" pitchFamily="2" charset="2"/>
              </a:rPr>
              <a:t> </a:t>
            </a:r>
            <a:r>
              <a:rPr lang="nl-NL" sz="1600" dirty="0"/>
              <a:t>voordelen waarover men in normale marktomstandigheden niet beschikt </a:t>
            </a:r>
          </a:p>
          <a:p>
            <a:pPr defTabSz="912813">
              <a:lnSpc>
                <a:spcPct val="80000"/>
              </a:lnSpc>
            </a:pPr>
            <a:endParaRPr lang="nl-NL" sz="1600" u="sng" dirty="0"/>
          </a:p>
          <a:p>
            <a:pPr defTabSz="912813">
              <a:lnSpc>
                <a:spcPct val="80000"/>
              </a:lnSpc>
              <a:buFontTx/>
              <a:buChar char="•"/>
            </a:pPr>
            <a:r>
              <a:rPr lang="nl-NL" sz="2000" u="sng" dirty="0"/>
              <a:t>Potentieel beïnvloeden van de mededinging en de handel</a:t>
            </a:r>
          </a:p>
          <a:p>
            <a:pPr lvl="1" defTabSz="912813">
              <a:lnSpc>
                <a:spcPct val="80000"/>
              </a:lnSpc>
              <a:buFontTx/>
              <a:buChar char="-"/>
            </a:pPr>
            <a:r>
              <a:rPr lang="nl-NL" sz="1600" noProof="1" smtClean="0">
                <a:sym typeface="Wingdings" panose="05000000000000000000" pitchFamily="2" charset="2"/>
              </a:rPr>
              <a:t>zelfs </a:t>
            </a:r>
            <a:r>
              <a:rPr lang="nl-NL" sz="1600" noProof="1">
                <a:sym typeface="Wingdings" panose="05000000000000000000" pitchFamily="2" charset="2"/>
              </a:rPr>
              <a:t>zeer klein bedrag vormt juridisch “</a:t>
            </a:r>
            <a:r>
              <a:rPr lang="nl-NL" sz="1600" noProof="1" smtClean="0">
                <a:sym typeface="Wingdings" panose="05000000000000000000" pitchFamily="2" charset="2"/>
              </a:rPr>
              <a:t>staatssteun”</a:t>
            </a:r>
          </a:p>
          <a:p>
            <a:pPr lvl="1" defTabSz="912813">
              <a:lnSpc>
                <a:spcPct val="80000"/>
              </a:lnSpc>
              <a:buFontTx/>
              <a:buChar char="-"/>
            </a:pPr>
            <a:r>
              <a:rPr lang="nl-NL" sz="1600" noProof="1" smtClean="0">
                <a:sym typeface="Wingdings" panose="05000000000000000000" pitchFamily="2" charset="2"/>
              </a:rPr>
              <a:t>ev</a:t>
            </a:r>
            <a:r>
              <a:rPr lang="nl-NL" sz="1600" noProof="1">
                <a:sym typeface="Wingdings" panose="05000000000000000000" pitchFamily="2" charset="2"/>
              </a:rPr>
              <a:t>. wel verenigbaar met het Verdrag wegens geringe invloed (de</a:t>
            </a:r>
            <a:r>
              <a:rPr lang="nl-BE" sz="1600" dirty="0">
                <a:sym typeface="Wingdings" panose="05000000000000000000" pitchFamily="2" charset="2"/>
              </a:rPr>
              <a:t>-</a:t>
            </a:r>
            <a:r>
              <a:rPr lang="nl-BE" sz="1600" noProof="1">
                <a:sym typeface="Wingdings" panose="05000000000000000000" pitchFamily="2" charset="2"/>
              </a:rPr>
              <a:t>m</a:t>
            </a:r>
            <a:r>
              <a:rPr lang="nl-BE" sz="1600" dirty="0" err="1">
                <a:sym typeface="Wingdings" panose="05000000000000000000" pitchFamily="2" charset="2"/>
              </a:rPr>
              <a:t>inimis</a:t>
            </a:r>
            <a:r>
              <a:rPr lang="nl-BE" sz="1600" noProof="1">
                <a:sym typeface="Wingdings" panose="05000000000000000000" pitchFamily="2" charset="2"/>
              </a:rPr>
              <a:t>) </a:t>
            </a:r>
            <a:endParaRPr lang="nl-BE" sz="1600" dirty="0">
              <a:sym typeface="Wingdings" panose="05000000000000000000" pitchFamily="2" charset="2"/>
            </a:endParaRPr>
          </a:p>
          <a:p>
            <a:pPr lvl="1" defTabSz="912813">
              <a:lnSpc>
                <a:spcPct val="80000"/>
              </a:lnSpc>
              <a:buNone/>
            </a:pPr>
            <a:endParaRPr lang="nl-NL" sz="1600" b="1" u="sng" dirty="0"/>
          </a:p>
          <a:p>
            <a:pPr algn="just" defTabSz="912813">
              <a:lnSpc>
                <a:spcPct val="80000"/>
              </a:lnSpc>
              <a:buFontTx/>
              <a:buChar char="•"/>
            </a:pPr>
            <a:r>
              <a:rPr lang="nl-NL" sz="2000" u="sng" dirty="0"/>
              <a:t>Principe van de particuliere investeerder</a:t>
            </a:r>
            <a:endParaRPr lang="nl-NL" sz="2000" dirty="0"/>
          </a:p>
          <a:p>
            <a:pPr lvl="1" algn="just" defTabSz="912813">
              <a:lnSpc>
                <a:spcPct val="80000"/>
              </a:lnSpc>
              <a:buFontTx/>
              <a:buChar char="-"/>
            </a:pPr>
            <a:r>
              <a:rPr lang="nl-NL" sz="1600" dirty="0" smtClean="0"/>
              <a:t>soortgelijke </a:t>
            </a:r>
            <a:r>
              <a:rPr lang="nl-NL" sz="1600" dirty="0"/>
              <a:t>voordelen tegen dezelfde voorwaarden beschikbaar op </a:t>
            </a:r>
            <a:r>
              <a:rPr lang="nl-NL" sz="1600" dirty="0" smtClean="0"/>
              <a:t>markt?</a:t>
            </a:r>
          </a:p>
          <a:p>
            <a:pPr lvl="1" algn="just" defTabSz="912813">
              <a:lnSpc>
                <a:spcPct val="80000"/>
              </a:lnSpc>
              <a:buFontTx/>
              <a:buChar char="-"/>
            </a:pPr>
            <a:r>
              <a:rPr lang="nl-NL" sz="1600" dirty="0" smtClean="0"/>
              <a:t>handelen </a:t>
            </a:r>
            <a:r>
              <a:rPr lang="nl-NL" sz="1600" dirty="0"/>
              <a:t>overheid marktconform </a:t>
            </a:r>
            <a:r>
              <a:rPr lang="nl-NL" sz="1600" noProof="1">
                <a:sym typeface="Wingdings" panose="05000000000000000000" pitchFamily="2" charset="2"/>
              </a:rPr>
              <a:t></a:t>
            </a:r>
            <a:r>
              <a:rPr lang="nl-NL" sz="1600" dirty="0"/>
              <a:t> geen staatssteun</a:t>
            </a:r>
            <a:endParaRPr lang="nl-NL" sz="1800" dirty="0"/>
          </a:p>
          <a:p>
            <a:pPr marL="0" indent="0">
              <a:buNone/>
            </a:pPr>
            <a:endParaRPr lang="nl-BE" dirty="0"/>
          </a:p>
        </p:txBody>
      </p:sp>
    </p:spTree>
    <p:extLst>
      <p:ext uri="{BB962C8B-B14F-4D97-AF65-F5344CB8AC3E}">
        <p14:creationId xmlns:p14="http://schemas.microsoft.com/office/powerpoint/2010/main" val="2591326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 – gevolgen </a:t>
            </a:r>
            <a:endParaRPr lang="nl-BE" dirty="0"/>
          </a:p>
        </p:txBody>
      </p:sp>
      <p:sp>
        <p:nvSpPr>
          <p:cNvPr id="3" name="Tijdelijke aanduiding voor inhoud 2"/>
          <p:cNvSpPr>
            <a:spLocks noGrp="1"/>
          </p:cNvSpPr>
          <p:nvPr>
            <p:ph sz="half" idx="1"/>
          </p:nvPr>
        </p:nvSpPr>
        <p:spPr/>
        <p:txBody>
          <a:bodyPr/>
          <a:lstStyle/>
          <a:p>
            <a:pPr marL="0" indent="0" defTabSz="912813">
              <a:buNone/>
            </a:pPr>
            <a:r>
              <a:rPr lang="nl-NL" sz="2800" b="1" u="sng" dirty="0"/>
              <a:t>Gevolgen van de kwalificatie als staatssteun</a:t>
            </a:r>
          </a:p>
          <a:p>
            <a:pPr defTabSz="912813"/>
            <a:endParaRPr lang="nl-NL" sz="2800" dirty="0"/>
          </a:p>
          <a:p>
            <a:pPr defTabSz="912813">
              <a:buFontTx/>
              <a:buChar char="•"/>
            </a:pPr>
            <a:r>
              <a:rPr lang="nl-NL" sz="2400" dirty="0"/>
              <a:t>Staatssteun</a:t>
            </a:r>
          </a:p>
          <a:p>
            <a:pPr marL="0" indent="0" algn="just" defTabSz="912813">
              <a:buNone/>
            </a:pPr>
            <a:r>
              <a:rPr lang="nl-NL" sz="2400" noProof="1" smtClean="0">
                <a:sym typeface="Wingdings" panose="05000000000000000000" pitchFamily="2" charset="2"/>
              </a:rPr>
              <a:t>	</a:t>
            </a:r>
            <a:r>
              <a:rPr lang="nl-NL" sz="2000" noProof="1" smtClean="0">
                <a:sym typeface="Wingdings" panose="05000000000000000000" pitchFamily="2" charset="2"/>
              </a:rPr>
              <a:t></a:t>
            </a:r>
            <a:r>
              <a:rPr lang="nl-NL" sz="2000" dirty="0"/>
              <a:t>	aanmelding bij de Europese Commissie</a:t>
            </a:r>
          </a:p>
          <a:p>
            <a:pPr marL="0" indent="0" algn="just" defTabSz="912813">
              <a:buNone/>
            </a:pPr>
            <a:r>
              <a:rPr lang="nl-NL" sz="2000" noProof="1" smtClean="0">
                <a:sym typeface="Wingdings" panose="05000000000000000000" pitchFamily="2" charset="2"/>
              </a:rPr>
              <a:t>	</a:t>
            </a:r>
            <a:r>
              <a:rPr lang="nl-NL" sz="2000" dirty="0"/>
              <a:t>	geen uitvoering vooraleer definitieve goedkeuring</a:t>
            </a:r>
          </a:p>
          <a:p>
            <a:pPr algn="just" defTabSz="912813"/>
            <a:endParaRPr lang="nl-NL" sz="2400" dirty="0"/>
          </a:p>
          <a:p>
            <a:pPr algn="just" defTabSz="912813">
              <a:buFontTx/>
              <a:buChar char="•"/>
            </a:pPr>
            <a:r>
              <a:rPr lang="nl-NL" sz="2400" dirty="0"/>
              <a:t>Uitzondering: groepsvrijstellingsverordening</a:t>
            </a:r>
          </a:p>
          <a:p>
            <a:pPr marL="0" indent="0" defTabSz="912813">
              <a:buNone/>
            </a:pPr>
            <a:r>
              <a:rPr lang="nl-NL" sz="2400" noProof="1" smtClean="0">
                <a:sym typeface="Wingdings" panose="05000000000000000000" pitchFamily="2" charset="2"/>
              </a:rPr>
              <a:t>	</a:t>
            </a:r>
            <a:r>
              <a:rPr lang="nl-NL" sz="2000" noProof="1" smtClean="0">
                <a:sym typeface="Wingdings" panose="05000000000000000000" pitchFamily="2" charset="2"/>
              </a:rPr>
              <a:t></a:t>
            </a:r>
            <a:r>
              <a:rPr lang="nl-NL" sz="2000" dirty="0" smtClean="0"/>
              <a:t> </a:t>
            </a:r>
            <a:r>
              <a:rPr lang="nl-NL" sz="2000" dirty="0"/>
              <a:t>	ter kennisgeving achteraf</a:t>
            </a:r>
          </a:p>
          <a:p>
            <a:pPr marL="0" indent="0" defTabSz="912813">
              <a:buNone/>
            </a:pPr>
            <a:r>
              <a:rPr lang="nl-NL" sz="2000" dirty="0" smtClean="0">
                <a:sym typeface="Wingdings" panose="05000000000000000000" pitchFamily="2" charset="2"/>
              </a:rPr>
              <a:t>	 </a:t>
            </a:r>
            <a:r>
              <a:rPr lang="nl-NL" sz="2000" dirty="0">
                <a:sym typeface="Wingdings" panose="05000000000000000000" pitchFamily="2" charset="2"/>
              </a:rPr>
              <a:t>	bij de-</a:t>
            </a:r>
            <a:r>
              <a:rPr lang="nl-NL" sz="2000" dirty="0" err="1">
                <a:sym typeface="Wingdings" panose="05000000000000000000" pitchFamily="2" charset="2"/>
              </a:rPr>
              <a:t>minimis</a:t>
            </a:r>
            <a:r>
              <a:rPr lang="nl-NL" sz="2000" dirty="0">
                <a:sym typeface="Wingdings" panose="05000000000000000000" pitchFamily="2" charset="2"/>
              </a:rPr>
              <a:t> zelfs geen ter kennisgeving </a:t>
            </a:r>
          </a:p>
          <a:p>
            <a:pPr marL="0" indent="0" defTabSz="912813">
              <a:buNone/>
            </a:pPr>
            <a:r>
              <a:rPr lang="nl-NL" sz="2000" dirty="0" smtClean="0">
                <a:sym typeface="Wingdings" panose="05000000000000000000" pitchFamily="2" charset="2"/>
              </a:rPr>
              <a:t>	 </a:t>
            </a:r>
            <a:r>
              <a:rPr lang="nl-NL" sz="2000" dirty="0">
                <a:sym typeface="Wingdings" panose="05000000000000000000" pitchFamily="2" charset="2"/>
              </a:rPr>
              <a:t>	DAEB pakket</a:t>
            </a:r>
            <a:endParaRPr lang="nl-NL" sz="2000" dirty="0"/>
          </a:p>
          <a:p>
            <a:pPr marL="0" indent="0">
              <a:buNone/>
            </a:pPr>
            <a:endParaRPr lang="nl-BE" dirty="0"/>
          </a:p>
        </p:txBody>
      </p:sp>
    </p:spTree>
    <p:extLst>
      <p:ext uri="{BB962C8B-B14F-4D97-AF65-F5344CB8AC3E}">
        <p14:creationId xmlns:p14="http://schemas.microsoft.com/office/powerpoint/2010/main" val="2039951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1">
                    <a:lumMod val="75000"/>
                  </a:schemeClr>
                </a:solidFill>
              </a:rPr>
              <a:t>2. Europees regelgevend kader – overzicht</a:t>
            </a:r>
            <a:endParaRPr lang="nl-BE" dirty="0"/>
          </a:p>
        </p:txBody>
      </p:sp>
      <p:sp>
        <p:nvSpPr>
          <p:cNvPr id="3" name="Tijdelijke aanduiding voor inhoud 2"/>
          <p:cNvSpPr>
            <a:spLocks noGrp="1"/>
          </p:cNvSpPr>
          <p:nvPr>
            <p:ph sz="half" idx="1"/>
          </p:nvPr>
        </p:nvSpPr>
        <p:spPr/>
        <p:txBody>
          <a:bodyPr/>
          <a:lstStyle/>
          <a:p>
            <a:pPr marL="342900">
              <a:lnSpc>
                <a:spcPct val="80000"/>
              </a:lnSpc>
              <a:buFontTx/>
              <a:buChar char="•"/>
              <a:defRPr/>
            </a:pPr>
            <a:r>
              <a:rPr lang="nl-NL" sz="1800" b="1" u="sng" dirty="0"/>
              <a:t>Artikelen 107 t.e.m. 109 VWEU-Verdrag</a:t>
            </a:r>
          </a:p>
          <a:p>
            <a:pPr marL="740700" lvl="1" indent="-285750">
              <a:lnSpc>
                <a:spcPct val="80000"/>
              </a:lnSpc>
              <a:buFontTx/>
              <a:buChar char="-"/>
              <a:defRPr/>
            </a:pPr>
            <a:r>
              <a:rPr lang="nl-NL" sz="1800" dirty="0" smtClean="0"/>
              <a:t>basisbepalingen</a:t>
            </a:r>
            <a:r>
              <a:rPr lang="nl-NL" sz="1800" dirty="0"/>
              <a:t>, directe werking </a:t>
            </a:r>
          </a:p>
          <a:p>
            <a:pPr marL="740700" lvl="1" indent="-285750">
              <a:lnSpc>
                <a:spcPct val="80000"/>
              </a:lnSpc>
              <a:buFontTx/>
              <a:buChar char="-"/>
              <a:defRPr/>
            </a:pPr>
            <a:r>
              <a:rPr lang="nl-NL" sz="1800" dirty="0" smtClean="0"/>
              <a:t>EU </a:t>
            </a:r>
            <a:r>
              <a:rPr lang="nl-NL" sz="1800" dirty="0"/>
              <a:t>staatssteunreglementeringen zijn verdere uitvoering en </a:t>
            </a:r>
            <a:r>
              <a:rPr lang="nl-NL" sz="1800" dirty="0" smtClean="0"/>
              <a:t>precisering</a:t>
            </a:r>
          </a:p>
          <a:p>
            <a:pPr marL="740700" lvl="1" indent="-285750">
              <a:lnSpc>
                <a:spcPct val="80000"/>
              </a:lnSpc>
              <a:buFontTx/>
              <a:buChar char="-"/>
              <a:defRPr/>
            </a:pPr>
            <a:r>
              <a:rPr lang="nl-NL" sz="1800" dirty="0" smtClean="0"/>
              <a:t>DAEB </a:t>
            </a:r>
            <a:r>
              <a:rPr lang="nl-NL" sz="1800" dirty="0"/>
              <a:t>eigenlijk via 106 VWEU</a:t>
            </a:r>
          </a:p>
          <a:p>
            <a:pPr marL="742950" lvl="1">
              <a:lnSpc>
                <a:spcPct val="80000"/>
              </a:lnSpc>
              <a:defRPr/>
            </a:pPr>
            <a:endParaRPr lang="nl-NL" sz="1800" dirty="0"/>
          </a:p>
          <a:p>
            <a:pPr marL="342900">
              <a:lnSpc>
                <a:spcPct val="80000"/>
              </a:lnSpc>
              <a:buFontTx/>
              <a:buChar char="•"/>
              <a:defRPr/>
            </a:pPr>
            <a:r>
              <a:rPr lang="nl-NL" sz="1800" b="1" u="sng" dirty="0"/>
              <a:t>Verordeningen van de Raad</a:t>
            </a:r>
            <a:endParaRPr lang="nl-NL" sz="1800" b="1" dirty="0"/>
          </a:p>
          <a:p>
            <a:pPr marL="740700" lvl="1" indent="-285750">
              <a:lnSpc>
                <a:spcPct val="80000"/>
              </a:lnSpc>
              <a:buFontTx/>
              <a:buChar char="-"/>
              <a:defRPr/>
            </a:pPr>
            <a:r>
              <a:rPr lang="nl-NL" sz="1800" u="sng" dirty="0" smtClean="0"/>
              <a:t>Verordening </a:t>
            </a:r>
            <a:r>
              <a:rPr lang="nl-NL" sz="1800" u="sng" dirty="0"/>
              <a:t>994/98 van 7 mei 1998 </a:t>
            </a:r>
            <a:r>
              <a:rPr lang="nl-NL" sz="1800" dirty="0"/>
              <a:t>(PB van 14 mei 1998, L </a:t>
            </a:r>
            <a:r>
              <a:rPr lang="nl-NL" sz="1800" dirty="0" smtClean="0"/>
              <a:t>142/1)</a:t>
            </a:r>
          </a:p>
          <a:p>
            <a:pPr marL="1083600" lvl="2" indent="-285750">
              <a:lnSpc>
                <a:spcPct val="80000"/>
              </a:lnSpc>
              <a:buFontTx/>
              <a:buChar char="-"/>
              <a:defRPr/>
            </a:pPr>
            <a:r>
              <a:rPr lang="nl-NL" sz="1600" dirty="0" smtClean="0"/>
              <a:t>delegatie </a:t>
            </a:r>
            <a:r>
              <a:rPr lang="nl-NL" sz="1600" dirty="0"/>
              <a:t>naar Commissie om algemene vrijstellingsverordeningen uit te vaardigen voor horizontale steunmaatregelen (“machtigingsverordening</a:t>
            </a:r>
            <a:r>
              <a:rPr lang="nl-NL" sz="1600" dirty="0" smtClean="0"/>
              <a:t>”)</a:t>
            </a:r>
          </a:p>
          <a:p>
            <a:pPr marL="1083600" lvl="2" indent="-285750">
              <a:lnSpc>
                <a:spcPct val="80000"/>
              </a:lnSpc>
              <a:buFontTx/>
              <a:buChar char="-"/>
              <a:defRPr/>
            </a:pPr>
            <a:r>
              <a:rPr lang="nl-NL" sz="1600" dirty="0" smtClean="0"/>
              <a:t>gewijzigd </a:t>
            </a:r>
            <a:r>
              <a:rPr lang="nl-NL" sz="1600" dirty="0"/>
              <a:t>bij </a:t>
            </a:r>
            <a:r>
              <a:rPr lang="nl-NL" sz="1600" u="sng" dirty="0"/>
              <a:t>Verordening 733/2013 van 22 juli 2013</a:t>
            </a:r>
            <a:r>
              <a:rPr lang="nl-NL" sz="1600" dirty="0"/>
              <a:t> (PB van 31 juli 2013, L 2004/11): uitbreiding naar cultuur, sport, innovatie, natuurrampen,…</a:t>
            </a:r>
          </a:p>
          <a:p>
            <a:pPr marL="0" indent="0">
              <a:buNone/>
            </a:pPr>
            <a:endParaRPr lang="nl-BE" dirty="0"/>
          </a:p>
        </p:txBody>
      </p:sp>
    </p:spTree>
    <p:extLst>
      <p:ext uri="{BB962C8B-B14F-4D97-AF65-F5344CB8AC3E}">
        <p14:creationId xmlns:p14="http://schemas.microsoft.com/office/powerpoint/2010/main" val="1060855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1">
                    <a:lumMod val="75000"/>
                  </a:schemeClr>
                </a:solidFill>
              </a:rPr>
              <a:t>2. Europees regelgevend kader – overzicht</a:t>
            </a:r>
            <a:endParaRPr lang="nl-BE" dirty="0"/>
          </a:p>
        </p:txBody>
      </p:sp>
      <p:sp>
        <p:nvSpPr>
          <p:cNvPr id="3" name="Tijdelijke aanduiding voor inhoud 2"/>
          <p:cNvSpPr>
            <a:spLocks noGrp="1"/>
          </p:cNvSpPr>
          <p:nvPr>
            <p:ph sz="half" idx="1"/>
          </p:nvPr>
        </p:nvSpPr>
        <p:spPr/>
        <p:txBody>
          <a:bodyPr/>
          <a:lstStyle/>
          <a:p>
            <a:pPr marL="740700" lvl="1" indent="-285750">
              <a:lnSpc>
                <a:spcPct val="80000"/>
              </a:lnSpc>
              <a:buFontTx/>
              <a:buChar char="-"/>
              <a:defRPr/>
            </a:pPr>
            <a:r>
              <a:rPr lang="nl-NL" sz="1800" u="sng" dirty="0" smtClean="0"/>
              <a:t>Verordening </a:t>
            </a:r>
            <a:r>
              <a:rPr lang="nl-NL" sz="1800" u="sng" dirty="0"/>
              <a:t>659/99 van 22 maart 1999 </a:t>
            </a:r>
            <a:r>
              <a:rPr lang="nl-NL" sz="1800" dirty="0"/>
              <a:t>(PB van 27 maart 1999, L 83/1</a:t>
            </a:r>
            <a:r>
              <a:rPr lang="nl-NL" sz="1800" dirty="0" smtClean="0"/>
              <a:t>)</a:t>
            </a:r>
          </a:p>
          <a:p>
            <a:pPr marL="1143000" lvl="2">
              <a:lnSpc>
                <a:spcPct val="80000"/>
              </a:lnSpc>
              <a:defRPr/>
            </a:pPr>
            <a:endParaRPr lang="nl-NL" sz="1800" dirty="0"/>
          </a:p>
          <a:p>
            <a:pPr marL="1143000" lvl="2">
              <a:lnSpc>
                <a:spcPct val="80000"/>
              </a:lnSpc>
              <a:buFont typeface="Arial" panose="020B0604020202020204" pitchFamily="34" charset="0"/>
              <a:buChar char="•"/>
              <a:defRPr/>
            </a:pPr>
            <a:r>
              <a:rPr lang="nl-NL" sz="1800" dirty="0"/>
              <a:t>procedure inzake aanmelding en beoordeling, termijnen, verzoek om inlichtingen, terugvordering, verjaring,…</a:t>
            </a:r>
          </a:p>
          <a:p>
            <a:pPr marL="1143000" lvl="2">
              <a:lnSpc>
                <a:spcPct val="80000"/>
              </a:lnSpc>
              <a:buFont typeface="Arial" panose="020B0604020202020204" pitchFamily="34" charset="0"/>
              <a:buChar char="•"/>
              <a:defRPr/>
            </a:pPr>
            <a:r>
              <a:rPr lang="nl-NL" sz="1800" dirty="0"/>
              <a:t>uitgevoerd en gewijzigd door Verordening 794/2004 van 21 april 2004 (PB van 30 april 2004, L 140/1)</a:t>
            </a:r>
          </a:p>
          <a:p>
            <a:pPr marL="1143000" lvl="2">
              <a:lnSpc>
                <a:spcPct val="80000"/>
              </a:lnSpc>
              <a:buFont typeface="Arial" panose="020B0604020202020204" pitchFamily="34" charset="0"/>
              <a:buChar char="•"/>
              <a:defRPr/>
            </a:pPr>
            <a:r>
              <a:rPr lang="nl-NL" sz="1800" dirty="0"/>
              <a:t>gewijzigd door Verordening 734/2013 van 22 juli 2013 (PB van 31 juli 2013, L 204/15)</a:t>
            </a:r>
          </a:p>
          <a:p>
            <a:pPr marL="342900">
              <a:buFontTx/>
              <a:buChar char="•"/>
              <a:defRPr/>
            </a:pPr>
            <a:endParaRPr lang="nl-NL" sz="1800" dirty="0"/>
          </a:p>
          <a:p>
            <a:pPr marL="342900">
              <a:buFontTx/>
              <a:buChar char="•"/>
              <a:defRPr/>
            </a:pPr>
            <a:r>
              <a:rPr lang="nl-NL" sz="1800" b="1" u="sng" dirty="0"/>
              <a:t>Vrijstellingsverordeningen van de Commissie</a:t>
            </a:r>
            <a:r>
              <a:rPr lang="nl-NL" sz="1000" b="1" u="sng" dirty="0"/>
              <a:t> </a:t>
            </a:r>
          </a:p>
          <a:p>
            <a:pPr marL="740700" lvl="1" indent="-285750">
              <a:lnSpc>
                <a:spcPct val="70000"/>
              </a:lnSpc>
              <a:buFontTx/>
              <a:buChar char="-"/>
              <a:defRPr/>
            </a:pPr>
            <a:r>
              <a:rPr lang="nl-BE" sz="1800" dirty="0" smtClean="0"/>
              <a:t>De-</a:t>
            </a:r>
            <a:r>
              <a:rPr lang="nl-BE" sz="1800" dirty="0" err="1" smtClean="0"/>
              <a:t>minimis</a:t>
            </a:r>
            <a:endParaRPr lang="nl-BE" sz="1800" dirty="0"/>
          </a:p>
          <a:p>
            <a:pPr marL="740700" lvl="1" indent="-285750">
              <a:lnSpc>
                <a:spcPct val="70000"/>
              </a:lnSpc>
              <a:buFontTx/>
              <a:buChar char="-"/>
              <a:defRPr/>
            </a:pPr>
            <a:r>
              <a:rPr lang="nl-BE" sz="1800" dirty="0" smtClean="0"/>
              <a:t>Algemene </a:t>
            </a:r>
            <a:r>
              <a:rPr lang="nl-BE" sz="1800" dirty="0"/>
              <a:t>groepsvrijstellingsverordening (</a:t>
            </a:r>
            <a:r>
              <a:rPr lang="nl-BE" sz="1800" dirty="0" smtClean="0"/>
              <a:t>GBER)</a:t>
            </a:r>
          </a:p>
          <a:p>
            <a:pPr marL="740700" lvl="1" indent="-285750">
              <a:lnSpc>
                <a:spcPct val="70000"/>
              </a:lnSpc>
              <a:buFontTx/>
              <a:buChar char="-"/>
              <a:defRPr/>
            </a:pPr>
            <a:r>
              <a:rPr lang="nl-NL" sz="1800" dirty="0" smtClean="0"/>
              <a:t>KMO </a:t>
            </a:r>
            <a:r>
              <a:rPr lang="nl-NL" sz="1800" dirty="0"/>
              <a:t>investeringen in de landbouw- en </a:t>
            </a:r>
            <a:r>
              <a:rPr lang="nl-NL" sz="1800" dirty="0" smtClean="0"/>
              <a:t>visserijsector (ABER en FIBER)</a:t>
            </a:r>
          </a:p>
          <a:p>
            <a:pPr marL="740700" lvl="1" indent="-285750">
              <a:lnSpc>
                <a:spcPct val="70000"/>
              </a:lnSpc>
              <a:buFontTx/>
              <a:buChar char="-"/>
              <a:defRPr/>
            </a:pPr>
            <a:r>
              <a:rPr lang="nl-BE" sz="1800" dirty="0" smtClean="0"/>
              <a:t>de-</a:t>
            </a:r>
            <a:r>
              <a:rPr lang="nl-BE" sz="1800" dirty="0" err="1" smtClean="0"/>
              <a:t>minimis</a:t>
            </a:r>
            <a:r>
              <a:rPr lang="nl-BE" sz="1800" dirty="0" smtClean="0"/>
              <a:t> </a:t>
            </a:r>
            <a:r>
              <a:rPr lang="nl-BE" sz="1800" dirty="0"/>
              <a:t>voor Landbouw en Visserij</a:t>
            </a:r>
            <a:endParaRPr lang="nl-NL" sz="1800" dirty="0"/>
          </a:p>
          <a:p>
            <a:endParaRPr lang="nl-BE" dirty="0"/>
          </a:p>
        </p:txBody>
      </p:sp>
    </p:spTree>
    <p:extLst>
      <p:ext uri="{BB962C8B-B14F-4D97-AF65-F5344CB8AC3E}">
        <p14:creationId xmlns:p14="http://schemas.microsoft.com/office/powerpoint/2010/main" val="1962489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1">
                    <a:lumMod val="75000"/>
                  </a:schemeClr>
                </a:solidFill>
              </a:rPr>
              <a:t>2. </a:t>
            </a:r>
            <a:r>
              <a:rPr lang="nl-NL" dirty="0" smtClean="0">
                <a:solidFill>
                  <a:schemeClr val="accent1">
                    <a:lumMod val="75000"/>
                  </a:schemeClr>
                </a:solidFill>
              </a:rPr>
              <a:t>Europees regelgevend </a:t>
            </a:r>
            <a:r>
              <a:rPr lang="nl-NL" dirty="0">
                <a:solidFill>
                  <a:schemeClr val="accent1">
                    <a:lumMod val="75000"/>
                  </a:schemeClr>
                </a:solidFill>
              </a:rPr>
              <a:t>kader – </a:t>
            </a:r>
            <a:r>
              <a:rPr lang="nl-NL" dirty="0" smtClean="0">
                <a:solidFill>
                  <a:schemeClr val="accent1">
                    <a:lumMod val="75000"/>
                  </a:schemeClr>
                </a:solidFill>
              </a:rPr>
              <a:t>overzicht</a:t>
            </a:r>
            <a:endParaRPr lang="nl-BE" dirty="0"/>
          </a:p>
        </p:txBody>
      </p:sp>
      <p:sp>
        <p:nvSpPr>
          <p:cNvPr id="3" name="Tijdelijke aanduiding voor inhoud 2"/>
          <p:cNvSpPr>
            <a:spLocks noGrp="1"/>
          </p:cNvSpPr>
          <p:nvPr>
            <p:ph sz="half" idx="1"/>
          </p:nvPr>
        </p:nvSpPr>
        <p:spPr/>
        <p:txBody>
          <a:bodyPr/>
          <a:lstStyle/>
          <a:p>
            <a:pPr marL="342900" algn="just">
              <a:lnSpc>
                <a:spcPct val="80000"/>
              </a:lnSpc>
              <a:buFontTx/>
              <a:buChar char="•"/>
              <a:defRPr/>
            </a:pPr>
            <a:r>
              <a:rPr lang="nl-NL" sz="1800" b="1" u="sng" dirty="0"/>
              <a:t>Richtsnoeren en kaderregelingen van de Commissie</a:t>
            </a:r>
          </a:p>
          <a:p>
            <a:pPr marL="740700" lvl="1" indent="-285750">
              <a:lnSpc>
                <a:spcPct val="80000"/>
              </a:lnSpc>
              <a:buFontTx/>
              <a:buChar char="-"/>
              <a:defRPr/>
            </a:pPr>
            <a:r>
              <a:rPr lang="nl-NL" sz="1800" dirty="0" smtClean="0"/>
              <a:t>niet </a:t>
            </a:r>
            <a:r>
              <a:rPr lang="nl-NL" sz="1800" dirty="0"/>
              <a:t>officieel gedefinieerd in het Verdrag: </a:t>
            </a:r>
            <a:r>
              <a:rPr lang="nl-NL" sz="1800" dirty="0" err="1"/>
              <a:t>sui</a:t>
            </a:r>
            <a:r>
              <a:rPr lang="nl-NL" sz="1800" dirty="0"/>
              <a:t> </a:t>
            </a:r>
            <a:r>
              <a:rPr lang="nl-NL" sz="1800" dirty="0" err="1" smtClean="0"/>
              <a:t>generis</a:t>
            </a:r>
            <a:endParaRPr lang="nl-NL" sz="1800" dirty="0"/>
          </a:p>
          <a:p>
            <a:pPr marL="740700" lvl="1" indent="-285750">
              <a:lnSpc>
                <a:spcPct val="80000"/>
              </a:lnSpc>
              <a:buFontTx/>
              <a:buChar char="-"/>
              <a:defRPr/>
            </a:pPr>
            <a:r>
              <a:rPr lang="nl-NL" sz="1800" dirty="0" smtClean="0"/>
              <a:t>strikt </a:t>
            </a:r>
            <a:r>
              <a:rPr lang="nl-NL" sz="1800" dirty="0"/>
              <a:t>juridisch niet op hetzelfde niveau, de facto zeer grote waarde  </a:t>
            </a:r>
            <a:endParaRPr lang="nl-NL" sz="1800" dirty="0" smtClean="0"/>
          </a:p>
          <a:p>
            <a:pPr marL="740700" lvl="1" indent="-285750">
              <a:lnSpc>
                <a:spcPct val="80000"/>
              </a:lnSpc>
              <a:buFontTx/>
              <a:buChar char="-"/>
              <a:defRPr/>
            </a:pPr>
            <a:r>
              <a:rPr lang="nl-NL" sz="1800" dirty="0" smtClean="0"/>
              <a:t>duidelijkheid </a:t>
            </a:r>
            <a:r>
              <a:rPr lang="nl-NL" sz="1800" dirty="0"/>
              <a:t>over invulling beleidsvrijheid </a:t>
            </a:r>
            <a:r>
              <a:rPr lang="nl-NL" sz="1800" dirty="0" smtClean="0"/>
              <a:t>Commissie</a:t>
            </a:r>
          </a:p>
          <a:p>
            <a:pPr marL="740700" lvl="1" indent="-285750">
              <a:lnSpc>
                <a:spcPct val="80000"/>
              </a:lnSpc>
              <a:buFontTx/>
              <a:buChar char="-"/>
              <a:defRPr/>
            </a:pPr>
            <a:r>
              <a:rPr lang="nl-NL" sz="1800" dirty="0" smtClean="0"/>
              <a:t>Voorbeelden</a:t>
            </a:r>
            <a:r>
              <a:rPr lang="nl-NL" sz="1800" dirty="0"/>
              <a:t>: Milieu &amp; Energie, Onderzoek &amp; Ontwikkeling &amp; Innovatie, regionale steun, </a:t>
            </a:r>
            <a:r>
              <a:rPr lang="nl-BE" sz="1800" dirty="0"/>
              <a:t>risicokapitaalinvesteringen, </a:t>
            </a:r>
            <a:r>
              <a:rPr lang="nl-NL" sz="1800" dirty="0"/>
              <a:t>landbouw- en de bosbouwsector, </a:t>
            </a:r>
            <a:r>
              <a:rPr lang="nl-BE" sz="1800" dirty="0"/>
              <a:t>visserij- en de aquacultuursector, </a:t>
            </a:r>
            <a:r>
              <a:rPr lang="nl-NL" sz="1800" dirty="0"/>
              <a:t>reddings- en herstructureringssteun aan ondernemingen in moeilijkheden </a:t>
            </a:r>
          </a:p>
          <a:p>
            <a:pPr marL="457200" lvl="1" indent="0">
              <a:lnSpc>
                <a:spcPct val="80000"/>
              </a:lnSpc>
              <a:buNone/>
              <a:defRPr/>
            </a:pPr>
            <a:endParaRPr lang="nl-NL" sz="1800" dirty="0"/>
          </a:p>
          <a:p>
            <a:pPr marL="342900">
              <a:lnSpc>
                <a:spcPct val="80000"/>
              </a:lnSpc>
              <a:buFontTx/>
              <a:buChar char="•"/>
              <a:defRPr/>
            </a:pPr>
            <a:r>
              <a:rPr lang="nl-NL" sz="1800" b="1" u="sng" dirty="0"/>
              <a:t>Beschikkingspraktijk van de Commissie – Mededelingen</a:t>
            </a:r>
          </a:p>
          <a:p>
            <a:pPr marL="740700" lvl="1" indent="-285750">
              <a:lnSpc>
                <a:spcPct val="80000"/>
              </a:lnSpc>
              <a:buFontTx/>
              <a:buChar char="-"/>
              <a:defRPr/>
            </a:pPr>
            <a:r>
              <a:rPr lang="nl-NL" sz="1800" dirty="0" smtClean="0"/>
              <a:t>Individuele </a:t>
            </a:r>
            <a:r>
              <a:rPr lang="nl-NL" sz="1800" dirty="0"/>
              <a:t>precedenten, leiden vaak tot meer generieke </a:t>
            </a:r>
            <a:r>
              <a:rPr lang="nl-NL" sz="1800" dirty="0" smtClean="0"/>
              <a:t>Mededeling</a:t>
            </a:r>
          </a:p>
          <a:p>
            <a:pPr marL="740700" lvl="1" indent="-285750">
              <a:lnSpc>
                <a:spcPct val="80000"/>
              </a:lnSpc>
              <a:buFontTx/>
              <a:buChar char="-"/>
              <a:defRPr/>
            </a:pPr>
            <a:r>
              <a:rPr lang="nl-NL" sz="1800" dirty="0" smtClean="0"/>
              <a:t>Vb. Mededeling inzake het begrip staatssteun, mededeling inzake staatssteun </a:t>
            </a:r>
            <a:r>
              <a:rPr lang="nl-NL" sz="1800" dirty="0"/>
              <a:t>in de vorm van garanties</a:t>
            </a:r>
            <a:r>
              <a:rPr lang="nl-NL" sz="1800" dirty="0" smtClean="0"/>
              <a:t>,…</a:t>
            </a:r>
            <a:endParaRPr lang="nl-NL" sz="1800" dirty="0"/>
          </a:p>
          <a:p>
            <a:pPr marL="342900">
              <a:lnSpc>
                <a:spcPct val="80000"/>
              </a:lnSpc>
              <a:buFontTx/>
              <a:buChar char="•"/>
              <a:defRPr/>
            </a:pPr>
            <a:endParaRPr lang="nl-NL" sz="1800" u="sng" dirty="0"/>
          </a:p>
          <a:p>
            <a:pPr marL="342900">
              <a:lnSpc>
                <a:spcPct val="80000"/>
              </a:lnSpc>
              <a:buFontTx/>
              <a:buChar char="•"/>
              <a:defRPr/>
            </a:pPr>
            <a:r>
              <a:rPr lang="nl-NL" sz="1800" b="1" u="sng" dirty="0"/>
              <a:t>DAEB</a:t>
            </a:r>
            <a:r>
              <a:rPr lang="nl-NL" sz="1800" u="sng" dirty="0"/>
              <a:t> pakket: toezicht op financiering via 106 VWEU</a:t>
            </a:r>
            <a:r>
              <a:rPr lang="nl-NL" sz="1800" dirty="0"/>
              <a:t> (compensatie ↔ steun)</a:t>
            </a:r>
          </a:p>
          <a:p>
            <a:endParaRPr lang="nl-BE" dirty="0"/>
          </a:p>
        </p:txBody>
      </p:sp>
    </p:spTree>
    <p:extLst>
      <p:ext uri="{BB962C8B-B14F-4D97-AF65-F5344CB8AC3E}">
        <p14:creationId xmlns:p14="http://schemas.microsoft.com/office/powerpoint/2010/main" val="3563380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Overzicht</a:t>
            </a:r>
            <a:endParaRPr lang="nl-BE" dirty="0"/>
          </a:p>
        </p:txBody>
      </p:sp>
      <p:sp>
        <p:nvSpPr>
          <p:cNvPr id="3" name="Tijdelijke aanduiding voor inhoud 2"/>
          <p:cNvSpPr>
            <a:spLocks noGrp="1"/>
          </p:cNvSpPr>
          <p:nvPr>
            <p:ph sz="half" idx="1"/>
          </p:nvPr>
        </p:nvSpPr>
        <p:spPr/>
        <p:txBody>
          <a:bodyPr/>
          <a:lstStyle/>
          <a:p>
            <a:pPr marL="0" indent="0" defTabSz="912813">
              <a:spcBef>
                <a:spcPct val="50000"/>
              </a:spcBef>
              <a:buNone/>
            </a:pPr>
            <a:r>
              <a:rPr lang="nl-NL" dirty="0" smtClean="0"/>
              <a:t>1</a:t>
            </a:r>
            <a:r>
              <a:rPr lang="nl-NL" dirty="0"/>
              <a:t>. Begrip staatssteun</a:t>
            </a:r>
          </a:p>
          <a:p>
            <a:pPr marL="0" indent="0" defTabSz="912813">
              <a:spcBef>
                <a:spcPct val="50000"/>
              </a:spcBef>
              <a:buNone/>
            </a:pPr>
            <a:r>
              <a:rPr lang="nl-NL" dirty="0" smtClean="0"/>
              <a:t>2</a:t>
            </a:r>
            <a:r>
              <a:rPr lang="nl-NL" dirty="0"/>
              <a:t>. Europees regelgevend kader – algemeen </a:t>
            </a:r>
          </a:p>
          <a:p>
            <a:pPr marL="0" indent="0" defTabSz="912813">
              <a:spcBef>
                <a:spcPct val="50000"/>
              </a:spcBef>
              <a:buNone/>
            </a:pPr>
            <a:r>
              <a:rPr lang="nl-BE" dirty="0" smtClean="0"/>
              <a:t>3</a:t>
            </a:r>
            <a:r>
              <a:rPr lang="nl-BE" dirty="0"/>
              <a:t>. Totstandkoming – State </a:t>
            </a:r>
            <a:r>
              <a:rPr lang="nl-BE" dirty="0" err="1"/>
              <a:t>Aid</a:t>
            </a:r>
            <a:r>
              <a:rPr lang="nl-BE" dirty="0"/>
              <a:t> </a:t>
            </a:r>
            <a:r>
              <a:rPr lang="nl-BE" dirty="0" err="1"/>
              <a:t>Modernisation</a:t>
            </a:r>
            <a:endParaRPr lang="nl-BE" dirty="0"/>
          </a:p>
          <a:p>
            <a:pPr marL="0" indent="0" defTabSz="912813">
              <a:spcBef>
                <a:spcPct val="50000"/>
              </a:spcBef>
              <a:buNone/>
            </a:pPr>
            <a:r>
              <a:rPr lang="nl-BE" dirty="0" smtClean="0"/>
              <a:t>4</a:t>
            </a:r>
            <a:r>
              <a:rPr lang="nl-BE" dirty="0"/>
              <a:t>. Algemene groepsvrijstellingsverordening (GBER)</a:t>
            </a:r>
          </a:p>
          <a:p>
            <a:pPr marL="0" indent="0" defTabSz="912813">
              <a:spcBef>
                <a:spcPct val="50000"/>
              </a:spcBef>
              <a:buNone/>
            </a:pPr>
            <a:r>
              <a:rPr lang="nl-BE" dirty="0" smtClean="0"/>
              <a:t>5</a:t>
            </a:r>
            <a:r>
              <a:rPr lang="nl-BE" dirty="0"/>
              <a:t>. De-minimisverordening</a:t>
            </a:r>
          </a:p>
          <a:p>
            <a:pPr marL="0" indent="0" defTabSz="912813">
              <a:spcBef>
                <a:spcPct val="50000"/>
              </a:spcBef>
              <a:buNone/>
            </a:pPr>
            <a:r>
              <a:rPr lang="nl-BE" dirty="0" smtClean="0"/>
              <a:t>6</a:t>
            </a:r>
            <a:r>
              <a:rPr lang="nl-BE" dirty="0"/>
              <a:t>. DAEB – specifiek geval</a:t>
            </a:r>
          </a:p>
          <a:p>
            <a:pPr marL="0" indent="0" defTabSz="912813">
              <a:spcBef>
                <a:spcPct val="50000"/>
              </a:spcBef>
              <a:buNone/>
            </a:pPr>
            <a:r>
              <a:rPr lang="nl-BE" dirty="0" smtClean="0"/>
              <a:t>7</a:t>
            </a:r>
            <a:r>
              <a:rPr lang="nl-BE" dirty="0"/>
              <a:t>. Staatssteun in Vlaanderen – enkele principes</a:t>
            </a:r>
          </a:p>
          <a:p>
            <a:pPr marL="0" indent="0" defTabSz="912813">
              <a:spcBef>
                <a:spcPct val="50000"/>
              </a:spcBef>
              <a:buNone/>
            </a:pPr>
            <a:r>
              <a:rPr lang="nl-BE" dirty="0" smtClean="0"/>
              <a:t>8</a:t>
            </a:r>
            <a:r>
              <a:rPr lang="nl-BE" dirty="0"/>
              <a:t>. Procedure en </a:t>
            </a:r>
            <a:r>
              <a:rPr lang="nl-BE" dirty="0" smtClean="0"/>
              <a:t>aanmeldingsformaliteiten</a:t>
            </a:r>
          </a:p>
          <a:p>
            <a:pPr marL="0" indent="0" defTabSz="912813">
              <a:spcBef>
                <a:spcPct val="50000"/>
              </a:spcBef>
              <a:buNone/>
            </a:pPr>
            <a:r>
              <a:rPr lang="nl-BE" dirty="0" smtClean="0"/>
              <a:t>9. Recente ontwikkelingen</a:t>
            </a:r>
            <a:endParaRPr lang="nl-BE" dirty="0"/>
          </a:p>
          <a:p>
            <a:pPr marL="457200" indent="-457200">
              <a:buFont typeface="+mj-lt"/>
              <a:buAutoNum type="arabicPeriod"/>
            </a:pPr>
            <a:endParaRPr lang="nl-BE" dirty="0" smtClean="0"/>
          </a:p>
        </p:txBody>
      </p:sp>
    </p:spTree>
    <p:extLst>
      <p:ext uri="{BB962C8B-B14F-4D97-AF65-F5344CB8AC3E}">
        <p14:creationId xmlns:p14="http://schemas.microsoft.com/office/powerpoint/2010/main" val="678500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1">
                    <a:lumMod val="75000"/>
                  </a:schemeClr>
                </a:solidFill>
              </a:rPr>
              <a:t>2. Europees regelgevend kader – </a:t>
            </a:r>
            <a:r>
              <a:rPr lang="nl-NL" dirty="0" smtClean="0">
                <a:solidFill>
                  <a:schemeClr val="accent1">
                    <a:lumMod val="75000"/>
                  </a:schemeClr>
                </a:solidFill>
              </a:rPr>
              <a:t>algemeen</a:t>
            </a:r>
            <a:endParaRPr lang="nl-BE" dirty="0"/>
          </a:p>
        </p:txBody>
      </p:sp>
      <p:sp>
        <p:nvSpPr>
          <p:cNvPr id="3" name="Tijdelijke aanduiding voor inhoud 2"/>
          <p:cNvSpPr>
            <a:spLocks noGrp="1"/>
          </p:cNvSpPr>
          <p:nvPr>
            <p:ph sz="half" idx="1"/>
          </p:nvPr>
        </p:nvSpPr>
        <p:spPr/>
        <p:txBody>
          <a:bodyPr/>
          <a:lstStyle/>
          <a:p>
            <a:pPr marL="0" indent="0" defTabSz="912813">
              <a:lnSpc>
                <a:spcPct val="80000"/>
              </a:lnSpc>
              <a:buNone/>
            </a:pPr>
            <a:r>
              <a:rPr lang="nl-NL" sz="2000" b="1" u="sng" dirty="0"/>
              <a:t>Onderscheid ter kennisgeving en aanmelding</a:t>
            </a:r>
          </a:p>
          <a:p>
            <a:pPr defTabSz="912813">
              <a:lnSpc>
                <a:spcPct val="80000"/>
              </a:lnSpc>
              <a:buFontTx/>
              <a:buChar char="•"/>
            </a:pPr>
            <a:r>
              <a:rPr lang="nl-NL" sz="1800" dirty="0"/>
              <a:t>Algemene regel : aanmelding</a:t>
            </a:r>
          </a:p>
          <a:p>
            <a:pPr defTabSz="912813">
              <a:lnSpc>
                <a:spcPct val="80000"/>
              </a:lnSpc>
            </a:pPr>
            <a:endParaRPr lang="nl-NL" sz="1800" dirty="0"/>
          </a:p>
          <a:p>
            <a:pPr defTabSz="912813">
              <a:lnSpc>
                <a:spcPct val="80000"/>
              </a:lnSpc>
              <a:buFontTx/>
              <a:buChar char="•"/>
            </a:pPr>
            <a:r>
              <a:rPr lang="nl-NL" sz="1800" dirty="0"/>
              <a:t>Uitzondering: groepsvrijstellingsverordening</a:t>
            </a:r>
          </a:p>
          <a:p>
            <a:pPr lvl="1" defTabSz="912813">
              <a:lnSpc>
                <a:spcPct val="80000"/>
              </a:lnSpc>
              <a:buFontTx/>
              <a:buChar char="-"/>
            </a:pPr>
            <a:r>
              <a:rPr lang="nl-NL" sz="1800" dirty="0" smtClean="0"/>
              <a:t>kortere </a:t>
            </a:r>
            <a:r>
              <a:rPr lang="nl-NL" sz="1800" dirty="0"/>
              <a:t>en veel soepelere procedure : fiche </a:t>
            </a:r>
            <a:r>
              <a:rPr lang="nl-NL" sz="1800" dirty="0" smtClean="0"/>
              <a:t>PB</a:t>
            </a:r>
          </a:p>
          <a:p>
            <a:pPr lvl="1" defTabSz="912813">
              <a:lnSpc>
                <a:spcPct val="80000"/>
              </a:lnSpc>
              <a:buFontTx/>
              <a:buChar char="-"/>
            </a:pPr>
            <a:r>
              <a:rPr lang="nl-NL" sz="1800" dirty="0" smtClean="0"/>
              <a:t>ter </a:t>
            </a:r>
            <a:r>
              <a:rPr lang="nl-NL" sz="1800" dirty="0"/>
              <a:t>kennisgeving binnen de 20 werkdagen na de </a:t>
            </a:r>
            <a:r>
              <a:rPr lang="nl-NL" sz="1800" dirty="0" smtClean="0"/>
              <a:t>inwerkingtreding</a:t>
            </a:r>
          </a:p>
          <a:p>
            <a:pPr lvl="1" defTabSz="912813">
              <a:lnSpc>
                <a:spcPct val="80000"/>
              </a:lnSpc>
              <a:buFontTx/>
              <a:buChar char="-"/>
            </a:pPr>
            <a:r>
              <a:rPr lang="nl-NL" sz="1800" dirty="0" smtClean="0"/>
              <a:t>niet </a:t>
            </a:r>
            <a:r>
              <a:rPr lang="nl-NL" sz="1800" dirty="0"/>
              <a:t>nodig om te wachten op de goedkeuring </a:t>
            </a:r>
          </a:p>
          <a:p>
            <a:pPr defTabSz="912813">
              <a:lnSpc>
                <a:spcPct val="80000"/>
              </a:lnSpc>
            </a:pPr>
            <a:endParaRPr lang="nl-BE" sz="1800" dirty="0"/>
          </a:p>
          <a:p>
            <a:pPr defTabSz="912813">
              <a:lnSpc>
                <a:spcPct val="80000"/>
              </a:lnSpc>
              <a:buFontTx/>
              <a:buChar char="•"/>
            </a:pPr>
            <a:r>
              <a:rPr lang="nl-BE" sz="1800" dirty="0"/>
              <a:t>Nog verdere uitzonderingen : de-</a:t>
            </a:r>
            <a:r>
              <a:rPr lang="nl-BE" sz="1800" dirty="0" err="1"/>
              <a:t>minimis</a:t>
            </a:r>
            <a:r>
              <a:rPr lang="nl-BE" sz="1800" dirty="0"/>
              <a:t> en DAEB: zelfs geen ter kennisgeving</a:t>
            </a:r>
            <a:endParaRPr lang="nl-NL" sz="1800" dirty="0"/>
          </a:p>
          <a:p>
            <a:pPr defTabSz="912813">
              <a:lnSpc>
                <a:spcPct val="80000"/>
              </a:lnSpc>
            </a:pPr>
            <a:endParaRPr lang="nl-BE" sz="1800" dirty="0"/>
          </a:p>
          <a:p>
            <a:pPr defTabSz="912813">
              <a:lnSpc>
                <a:spcPct val="80000"/>
              </a:lnSpc>
              <a:buFontTx/>
              <a:buChar char="•"/>
            </a:pPr>
            <a:r>
              <a:rPr lang="nl-BE" sz="1800" dirty="0"/>
              <a:t>Principe : keuze lidstaat, afwegen van voor- en nadelen</a:t>
            </a:r>
          </a:p>
          <a:p>
            <a:pPr lvl="2" defTabSz="912813">
              <a:lnSpc>
                <a:spcPct val="80000"/>
              </a:lnSpc>
              <a:buFontTx/>
              <a:buChar char="-"/>
            </a:pPr>
            <a:r>
              <a:rPr lang="nl-BE" sz="1800" dirty="0" smtClean="0"/>
              <a:t>snelheid </a:t>
            </a:r>
            <a:r>
              <a:rPr lang="nl-BE" sz="1800" dirty="0"/>
              <a:t>procedure, aanmelding of </a:t>
            </a:r>
            <a:r>
              <a:rPr lang="nl-BE" sz="1800" dirty="0" smtClean="0"/>
              <a:t>niet</a:t>
            </a:r>
          </a:p>
          <a:p>
            <a:pPr lvl="2" defTabSz="912813">
              <a:lnSpc>
                <a:spcPct val="80000"/>
              </a:lnSpc>
              <a:buFontTx/>
              <a:buChar char="-"/>
            </a:pPr>
            <a:r>
              <a:rPr lang="nl-BE" sz="1800" dirty="0" smtClean="0"/>
              <a:t>Steunintensiteit</a:t>
            </a:r>
          </a:p>
          <a:p>
            <a:pPr lvl="2" defTabSz="912813">
              <a:lnSpc>
                <a:spcPct val="80000"/>
              </a:lnSpc>
              <a:buFontTx/>
              <a:buChar char="-"/>
            </a:pPr>
            <a:r>
              <a:rPr lang="nl-BE" sz="1800" dirty="0" smtClean="0"/>
              <a:t>in </a:t>
            </a:r>
            <a:r>
              <a:rPr lang="nl-BE" sz="1800" dirty="0"/>
              <a:t>aanmerking komende investeringen, kosten</a:t>
            </a:r>
            <a:r>
              <a:rPr lang="nl-BE" sz="1800" dirty="0" smtClean="0"/>
              <a:t>,…</a:t>
            </a:r>
          </a:p>
          <a:p>
            <a:pPr lvl="2" defTabSz="912813">
              <a:lnSpc>
                <a:spcPct val="80000"/>
              </a:lnSpc>
              <a:buFontTx/>
              <a:buChar char="-"/>
            </a:pPr>
            <a:r>
              <a:rPr lang="nl-BE" sz="1800" dirty="0" smtClean="0"/>
              <a:t>definities</a:t>
            </a:r>
            <a:r>
              <a:rPr lang="nl-BE" sz="1800" dirty="0"/>
              <a:t>, randvoorwaarden</a:t>
            </a:r>
            <a:endParaRPr lang="nl-NL" sz="1800" dirty="0"/>
          </a:p>
          <a:p>
            <a:endParaRPr lang="nl-BE" dirty="0"/>
          </a:p>
        </p:txBody>
      </p:sp>
    </p:spTree>
    <p:extLst>
      <p:ext uri="{BB962C8B-B14F-4D97-AF65-F5344CB8AC3E}">
        <p14:creationId xmlns:p14="http://schemas.microsoft.com/office/powerpoint/2010/main" val="587016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1">
                    <a:lumMod val="75000"/>
                  </a:schemeClr>
                </a:solidFill>
              </a:rPr>
              <a:t>2. Europees regelgevend kader – algemeen</a:t>
            </a:r>
            <a:endParaRPr lang="nl-BE" dirty="0"/>
          </a:p>
        </p:txBody>
      </p:sp>
      <p:sp>
        <p:nvSpPr>
          <p:cNvPr id="3" name="Tijdelijke aanduiding voor inhoud 2"/>
          <p:cNvSpPr>
            <a:spLocks noGrp="1"/>
          </p:cNvSpPr>
          <p:nvPr>
            <p:ph sz="half" idx="1"/>
          </p:nvPr>
        </p:nvSpPr>
        <p:spPr/>
        <p:txBody>
          <a:bodyPr/>
          <a:lstStyle/>
          <a:p>
            <a:pPr marL="0" indent="0">
              <a:buNone/>
              <a:defRPr/>
            </a:pPr>
            <a:r>
              <a:rPr lang="nl-BE" sz="2000" b="1" u="sng" dirty="0"/>
              <a:t>Onderscheid steunregime ↔ ad hoc</a:t>
            </a:r>
          </a:p>
          <a:p>
            <a:pPr marL="457200" lvl="1" indent="0">
              <a:buNone/>
              <a:defRPr/>
            </a:pPr>
            <a:r>
              <a:rPr lang="nl-BE" sz="2000" dirty="0" smtClean="0"/>
              <a:t>1. 	Overheid </a:t>
            </a:r>
            <a:r>
              <a:rPr lang="nl-BE" sz="2000" dirty="0"/>
              <a:t>meldt algemeen kader (decreet, BVR,…) aan bij de EU Commissie, of past vrijstellingsverordening toe</a:t>
            </a:r>
          </a:p>
          <a:p>
            <a:pPr marL="457200" lvl="1" indent="0">
              <a:buFontTx/>
              <a:buNone/>
              <a:defRPr/>
            </a:pPr>
            <a:r>
              <a:rPr lang="nl-BE" sz="2000" dirty="0" smtClean="0">
                <a:sym typeface="Wingdings" pitchFamily="2" charset="2"/>
              </a:rPr>
              <a:t> 	conform </a:t>
            </a:r>
            <a:r>
              <a:rPr lang="nl-BE" sz="2000" dirty="0"/>
              <a:t>inzake maximale steunpercentages, </a:t>
            </a:r>
            <a:r>
              <a:rPr lang="nl-BE" sz="2000" dirty="0" smtClean="0"/>
              <a:t>steun-		bedrag</a:t>
            </a:r>
            <a:r>
              <a:rPr lang="nl-BE" sz="2000" dirty="0"/>
              <a:t>, </a:t>
            </a:r>
            <a:r>
              <a:rPr lang="nl-BE" sz="2000" dirty="0" smtClean="0"/>
              <a:t>in aanmerking </a:t>
            </a:r>
            <a:r>
              <a:rPr lang="nl-BE" sz="2000" dirty="0"/>
              <a:t>komende investeringen of kosten,…</a:t>
            </a:r>
          </a:p>
          <a:p>
            <a:pPr marL="457200" lvl="1" indent="0">
              <a:buFontTx/>
              <a:buNone/>
              <a:defRPr/>
            </a:pPr>
            <a:r>
              <a:rPr lang="nl-BE" sz="2000" dirty="0" smtClean="0">
                <a:sym typeface="Wingdings" pitchFamily="2" charset="2"/>
              </a:rPr>
              <a:t> 	alle </a:t>
            </a:r>
            <a:r>
              <a:rPr lang="nl-BE" sz="2000" dirty="0">
                <a:sym typeface="Wingdings" pitchFamily="2" charset="2"/>
              </a:rPr>
              <a:t>individuele dossiers zijn vrijgesteld en moeten niet </a:t>
            </a:r>
            <a:r>
              <a:rPr lang="nl-BE" sz="2000" dirty="0" smtClean="0">
                <a:sym typeface="Wingdings" pitchFamily="2" charset="2"/>
              </a:rPr>
              <a:t>	apart </a:t>
            </a:r>
            <a:r>
              <a:rPr lang="nl-BE" sz="2000" dirty="0">
                <a:sym typeface="Wingdings" pitchFamily="2" charset="2"/>
              </a:rPr>
              <a:t>worden </a:t>
            </a:r>
            <a:r>
              <a:rPr lang="nl-BE" sz="2000" dirty="0" smtClean="0">
                <a:sym typeface="Wingdings" pitchFamily="2" charset="2"/>
              </a:rPr>
              <a:t>aangemeld</a:t>
            </a:r>
            <a:r>
              <a:rPr lang="nl-BE" sz="2000" dirty="0">
                <a:sym typeface="Wingdings" pitchFamily="2" charset="2"/>
              </a:rPr>
              <a:t>, tenzij bepaalde </a:t>
            </a:r>
            <a:r>
              <a:rPr lang="nl-BE" sz="2000" dirty="0" smtClean="0">
                <a:sym typeface="Wingdings" pitchFamily="2" charset="2"/>
              </a:rPr>
              <a:t>aanmeldings-	drempels </a:t>
            </a:r>
            <a:r>
              <a:rPr lang="nl-BE" sz="2000" dirty="0">
                <a:sym typeface="Wingdings" pitchFamily="2" charset="2"/>
              </a:rPr>
              <a:t>overschreden zijn</a:t>
            </a:r>
            <a:endParaRPr lang="nl-BE" sz="2000" dirty="0"/>
          </a:p>
          <a:p>
            <a:pPr marL="914400" lvl="1" indent="-457200">
              <a:buFontTx/>
              <a:buAutoNum type="arabicPeriod" startAt="2"/>
              <a:defRPr/>
            </a:pPr>
            <a:endParaRPr lang="nl-BE" sz="2000" dirty="0" smtClean="0"/>
          </a:p>
          <a:p>
            <a:pPr marL="457200" lvl="1" indent="0">
              <a:buNone/>
              <a:defRPr/>
            </a:pPr>
            <a:r>
              <a:rPr lang="nl-BE" sz="2000" dirty="0" smtClean="0"/>
              <a:t>2. 	Er </a:t>
            </a:r>
            <a:r>
              <a:rPr lang="nl-BE" sz="2000" dirty="0"/>
              <a:t>is geen generiek staatssteun kader aangemeld bij DG </a:t>
            </a:r>
            <a:r>
              <a:rPr lang="nl-BE" sz="2000" dirty="0" err="1"/>
              <a:t>Comp</a:t>
            </a:r>
            <a:endParaRPr lang="nl-BE" sz="2000" dirty="0"/>
          </a:p>
          <a:p>
            <a:pPr marL="457200" lvl="1" indent="0">
              <a:buFontTx/>
              <a:buNone/>
              <a:defRPr/>
            </a:pPr>
            <a:r>
              <a:rPr lang="nl-BE" sz="2000" dirty="0" smtClean="0">
                <a:sym typeface="Wingdings" pitchFamily="2" charset="2"/>
              </a:rPr>
              <a:t> 	elk </a:t>
            </a:r>
            <a:r>
              <a:rPr lang="nl-BE" sz="2000" dirty="0">
                <a:sym typeface="Wingdings" pitchFamily="2" charset="2"/>
              </a:rPr>
              <a:t>dossier moet individueel aan de Commissie voorgelegd </a:t>
            </a:r>
            <a:r>
              <a:rPr lang="nl-BE" sz="2000" dirty="0" smtClean="0">
                <a:sym typeface="Wingdings" pitchFamily="2" charset="2"/>
              </a:rPr>
              <a:t>	worden door </a:t>
            </a:r>
            <a:r>
              <a:rPr lang="nl-BE" sz="2000" dirty="0">
                <a:sym typeface="Wingdings" pitchFamily="2" charset="2"/>
              </a:rPr>
              <a:t>aanmelding of ter kennisgeving (tenzij </a:t>
            </a:r>
            <a:r>
              <a:rPr lang="nl-BE" sz="2000" dirty="0" smtClean="0">
                <a:sym typeface="Wingdings" pitchFamily="2" charset="2"/>
              </a:rPr>
              <a:t>de-	</a:t>
            </a:r>
            <a:r>
              <a:rPr lang="nl-BE" sz="2000" dirty="0" err="1" smtClean="0">
                <a:sym typeface="Wingdings" pitchFamily="2" charset="2"/>
              </a:rPr>
              <a:t>minimis</a:t>
            </a:r>
            <a:r>
              <a:rPr lang="nl-BE" sz="2000" dirty="0">
                <a:sym typeface="Wingdings" pitchFamily="2" charset="2"/>
              </a:rPr>
              <a:t>)</a:t>
            </a:r>
          </a:p>
          <a:p>
            <a:endParaRPr lang="nl-BE" dirty="0"/>
          </a:p>
        </p:txBody>
      </p:sp>
    </p:spTree>
    <p:extLst>
      <p:ext uri="{BB962C8B-B14F-4D97-AF65-F5344CB8AC3E}">
        <p14:creationId xmlns:p14="http://schemas.microsoft.com/office/powerpoint/2010/main" val="2992066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1">
                    <a:lumMod val="75000"/>
                  </a:schemeClr>
                </a:solidFill>
              </a:rPr>
              <a:t>2. Europees regelgevend kader – algemeen</a:t>
            </a:r>
            <a:endParaRPr lang="nl-BE" dirty="0"/>
          </a:p>
        </p:txBody>
      </p:sp>
      <p:sp>
        <p:nvSpPr>
          <p:cNvPr id="3" name="Tijdelijke aanduiding voor inhoud 2"/>
          <p:cNvSpPr>
            <a:spLocks noGrp="1"/>
          </p:cNvSpPr>
          <p:nvPr>
            <p:ph sz="half" idx="1"/>
          </p:nvPr>
        </p:nvSpPr>
        <p:spPr/>
        <p:txBody>
          <a:bodyPr/>
          <a:lstStyle/>
          <a:p>
            <a:pPr marL="0" indent="0" defTabSz="912813">
              <a:lnSpc>
                <a:spcPct val="80000"/>
              </a:lnSpc>
              <a:buNone/>
            </a:pPr>
            <a:r>
              <a:rPr lang="nl-NL" sz="2800" b="1" u="sng" dirty="0"/>
              <a:t>Overzicht website links voor EU regelgeving</a:t>
            </a:r>
          </a:p>
          <a:p>
            <a:pPr algn="just" defTabSz="912813">
              <a:lnSpc>
                <a:spcPct val="80000"/>
              </a:lnSpc>
            </a:pPr>
            <a:endParaRPr lang="nl-NL" sz="2400" dirty="0"/>
          </a:p>
          <a:p>
            <a:pPr marL="0" indent="0" algn="just" defTabSz="912813">
              <a:lnSpc>
                <a:spcPct val="80000"/>
              </a:lnSpc>
              <a:buNone/>
            </a:pPr>
            <a:r>
              <a:rPr lang="nl-NL" sz="2000" dirty="0"/>
              <a:t>EUR-lex: algemene website wetgeving, jurisprudentie, publicatieblad</a:t>
            </a:r>
          </a:p>
          <a:p>
            <a:pPr marL="0" indent="0" algn="just" defTabSz="912813">
              <a:lnSpc>
                <a:spcPct val="80000"/>
              </a:lnSpc>
              <a:buNone/>
            </a:pPr>
            <a:r>
              <a:rPr lang="nl-NL" sz="1800" dirty="0" smtClean="0">
                <a:hlinkClick r:id="rId2"/>
              </a:rPr>
              <a:t>http</a:t>
            </a:r>
            <a:r>
              <a:rPr lang="nl-NL" sz="1800" dirty="0">
                <a:hlinkClick r:id="rId2"/>
              </a:rPr>
              <a:t>://eur-lex.europa.eu/nl/index.htm</a:t>
            </a:r>
            <a:endParaRPr lang="nl-NL" sz="1800" dirty="0"/>
          </a:p>
          <a:p>
            <a:pPr marL="0" indent="0" algn="just" defTabSz="912813">
              <a:lnSpc>
                <a:spcPct val="80000"/>
              </a:lnSpc>
              <a:buNone/>
            </a:pPr>
            <a:r>
              <a:rPr lang="nl-NL" sz="2000" dirty="0"/>
              <a:t>Europese Commissie - Directoraat-generaal Concurrentie</a:t>
            </a:r>
          </a:p>
          <a:p>
            <a:pPr marL="0" indent="0" defTabSz="912813">
              <a:lnSpc>
                <a:spcPct val="80000"/>
              </a:lnSpc>
              <a:buNone/>
            </a:pPr>
            <a:r>
              <a:rPr lang="nl-NL" sz="1800" dirty="0" smtClean="0">
                <a:solidFill>
                  <a:schemeClr val="folHlink"/>
                </a:solidFill>
                <a:hlinkClick r:id="rId3"/>
              </a:rPr>
              <a:t>http</a:t>
            </a:r>
            <a:r>
              <a:rPr lang="nl-NL" sz="1800" dirty="0">
                <a:solidFill>
                  <a:schemeClr val="folHlink"/>
                </a:solidFill>
                <a:hlinkClick r:id="rId3"/>
              </a:rPr>
              <a:t>://ec.europa.eu/comm/competition/index_nl.html</a:t>
            </a:r>
            <a:endParaRPr lang="nl-NL" sz="1800" dirty="0">
              <a:solidFill>
                <a:schemeClr val="folHlink"/>
              </a:solidFill>
            </a:endParaRPr>
          </a:p>
          <a:p>
            <a:pPr marL="0" indent="0" defTabSz="912813">
              <a:lnSpc>
                <a:spcPct val="80000"/>
              </a:lnSpc>
              <a:buNone/>
            </a:pPr>
            <a:r>
              <a:rPr lang="nl-NL" sz="2000" dirty="0"/>
              <a:t>Specifiek overzicht belangrijkste EU staatssteun regelgeving</a:t>
            </a:r>
          </a:p>
          <a:p>
            <a:pPr marL="0" indent="0" defTabSz="912813">
              <a:lnSpc>
                <a:spcPct val="80000"/>
              </a:lnSpc>
              <a:buNone/>
            </a:pPr>
            <a:r>
              <a:rPr lang="nl-NL" sz="1700" dirty="0" smtClean="0">
                <a:hlinkClick r:id="rId4"/>
              </a:rPr>
              <a:t>http</a:t>
            </a:r>
            <a:r>
              <a:rPr lang="nl-NL" sz="1700" dirty="0">
                <a:hlinkClick r:id="rId4"/>
              </a:rPr>
              <a:t>://ec.europa.eu/comm/competition/state_aid/legislation/legislation.html</a:t>
            </a:r>
            <a:endParaRPr lang="nl-NL" sz="1700" dirty="0">
              <a:hlinkClick r:id="rId5"/>
            </a:endParaRPr>
          </a:p>
          <a:p>
            <a:pPr marL="0" indent="0" defTabSz="912813">
              <a:lnSpc>
                <a:spcPct val="80000"/>
              </a:lnSpc>
              <a:buNone/>
            </a:pPr>
            <a:r>
              <a:rPr lang="nl-NL" sz="2000" dirty="0"/>
              <a:t>State </a:t>
            </a:r>
            <a:r>
              <a:rPr lang="nl-NL" sz="2000" dirty="0" err="1"/>
              <a:t>aid</a:t>
            </a:r>
            <a:r>
              <a:rPr lang="nl-NL" sz="2000" dirty="0"/>
              <a:t> </a:t>
            </a:r>
            <a:r>
              <a:rPr lang="nl-NL" sz="2000" dirty="0" err="1"/>
              <a:t>modernisation</a:t>
            </a:r>
            <a:endParaRPr lang="nl-NL" sz="2000" dirty="0"/>
          </a:p>
          <a:p>
            <a:pPr marL="0" indent="0" defTabSz="912813">
              <a:lnSpc>
                <a:spcPct val="80000"/>
              </a:lnSpc>
              <a:buNone/>
            </a:pPr>
            <a:r>
              <a:rPr lang="nl-NL" sz="1800" dirty="0" smtClean="0">
                <a:hlinkClick r:id="rId5"/>
              </a:rPr>
              <a:t>http</a:t>
            </a:r>
            <a:r>
              <a:rPr lang="nl-NL" sz="1800" dirty="0">
                <a:hlinkClick r:id="rId5"/>
              </a:rPr>
              <a:t>://ec.europa.eu/competition/state_aid/modernisation/index_en.html</a:t>
            </a:r>
            <a:endParaRPr lang="nl-NL" sz="1800" dirty="0"/>
          </a:p>
          <a:p>
            <a:pPr marL="0" indent="0" defTabSz="912813">
              <a:lnSpc>
                <a:spcPct val="80000"/>
              </a:lnSpc>
              <a:buNone/>
            </a:pPr>
            <a:r>
              <a:rPr lang="nl-NL" sz="2000" dirty="0"/>
              <a:t>Specifiek overzicht DAEB regelgeving</a:t>
            </a:r>
          </a:p>
          <a:p>
            <a:pPr marL="0" indent="0" defTabSz="912813">
              <a:lnSpc>
                <a:spcPct val="80000"/>
              </a:lnSpc>
              <a:buNone/>
            </a:pPr>
            <a:r>
              <a:rPr lang="nl-NL" sz="1800" dirty="0" smtClean="0">
                <a:hlinkClick r:id="rId6"/>
              </a:rPr>
              <a:t>http</a:t>
            </a:r>
            <a:r>
              <a:rPr lang="nl-NL" sz="1800" dirty="0">
                <a:hlinkClick r:id="rId6"/>
              </a:rPr>
              <a:t>://ec.europa.eu/competition/state_aid/legislation/sgei.html</a:t>
            </a:r>
            <a:endParaRPr lang="nl-NL" sz="1800" dirty="0"/>
          </a:p>
          <a:p>
            <a:endParaRPr lang="nl-BE" dirty="0"/>
          </a:p>
        </p:txBody>
      </p:sp>
    </p:spTree>
    <p:extLst>
      <p:ext uri="{BB962C8B-B14F-4D97-AF65-F5344CB8AC3E}">
        <p14:creationId xmlns:p14="http://schemas.microsoft.com/office/powerpoint/2010/main" val="3126227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1">
                    <a:lumMod val="75000"/>
                  </a:schemeClr>
                </a:solidFill>
              </a:rPr>
              <a:t>3. Totstandkoming</a:t>
            </a:r>
            <a:endParaRPr lang="nl-BE" dirty="0">
              <a:solidFill>
                <a:schemeClr val="accent1">
                  <a:lumMod val="75000"/>
                </a:schemeClr>
              </a:solidFill>
            </a:endParaRPr>
          </a:p>
        </p:txBody>
      </p:sp>
      <p:sp>
        <p:nvSpPr>
          <p:cNvPr id="3" name="Tijdelijke aanduiding voor inhoud 2"/>
          <p:cNvSpPr>
            <a:spLocks noGrp="1"/>
          </p:cNvSpPr>
          <p:nvPr>
            <p:ph sz="half" idx="1"/>
          </p:nvPr>
        </p:nvSpPr>
        <p:spPr/>
        <p:txBody>
          <a:bodyPr/>
          <a:lstStyle/>
          <a:p>
            <a:pPr>
              <a:lnSpc>
                <a:spcPct val="80000"/>
              </a:lnSpc>
              <a:buFontTx/>
              <a:buChar char="•"/>
            </a:pPr>
            <a:r>
              <a:rPr lang="nl-NL" sz="2400" b="1" u="sng" dirty="0"/>
              <a:t>Totstandkoming op Europees niveau</a:t>
            </a:r>
          </a:p>
          <a:p>
            <a:pPr marL="0" indent="0">
              <a:lnSpc>
                <a:spcPct val="80000"/>
              </a:lnSpc>
              <a:buNone/>
            </a:pPr>
            <a:r>
              <a:rPr lang="nl-NL" sz="900" dirty="0"/>
              <a:t>	</a:t>
            </a:r>
          </a:p>
          <a:p>
            <a:pPr marL="685800" lvl="1">
              <a:lnSpc>
                <a:spcPct val="80000"/>
              </a:lnSpc>
              <a:buFont typeface="Arial" panose="020B0604020202020204" pitchFamily="34" charset="0"/>
              <a:buChar char="•"/>
            </a:pPr>
            <a:r>
              <a:rPr lang="nl-NL" sz="2000" dirty="0"/>
              <a:t>Commissie zeer ruime en exclusieve bevoegdheid bij concretiseren staatssteunbeleid</a:t>
            </a:r>
          </a:p>
          <a:p>
            <a:pPr marL="685800" lvl="1">
              <a:lnSpc>
                <a:spcPct val="80000"/>
              </a:lnSpc>
              <a:buFont typeface="Arial" panose="020B0604020202020204" pitchFamily="34" charset="0"/>
              <a:buChar char="•"/>
            </a:pPr>
            <a:r>
              <a:rPr lang="nl-NL" sz="2000" dirty="0"/>
              <a:t>lidstaten 1-2 keer geconsulteerd (Adviescomité / multilaterale inzake staatssteun)</a:t>
            </a:r>
          </a:p>
          <a:p>
            <a:pPr marL="685800" lvl="1">
              <a:lnSpc>
                <a:spcPct val="80000"/>
              </a:lnSpc>
              <a:buFont typeface="Arial" panose="020B0604020202020204" pitchFamily="34" charset="0"/>
              <a:buChar char="•"/>
            </a:pPr>
            <a:r>
              <a:rPr lang="nl-NL" sz="2000" dirty="0"/>
              <a:t>Commissie niet verplicht om dit advies te volgen</a:t>
            </a:r>
          </a:p>
          <a:p>
            <a:pPr marL="685800" lvl="1">
              <a:lnSpc>
                <a:spcPct val="80000"/>
              </a:lnSpc>
              <a:buFont typeface="Arial" panose="020B0604020202020204" pitchFamily="34" charset="0"/>
              <a:buChar char="•"/>
            </a:pPr>
            <a:r>
              <a:rPr lang="nl-NL" sz="2000" dirty="0"/>
              <a:t>Soms bijsturing als veel lidstaten niet akkoord zijn</a:t>
            </a:r>
          </a:p>
          <a:p>
            <a:pPr marL="685800" lvl="1">
              <a:lnSpc>
                <a:spcPct val="80000"/>
              </a:lnSpc>
              <a:buFont typeface="Arial" panose="020B0604020202020204" pitchFamily="34" charset="0"/>
              <a:buChar char="•"/>
            </a:pPr>
            <a:r>
              <a:rPr lang="nl-NL" sz="2000" dirty="0"/>
              <a:t>Hof van Justitie zelden alternatief wegens lange doorlooptijd, geen opschorting en negatief effect op goodwill in andere dossiers</a:t>
            </a:r>
          </a:p>
          <a:p>
            <a:endParaRPr lang="nl-BE" dirty="0"/>
          </a:p>
        </p:txBody>
      </p:sp>
    </p:spTree>
    <p:extLst>
      <p:ext uri="{BB962C8B-B14F-4D97-AF65-F5344CB8AC3E}">
        <p14:creationId xmlns:p14="http://schemas.microsoft.com/office/powerpoint/2010/main" val="2633738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3. Totstandkoming</a:t>
            </a:r>
            <a:endParaRPr lang="nl-BE" dirty="0"/>
          </a:p>
        </p:txBody>
      </p:sp>
      <p:sp>
        <p:nvSpPr>
          <p:cNvPr id="3" name="Tijdelijke aanduiding voor inhoud 2"/>
          <p:cNvSpPr>
            <a:spLocks noGrp="1"/>
          </p:cNvSpPr>
          <p:nvPr>
            <p:ph sz="half" idx="1"/>
          </p:nvPr>
        </p:nvSpPr>
        <p:spPr/>
        <p:txBody>
          <a:bodyPr/>
          <a:lstStyle/>
          <a:p>
            <a:pPr>
              <a:lnSpc>
                <a:spcPct val="80000"/>
              </a:lnSpc>
              <a:buFontTx/>
              <a:buChar char="•"/>
            </a:pPr>
            <a:r>
              <a:rPr lang="nl-NL" sz="2400" b="1" u="sng" dirty="0"/>
              <a:t>Totstandkoming op Vlaams en Belgisch niveau</a:t>
            </a:r>
          </a:p>
          <a:p>
            <a:pPr marL="288000" lvl="1" indent="0">
              <a:lnSpc>
                <a:spcPct val="80000"/>
              </a:lnSpc>
              <a:buNone/>
            </a:pPr>
            <a:r>
              <a:rPr lang="nl-NL" sz="2000" u="sng" dirty="0" smtClean="0"/>
              <a:t>Vlaams</a:t>
            </a:r>
            <a:r>
              <a:rPr lang="nl-NL" sz="2000" dirty="0"/>
              <a:t>: </a:t>
            </a:r>
            <a:r>
              <a:rPr lang="nl-NL" sz="2000" dirty="0" smtClean="0"/>
              <a:t>nl</a:t>
            </a:r>
            <a:r>
              <a:rPr lang="nl-NL" sz="2000" dirty="0"/>
              <a:t>. “economische” sector (</a:t>
            </a:r>
            <a:r>
              <a:rPr lang="nl-NL" sz="2000" dirty="0" err="1"/>
              <a:t>cfr</a:t>
            </a:r>
            <a:r>
              <a:rPr lang="nl-NL" sz="2000" dirty="0"/>
              <a:t> </a:t>
            </a:r>
            <a:r>
              <a:rPr lang="nl-NL" sz="2000" dirty="0" err="1" smtClean="0"/>
              <a:t>def</a:t>
            </a:r>
            <a:r>
              <a:rPr lang="nl-NL" sz="2000" dirty="0" smtClean="0"/>
              <a:t>. </a:t>
            </a:r>
            <a:r>
              <a:rPr lang="nl-NL" sz="2000" dirty="0"/>
              <a:t>economische activiteit</a:t>
            </a:r>
            <a:r>
              <a:rPr lang="nl-NL" sz="2000" dirty="0" smtClean="0"/>
              <a:t>) </a:t>
            </a:r>
            <a:endParaRPr lang="nl-NL" sz="2000" dirty="0"/>
          </a:p>
          <a:p>
            <a:pPr marL="0" indent="0" algn="just">
              <a:lnSpc>
                <a:spcPct val="80000"/>
              </a:lnSpc>
              <a:buNone/>
            </a:pPr>
            <a:r>
              <a:rPr lang="nl-BE" sz="2000" dirty="0" smtClean="0">
                <a:sym typeface="Wingdings" panose="05000000000000000000" pitchFamily="2" charset="2"/>
              </a:rPr>
              <a:t> </a:t>
            </a:r>
            <a:r>
              <a:rPr lang="nl-BE" sz="2000" noProof="1">
                <a:sym typeface="Wingdings" panose="05000000000000000000" pitchFamily="2" charset="2"/>
              </a:rPr>
              <a:t></a:t>
            </a:r>
            <a:r>
              <a:rPr lang="nl-BE" sz="2000" dirty="0">
                <a:sym typeface="Wingdings" panose="05000000000000000000" pitchFamily="2" charset="2"/>
              </a:rPr>
              <a:t>  </a:t>
            </a:r>
            <a:r>
              <a:rPr lang="nl-BE" sz="2000" noProof="1">
                <a:sym typeface="Wingdings" panose="05000000000000000000" pitchFamily="2" charset="2"/>
              </a:rPr>
              <a:t>e</a:t>
            </a:r>
            <a:r>
              <a:rPr lang="nl-NL" sz="2000" dirty="0" err="1"/>
              <a:t>erste</a:t>
            </a:r>
            <a:r>
              <a:rPr lang="nl-NL" sz="2000" dirty="0"/>
              <a:t> screening </a:t>
            </a:r>
            <a:r>
              <a:rPr lang="nl-NL" sz="2000" dirty="0" smtClean="0"/>
              <a:t>AIO </a:t>
            </a:r>
            <a:r>
              <a:rPr lang="nl-NL" sz="2000" dirty="0"/>
              <a:t>: wie interesse? </a:t>
            </a:r>
          </a:p>
          <a:p>
            <a:pPr lvl="3" algn="just"/>
            <a:r>
              <a:rPr lang="nl-NL" sz="1800" noProof="1"/>
              <a:t>low profile: opmerkingen </a:t>
            </a:r>
            <a:r>
              <a:rPr lang="fr-FR" sz="1800" dirty="0"/>
              <a:t>via e-mail </a:t>
            </a:r>
            <a:r>
              <a:rPr lang="fr-FR" sz="1800" dirty="0" err="1"/>
              <a:t>gebundeld</a:t>
            </a:r>
            <a:r>
              <a:rPr lang="fr-FR" sz="1800" dirty="0"/>
              <a:t> </a:t>
            </a:r>
            <a:r>
              <a:rPr lang="fr-FR" sz="1800" dirty="0" err="1"/>
              <a:t>door</a:t>
            </a:r>
            <a:r>
              <a:rPr lang="fr-FR" sz="1800" dirty="0"/>
              <a:t> </a:t>
            </a:r>
            <a:r>
              <a:rPr lang="fr-FR" sz="1800" dirty="0" smtClean="0"/>
              <a:t>AIO</a:t>
            </a:r>
            <a:endParaRPr lang="fr-FR" sz="1800" dirty="0"/>
          </a:p>
          <a:p>
            <a:pPr lvl="3" algn="just"/>
            <a:r>
              <a:rPr lang="nl-NL" sz="1800" dirty="0"/>
              <a:t>belangrijke wijzigingen of gevoelige dossiers: Vlaamse coördinatie</a:t>
            </a:r>
          </a:p>
          <a:p>
            <a:pPr marL="0" indent="0" algn="just">
              <a:lnSpc>
                <a:spcPct val="80000"/>
              </a:lnSpc>
              <a:buNone/>
            </a:pPr>
            <a:r>
              <a:rPr lang="nl-BE" sz="2000" dirty="0" smtClean="0"/>
              <a:t> </a:t>
            </a:r>
            <a:r>
              <a:rPr lang="nl-BE" sz="2000" dirty="0">
                <a:sym typeface="Wingdings" panose="05000000000000000000" pitchFamily="2" charset="2"/>
              </a:rPr>
              <a:t>  eventueel insteek stakeholders, federaties,…</a:t>
            </a:r>
          </a:p>
          <a:p>
            <a:pPr marL="288000" lvl="1" indent="0" algn="just">
              <a:lnSpc>
                <a:spcPct val="80000"/>
              </a:lnSpc>
              <a:buNone/>
            </a:pPr>
            <a:endParaRPr lang="nl-NL" sz="2000" dirty="0" smtClean="0"/>
          </a:p>
          <a:p>
            <a:pPr marL="288000" lvl="1" indent="0" algn="just">
              <a:lnSpc>
                <a:spcPct val="80000"/>
              </a:lnSpc>
              <a:buNone/>
            </a:pPr>
            <a:r>
              <a:rPr lang="nl-NL" sz="2000" u="sng" dirty="0" smtClean="0"/>
              <a:t>Federaal-Belgische </a:t>
            </a:r>
            <a:r>
              <a:rPr lang="nl-NL" sz="2000" u="sng" dirty="0"/>
              <a:t>coördinatie</a:t>
            </a:r>
            <a:r>
              <a:rPr lang="nl-NL" sz="2000" dirty="0"/>
              <a:t> (EU erkent enkel lidstaten)</a:t>
            </a:r>
            <a:endParaRPr lang="nl-NL" sz="2000" u="sng" dirty="0"/>
          </a:p>
          <a:p>
            <a:pPr marL="0" indent="0" algn="just">
              <a:lnSpc>
                <a:spcPct val="80000"/>
              </a:lnSpc>
              <a:buNone/>
            </a:pPr>
            <a:r>
              <a:rPr lang="nl-BE" sz="2000" noProof="1" smtClean="0">
                <a:sym typeface="Wingdings" panose="05000000000000000000" pitchFamily="2" charset="2"/>
              </a:rPr>
              <a:t> </a:t>
            </a:r>
            <a:r>
              <a:rPr lang="nl-BE" sz="2000" noProof="1">
                <a:sym typeface="Wingdings" panose="05000000000000000000" pitchFamily="2" charset="2"/>
              </a:rPr>
              <a:t></a:t>
            </a:r>
            <a:r>
              <a:rPr lang="nl-NL" sz="2000" dirty="0"/>
              <a:t> staatssteun coördinatie via de IEC / FOD Economie</a:t>
            </a:r>
          </a:p>
          <a:p>
            <a:pPr lvl="2" algn="just">
              <a:lnSpc>
                <a:spcPct val="80000"/>
              </a:lnSpc>
              <a:buFontTx/>
              <a:buChar char="-"/>
            </a:pPr>
            <a:r>
              <a:rPr lang="nl-NL" dirty="0"/>
              <a:t>1 gecoördineerd Belgisch standpunt, (in theorie) federaal ambtenaar aan tafel</a:t>
            </a:r>
          </a:p>
          <a:p>
            <a:pPr lvl="2" algn="just">
              <a:lnSpc>
                <a:spcPct val="80000"/>
              </a:lnSpc>
              <a:buFontTx/>
              <a:buChar char="-"/>
            </a:pPr>
            <a:r>
              <a:rPr lang="nl-NL" dirty="0"/>
              <a:t>ondanks exclusieve bevoegdheid gewesten</a:t>
            </a:r>
          </a:p>
          <a:p>
            <a:pPr lvl="2" algn="just">
              <a:lnSpc>
                <a:spcPct val="80000"/>
              </a:lnSpc>
              <a:buNone/>
            </a:pPr>
            <a:r>
              <a:rPr lang="nl-NL" dirty="0"/>
              <a:t>- 	belang grondige Vlaamse coördinatie en verdediging</a:t>
            </a:r>
          </a:p>
          <a:p>
            <a:endParaRPr lang="nl-BE" dirty="0"/>
          </a:p>
        </p:txBody>
      </p:sp>
    </p:spTree>
    <p:extLst>
      <p:ext uri="{BB962C8B-B14F-4D97-AF65-F5344CB8AC3E}">
        <p14:creationId xmlns:p14="http://schemas.microsoft.com/office/powerpoint/2010/main" val="4262547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3. Totstandkoming– State </a:t>
            </a:r>
            <a:r>
              <a:rPr lang="nl-BE" dirty="0" err="1">
                <a:solidFill>
                  <a:schemeClr val="accent1">
                    <a:lumMod val="75000"/>
                  </a:schemeClr>
                </a:solidFill>
              </a:rPr>
              <a:t>Aid</a:t>
            </a:r>
            <a:r>
              <a:rPr lang="nl-BE" dirty="0">
                <a:solidFill>
                  <a:schemeClr val="accent1">
                    <a:lumMod val="75000"/>
                  </a:schemeClr>
                </a:solidFill>
              </a:rPr>
              <a:t> </a:t>
            </a:r>
            <a:r>
              <a:rPr lang="nl-BE" dirty="0" err="1">
                <a:solidFill>
                  <a:schemeClr val="accent1">
                    <a:lumMod val="75000"/>
                  </a:schemeClr>
                </a:solidFill>
              </a:rPr>
              <a:t>Modernisation</a:t>
            </a:r>
            <a:r>
              <a:rPr lang="nl-BE" dirty="0">
                <a:solidFill>
                  <a:schemeClr val="accent1">
                    <a:lumMod val="75000"/>
                  </a:schemeClr>
                </a:solidFill>
              </a:rPr>
              <a:t> (SAM) </a:t>
            </a:r>
            <a:endParaRPr lang="nl-BE" dirty="0"/>
          </a:p>
        </p:txBody>
      </p:sp>
      <p:sp>
        <p:nvSpPr>
          <p:cNvPr id="3" name="Tijdelijke aanduiding voor inhoud 2"/>
          <p:cNvSpPr>
            <a:spLocks noGrp="1"/>
          </p:cNvSpPr>
          <p:nvPr>
            <p:ph sz="half" idx="1"/>
          </p:nvPr>
        </p:nvSpPr>
        <p:spPr/>
        <p:txBody>
          <a:bodyPr/>
          <a:lstStyle/>
          <a:p>
            <a:pPr>
              <a:buFont typeface="Arial" panose="020B0604020202020204" pitchFamily="34" charset="0"/>
              <a:buChar char="•"/>
              <a:defRPr/>
            </a:pPr>
            <a:r>
              <a:rPr lang="nl-BE" sz="2000" dirty="0"/>
              <a:t>2012-2014, </a:t>
            </a:r>
            <a:r>
              <a:rPr lang="nl-BE" sz="2000" dirty="0" smtClean="0"/>
              <a:t>lidstaten geconsulteerd </a:t>
            </a:r>
            <a:r>
              <a:rPr lang="nl-BE" sz="2000" dirty="0"/>
              <a:t>maar weinig reële impact</a:t>
            </a:r>
          </a:p>
          <a:p>
            <a:pPr>
              <a:buFont typeface="Arial" panose="020B0604020202020204" pitchFamily="34" charset="0"/>
              <a:buChar char="•"/>
              <a:defRPr/>
            </a:pPr>
            <a:r>
              <a:rPr lang="nl-BE" sz="2000" dirty="0"/>
              <a:t>Voordeel voor lidstaten: meer onder GBER </a:t>
            </a:r>
          </a:p>
          <a:p>
            <a:pPr>
              <a:buFont typeface="Arial" panose="020B0604020202020204" pitchFamily="34" charset="0"/>
              <a:buChar char="•"/>
              <a:defRPr/>
            </a:pPr>
            <a:r>
              <a:rPr lang="nl-BE" sz="2000" dirty="0"/>
              <a:t>toepassingsgebied zowel horizontaal uitgebreid met nieuwe sectoren (cultuur, sport, innovatie, natuurrampen,…) als </a:t>
            </a:r>
            <a:r>
              <a:rPr lang="nl-BE" sz="2000" dirty="0" smtClean="0"/>
              <a:t>verticaal </a:t>
            </a:r>
            <a:r>
              <a:rPr lang="nl-BE" sz="2000" dirty="0"/>
              <a:t>(hogere aanmeldingsdrempels, meer in aanmerking komende kosten, hogere steunpercentages,…)</a:t>
            </a:r>
          </a:p>
          <a:p>
            <a:pPr>
              <a:buFont typeface="Arial" panose="020B0604020202020204" pitchFamily="34" charset="0"/>
              <a:buChar char="•"/>
              <a:defRPr/>
            </a:pPr>
            <a:r>
              <a:rPr lang="nl-BE" sz="2000" dirty="0"/>
              <a:t>Tegenprestatie: hernieuwd partnerschap met de lidstaten, lidstaten moeten zelf meer verantwoordelijkheid nemen om regels correct na te leven</a:t>
            </a:r>
          </a:p>
          <a:p>
            <a:pPr marL="342900">
              <a:buFont typeface="Wingdings" pitchFamily="2" charset="2"/>
              <a:buChar char="à"/>
              <a:defRPr/>
            </a:pPr>
            <a:r>
              <a:rPr lang="nl-BE" sz="2000" dirty="0">
                <a:sym typeface="Wingdings" panose="05000000000000000000" pitchFamily="2" charset="2"/>
              </a:rPr>
              <a:t>Strengere controle ex post</a:t>
            </a:r>
          </a:p>
          <a:p>
            <a:pPr marL="342900">
              <a:buFont typeface="Wingdings" pitchFamily="2" charset="2"/>
              <a:buChar char="à"/>
              <a:defRPr/>
            </a:pPr>
            <a:r>
              <a:rPr lang="nl-BE" sz="2000" dirty="0">
                <a:sym typeface="Wingdings" panose="05000000000000000000" pitchFamily="2" charset="2"/>
              </a:rPr>
              <a:t>Transparantie: verplichte website waarop alle steunregimes en individuele begunstigden publiek beschikbaar moeten zijn</a:t>
            </a:r>
          </a:p>
          <a:p>
            <a:pPr marL="342900">
              <a:buFont typeface="Wingdings" pitchFamily="2" charset="2"/>
              <a:buChar char="à"/>
              <a:defRPr/>
            </a:pPr>
            <a:r>
              <a:rPr lang="nl-BE" sz="2000" dirty="0">
                <a:sym typeface="Wingdings" panose="05000000000000000000" pitchFamily="2" charset="2"/>
              </a:rPr>
              <a:t>Verplichte evaluatie bij (budgettair) belangrijke steunregimes</a:t>
            </a:r>
            <a:endParaRPr lang="nl-BE" sz="2000" dirty="0"/>
          </a:p>
          <a:p>
            <a:endParaRPr lang="nl-BE" dirty="0"/>
          </a:p>
        </p:txBody>
      </p:sp>
    </p:spTree>
    <p:extLst>
      <p:ext uri="{BB962C8B-B14F-4D97-AF65-F5344CB8AC3E}">
        <p14:creationId xmlns:p14="http://schemas.microsoft.com/office/powerpoint/2010/main" val="2013629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4. Algemene </a:t>
            </a:r>
            <a:r>
              <a:rPr lang="nl-BE" dirty="0" err="1" smtClean="0">
                <a:solidFill>
                  <a:schemeClr val="accent1">
                    <a:lumMod val="75000"/>
                  </a:schemeClr>
                </a:solidFill>
              </a:rPr>
              <a:t>groepsvrijstellings</a:t>
            </a:r>
            <a:r>
              <a:rPr lang="nl-BE" dirty="0" smtClean="0">
                <a:solidFill>
                  <a:schemeClr val="accent1">
                    <a:lumMod val="75000"/>
                  </a:schemeClr>
                </a:solidFill>
              </a:rPr>
              <a:t>-verordening </a:t>
            </a:r>
            <a:r>
              <a:rPr lang="nl-BE" dirty="0">
                <a:solidFill>
                  <a:schemeClr val="accent1">
                    <a:lumMod val="75000"/>
                  </a:schemeClr>
                </a:solidFill>
              </a:rPr>
              <a:t>(GBER)</a:t>
            </a:r>
          </a:p>
        </p:txBody>
      </p:sp>
      <p:sp>
        <p:nvSpPr>
          <p:cNvPr id="3" name="Tijdelijke aanduiding voor inhoud 2"/>
          <p:cNvSpPr>
            <a:spLocks noGrp="1"/>
          </p:cNvSpPr>
          <p:nvPr>
            <p:ph sz="half" idx="1"/>
          </p:nvPr>
        </p:nvSpPr>
        <p:spPr/>
        <p:txBody>
          <a:bodyPr/>
          <a:lstStyle/>
          <a:p>
            <a:pPr marL="0" indent="0">
              <a:lnSpc>
                <a:spcPct val="80000"/>
              </a:lnSpc>
              <a:buNone/>
              <a:defRPr/>
            </a:pPr>
            <a:r>
              <a:rPr lang="nl-NL" sz="2000" b="1" u="sng" dirty="0"/>
              <a:t>Verordening nr. 651/2014 (PB van 26 juni 2014, L 187)</a:t>
            </a:r>
          </a:p>
          <a:p>
            <a:pPr marL="342900">
              <a:lnSpc>
                <a:spcPct val="80000"/>
              </a:lnSpc>
              <a:buFont typeface="Arial" pitchFamily="34" charset="0"/>
              <a:buChar char="•"/>
              <a:defRPr/>
            </a:pPr>
            <a:r>
              <a:rPr lang="nl-NL" sz="1900" dirty="0" smtClean="0"/>
              <a:t>General </a:t>
            </a:r>
            <a:r>
              <a:rPr lang="nl-NL" sz="1900" dirty="0"/>
              <a:t>Block </a:t>
            </a:r>
            <a:r>
              <a:rPr lang="nl-NL" sz="1900" dirty="0" err="1"/>
              <a:t>Exemption</a:t>
            </a:r>
            <a:r>
              <a:rPr lang="nl-NL" sz="1900" dirty="0"/>
              <a:t> </a:t>
            </a:r>
            <a:r>
              <a:rPr lang="nl-NL" sz="1900" dirty="0" err="1"/>
              <a:t>Regulation</a:t>
            </a:r>
            <a:r>
              <a:rPr lang="nl-NL" sz="1900" dirty="0"/>
              <a:t> (GBER of AGVV)</a:t>
            </a:r>
          </a:p>
          <a:p>
            <a:pPr marL="342900">
              <a:lnSpc>
                <a:spcPct val="80000"/>
              </a:lnSpc>
              <a:buFont typeface="Arial" pitchFamily="34" charset="0"/>
              <a:buChar char="•"/>
              <a:defRPr/>
            </a:pPr>
            <a:r>
              <a:rPr lang="nl-NL" sz="1900" dirty="0"/>
              <a:t>vrijstellingsverordening van de Commissie voor bepaalde categorieën steun</a:t>
            </a:r>
          </a:p>
          <a:p>
            <a:pPr marL="342900">
              <a:lnSpc>
                <a:spcPct val="80000"/>
              </a:lnSpc>
              <a:buFont typeface="Arial" pitchFamily="34" charset="0"/>
              <a:buChar char="•"/>
              <a:defRPr/>
            </a:pPr>
            <a:r>
              <a:rPr lang="nl-NL" sz="1900" dirty="0"/>
              <a:t>vervangt, groepeert en harmoniseert een aantal oude verordeningen</a:t>
            </a:r>
          </a:p>
          <a:p>
            <a:pPr marL="342900">
              <a:lnSpc>
                <a:spcPct val="80000"/>
              </a:lnSpc>
              <a:buFont typeface="Arial" pitchFamily="34" charset="0"/>
              <a:buChar char="•"/>
              <a:defRPr/>
            </a:pPr>
            <a:r>
              <a:rPr lang="nl-NL" sz="1900" dirty="0"/>
              <a:t>opname van nieuwe vrijgestelde gebieden (bv. cultuur, sport, innovatie, …)</a:t>
            </a:r>
          </a:p>
          <a:p>
            <a:pPr marL="342900">
              <a:lnSpc>
                <a:spcPct val="80000"/>
              </a:lnSpc>
              <a:buFont typeface="Arial" pitchFamily="34" charset="0"/>
              <a:buChar char="•"/>
              <a:defRPr/>
            </a:pPr>
            <a:r>
              <a:rPr lang="nl-NL" sz="1900" dirty="0"/>
              <a:t>vermijden dat EU zich telkens opnieuw dient uit te spreken over dezelfde soort van dossiers zodat EU kan focussen op grote en moeilijkere dossiers</a:t>
            </a:r>
          </a:p>
          <a:p>
            <a:pPr marL="342900">
              <a:lnSpc>
                <a:spcPct val="80000"/>
              </a:lnSpc>
              <a:buFont typeface="Arial" pitchFamily="34" charset="0"/>
              <a:buChar char="•"/>
              <a:defRPr/>
            </a:pPr>
            <a:r>
              <a:rPr lang="nl-NL" sz="1900" dirty="0"/>
              <a:t>lidstaat (of regio) oordeelt in de eerste plaats zelf of er sprake is van staatssteun die verenigbaar kan zijn met de EU regels</a:t>
            </a:r>
          </a:p>
          <a:p>
            <a:pPr marL="342900">
              <a:lnSpc>
                <a:spcPct val="80000"/>
              </a:lnSpc>
              <a:buFont typeface="Arial" pitchFamily="34" charset="0"/>
              <a:buChar char="•"/>
              <a:defRPr/>
            </a:pPr>
            <a:r>
              <a:rPr lang="nl-NL" sz="1900" dirty="0"/>
              <a:t>controle a posteriori mogelijk door ter kennisgeving </a:t>
            </a:r>
          </a:p>
          <a:p>
            <a:pPr marL="0" indent="0">
              <a:lnSpc>
                <a:spcPct val="80000"/>
              </a:lnSpc>
              <a:buNone/>
              <a:defRPr/>
            </a:pPr>
            <a:r>
              <a:rPr lang="nl-NL" sz="1900" dirty="0" smtClean="0">
                <a:sym typeface="Wingdings" pitchFamily="2" charset="2"/>
              </a:rPr>
              <a:t>     geregistreerd </a:t>
            </a:r>
            <a:r>
              <a:rPr lang="nl-NL" sz="1900" dirty="0">
                <a:sym typeface="Wingdings" pitchFamily="2" charset="2"/>
              </a:rPr>
              <a:t>bij EU, rapportage scorebord, steekproef controle, </a:t>
            </a:r>
            <a:r>
              <a:rPr lang="nl-NL" sz="1900" dirty="0" smtClean="0">
                <a:sym typeface="Wingdings" pitchFamily="2" charset="2"/>
              </a:rPr>
              <a:t>  </a:t>
            </a:r>
          </a:p>
          <a:p>
            <a:pPr marL="0" indent="0">
              <a:lnSpc>
                <a:spcPct val="80000"/>
              </a:lnSpc>
              <a:buNone/>
              <a:defRPr/>
            </a:pPr>
            <a:r>
              <a:rPr lang="nl-NL" sz="1900" dirty="0">
                <a:sym typeface="Wingdings" pitchFamily="2" charset="2"/>
              </a:rPr>
              <a:t> </a:t>
            </a:r>
            <a:r>
              <a:rPr lang="nl-NL" sz="1900" dirty="0" smtClean="0">
                <a:sym typeface="Wingdings" pitchFamily="2" charset="2"/>
              </a:rPr>
              <a:t>       website,…</a:t>
            </a:r>
            <a:endParaRPr lang="nl-NL" sz="1900" dirty="0">
              <a:sym typeface="Wingdings" pitchFamily="2" charset="2"/>
            </a:endParaRPr>
          </a:p>
          <a:p>
            <a:pPr marL="342900">
              <a:lnSpc>
                <a:spcPct val="80000"/>
              </a:lnSpc>
              <a:buFont typeface="Arial" pitchFamily="34" charset="0"/>
              <a:buChar char="•"/>
              <a:defRPr/>
            </a:pPr>
            <a:r>
              <a:rPr lang="nl-NL" sz="1900" dirty="0"/>
              <a:t>Structuur GBER : 2 delen – algemeen en thematisch</a:t>
            </a:r>
          </a:p>
          <a:p>
            <a:endParaRPr lang="nl-BE" dirty="0"/>
          </a:p>
        </p:txBody>
      </p:sp>
    </p:spTree>
    <p:extLst>
      <p:ext uri="{BB962C8B-B14F-4D97-AF65-F5344CB8AC3E}">
        <p14:creationId xmlns:p14="http://schemas.microsoft.com/office/powerpoint/2010/main" val="1898763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4. Algemene </a:t>
            </a:r>
            <a:r>
              <a:rPr lang="nl-BE" dirty="0" err="1">
                <a:solidFill>
                  <a:schemeClr val="accent1">
                    <a:lumMod val="75000"/>
                  </a:schemeClr>
                </a:solidFill>
              </a:rPr>
              <a:t>groepsvrijstellings</a:t>
            </a:r>
            <a:r>
              <a:rPr lang="nl-BE" dirty="0">
                <a:solidFill>
                  <a:schemeClr val="accent1">
                    <a:lumMod val="75000"/>
                  </a:schemeClr>
                </a:solidFill>
              </a:rPr>
              <a:t>-verordening (GBER)</a:t>
            </a:r>
            <a:endParaRPr lang="nl-BE" dirty="0"/>
          </a:p>
        </p:txBody>
      </p:sp>
      <p:sp>
        <p:nvSpPr>
          <p:cNvPr id="3" name="Tijdelijke aanduiding voor inhoud 2"/>
          <p:cNvSpPr>
            <a:spLocks noGrp="1"/>
          </p:cNvSpPr>
          <p:nvPr>
            <p:ph sz="half" idx="1"/>
          </p:nvPr>
        </p:nvSpPr>
        <p:spPr/>
        <p:txBody>
          <a:bodyPr/>
          <a:lstStyle/>
          <a:p>
            <a:pPr>
              <a:buFontTx/>
              <a:buChar char="•"/>
            </a:pPr>
            <a:r>
              <a:rPr lang="nl-NL" sz="2000" b="1" u="sng" dirty="0"/>
              <a:t>Individuele aanmeldingsdrempels (art. 4)</a:t>
            </a:r>
          </a:p>
          <a:p>
            <a:pPr lvl="1">
              <a:buFont typeface="Arial" panose="020B0604020202020204" pitchFamily="34" charset="0"/>
              <a:buChar char="•"/>
            </a:pPr>
            <a:r>
              <a:rPr lang="nl-BE" sz="2000" dirty="0"/>
              <a:t>Regionale steun: 7,5 miljoen</a:t>
            </a:r>
          </a:p>
          <a:p>
            <a:pPr lvl="1">
              <a:buFont typeface="Arial" panose="020B0604020202020204" pitchFamily="34" charset="0"/>
              <a:buChar char="•"/>
            </a:pPr>
            <a:r>
              <a:rPr lang="nl-BE" sz="2000" dirty="0"/>
              <a:t>KMO-investeringssteun: 7,5 miljoen</a:t>
            </a:r>
          </a:p>
          <a:p>
            <a:pPr lvl="1">
              <a:buFont typeface="Arial" panose="020B0604020202020204" pitchFamily="34" charset="0"/>
              <a:buChar char="•"/>
            </a:pPr>
            <a:r>
              <a:rPr lang="nl-BE" sz="2000" dirty="0"/>
              <a:t>KMO-advies: 2 miljoen</a:t>
            </a:r>
          </a:p>
          <a:p>
            <a:pPr lvl="1">
              <a:buFont typeface="Arial" panose="020B0604020202020204" pitchFamily="34" charset="0"/>
              <a:buChar char="•"/>
            </a:pPr>
            <a:r>
              <a:rPr lang="nl-BE" sz="2000" dirty="0"/>
              <a:t>Opleidingssteun: 2 miljoen</a:t>
            </a:r>
          </a:p>
          <a:p>
            <a:pPr lvl="1">
              <a:buFont typeface="Arial" panose="020B0604020202020204" pitchFamily="34" charset="0"/>
              <a:buChar char="•"/>
            </a:pPr>
            <a:r>
              <a:rPr lang="nl-BE" sz="2000" dirty="0"/>
              <a:t>Investeringssteun onderzoeksinfrastructuur: 20 miljoen</a:t>
            </a:r>
          </a:p>
          <a:p>
            <a:pPr lvl="1">
              <a:buFont typeface="Arial" panose="020B0604020202020204" pitchFamily="34" charset="0"/>
              <a:buChar char="•"/>
            </a:pPr>
            <a:r>
              <a:rPr lang="nl-BE" sz="2000" dirty="0"/>
              <a:t>Innovatiecluster: 7,5 miljoen</a:t>
            </a:r>
          </a:p>
          <a:p>
            <a:pPr lvl="1">
              <a:buFont typeface="Arial" panose="020B0604020202020204" pitchFamily="34" charset="0"/>
              <a:buChar char="•"/>
            </a:pPr>
            <a:r>
              <a:rPr lang="nl-BE" sz="2000" dirty="0"/>
              <a:t>KMO-innovatiesteun: 5 miljoen </a:t>
            </a:r>
          </a:p>
          <a:p>
            <a:pPr lvl="1">
              <a:buFont typeface="Arial" panose="020B0604020202020204" pitchFamily="34" charset="0"/>
              <a:buChar char="•"/>
            </a:pPr>
            <a:r>
              <a:rPr lang="nl-BE" sz="2000" dirty="0"/>
              <a:t>Investeringssteun voor milieubescherming: 15 miljoen</a:t>
            </a:r>
          </a:p>
          <a:p>
            <a:pPr lvl="1">
              <a:buFont typeface="Arial" panose="020B0604020202020204" pitchFamily="34" charset="0"/>
              <a:buChar char="•"/>
            </a:pPr>
            <a:r>
              <a:rPr lang="nl-BE" sz="2000" dirty="0"/>
              <a:t>Investeringssteun voor energie-efficiëntie: 10 miljoen</a:t>
            </a:r>
          </a:p>
          <a:p>
            <a:pPr lvl="1">
              <a:buFont typeface="Arial" panose="020B0604020202020204" pitchFamily="34" charset="0"/>
              <a:buChar char="•"/>
            </a:pPr>
            <a:r>
              <a:rPr lang="nl-BE" sz="2000" dirty="0"/>
              <a:t>Steunregelingen voor audiovisuele werken: 50 miljoen per regeling/jaar</a:t>
            </a:r>
          </a:p>
          <a:p>
            <a:pPr marL="0" indent="0">
              <a:buNone/>
            </a:pPr>
            <a:endParaRPr lang="nl-BE" dirty="0"/>
          </a:p>
        </p:txBody>
      </p:sp>
    </p:spTree>
    <p:extLst>
      <p:ext uri="{BB962C8B-B14F-4D97-AF65-F5344CB8AC3E}">
        <p14:creationId xmlns:p14="http://schemas.microsoft.com/office/powerpoint/2010/main" val="4168945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4. Algemene </a:t>
            </a:r>
            <a:r>
              <a:rPr lang="nl-BE" dirty="0" err="1">
                <a:solidFill>
                  <a:schemeClr val="accent1">
                    <a:lumMod val="75000"/>
                  </a:schemeClr>
                </a:solidFill>
              </a:rPr>
              <a:t>groepsvrijstellings</a:t>
            </a:r>
            <a:r>
              <a:rPr lang="nl-BE" dirty="0">
                <a:solidFill>
                  <a:schemeClr val="accent1">
                    <a:lumMod val="75000"/>
                  </a:schemeClr>
                </a:solidFill>
              </a:rPr>
              <a:t>-verordening (GBER)</a:t>
            </a:r>
            <a:endParaRPr lang="nl-BE" dirty="0"/>
          </a:p>
        </p:txBody>
      </p:sp>
      <p:sp>
        <p:nvSpPr>
          <p:cNvPr id="3" name="Tijdelijke aanduiding voor inhoud 2"/>
          <p:cNvSpPr>
            <a:spLocks noGrp="1"/>
          </p:cNvSpPr>
          <p:nvPr>
            <p:ph sz="half" idx="1"/>
          </p:nvPr>
        </p:nvSpPr>
        <p:spPr/>
        <p:txBody>
          <a:bodyPr/>
          <a:lstStyle/>
          <a:p>
            <a:pPr>
              <a:lnSpc>
                <a:spcPct val="80000"/>
              </a:lnSpc>
              <a:buFontTx/>
              <a:buChar char="•"/>
            </a:pPr>
            <a:r>
              <a:rPr lang="nl-NL" sz="2000" b="1" u="sng" dirty="0">
                <a:sym typeface="Wingdings" panose="05000000000000000000" pitchFamily="2" charset="2"/>
              </a:rPr>
              <a:t>stimulerend effect (art. 6)</a:t>
            </a:r>
          </a:p>
          <a:p>
            <a:pPr lvl="1">
              <a:lnSpc>
                <a:spcPct val="80000"/>
              </a:lnSpc>
              <a:buFont typeface="Arial" panose="020B0604020202020204" pitchFamily="34" charset="0"/>
              <a:buChar char="•"/>
            </a:pPr>
            <a:r>
              <a:rPr lang="nl-NL" sz="2000" dirty="0">
                <a:sym typeface="Wingdings" panose="05000000000000000000" pitchFamily="2" charset="2"/>
              </a:rPr>
              <a:t>nooit starten voor de aanvraag van de steun</a:t>
            </a:r>
          </a:p>
          <a:p>
            <a:pPr lvl="1">
              <a:lnSpc>
                <a:spcPct val="80000"/>
              </a:lnSpc>
              <a:buFont typeface="Arial" panose="020B0604020202020204" pitchFamily="34" charset="0"/>
              <a:buChar char="•"/>
            </a:pPr>
            <a:r>
              <a:rPr lang="nl-NL" sz="2000" dirty="0">
                <a:sym typeface="Wingdings" panose="05000000000000000000" pitchFamily="2" charset="2"/>
              </a:rPr>
              <a:t>Steunaanvraag moet minstens volgende gegevens bevatten: naam en grootte onderneming, beschrijving project met start en einddatum, locatie, project kosten, soort steun die gevraagd wordt en het bedrag aan overheidsfinanciering die noodzakelijk is</a:t>
            </a:r>
          </a:p>
          <a:p>
            <a:pPr lvl="1">
              <a:lnSpc>
                <a:spcPct val="80000"/>
              </a:lnSpc>
              <a:buFont typeface="Arial" panose="020B0604020202020204" pitchFamily="34" charset="0"/>
              <a:buChar char="•"/>
            </a:pPr>
            <a:r>
              <a:rPr lang="nl-NL" sz="2000" dirty="0">
                <a:sym typeface="Wingdings" panose="05000000000000000000" pitchFamily="2" charset="2"/>
              </a:rPr>
              <a:t>Ad hoc steun aan </a:t>
            </a:r>
            <a:r>
              <a:rPr lang="nl-NL" sz="2000" dirty="0" err="1">
                <a:sym typeface="Wingdings" panose="05000000000000000000" pitchFamily="2" charset="2"/>
              </a:rPr>
              <a:t>GO’s</a:t>
            </a:r>
            <a:r>
              <a:rPr lang="nl-NL" sz="2000" dirty="0"/>
              <a:t>: 2 scenario’s, met en zonder steun (counter </a:t>
            </a:r>
            <a:r>
              <a:rPr lang="nl-NL" sz="2000" dirty="0" err="1"/>
              <a:t>factual</a:t>
            </a:r>
            <a:r>
              <a:rPr lang="nl-NL" sz="2000" dirty="0"/>
              <a:t>)</a:t>
            </a:r>
          </a:p>
          <a:p>
            <a:pPr lvl="1">
              <a:lnSpc>
                <a:spcPct val="80000"/>
              </a:lnSpc>
              <a:buNone/>
            </a:pPr>
            <a:r>
              <a:rPr lang="nl-NL" sz="2000" dirty="0">
                <a:sym typeface="Wingdings" panose="05000000000000000000" pitchFamily="2" charset="2"/>
              </a:rPr>
              <a:t>	 geen steun voor activiteit die sowieso zou gedaan worden</a:t>
            </a:r>
          </a:p>
          <a:p>
            <a:pPr lvl="1">
              <a:lnSpc>
                <a:spcPct val="80000"/>
              </a:lnSpc>
              <a:buNone/>
            </a:pPr>
            <a:r>
              <a:rPr lang="nl-NL" sz="2000" dirty="0">
                <a:sym typeface="Wingdings" panose="05000000000000000000" pitchFamily="2" charset="2"/>
              </a:rPr>
              <a:t>	 wezenlijke toename omvang, reikwijdte, totale uitgaven, </a:t>
            </a:r>
            <a:endParaRPr lang="nl-NL" sz="2000" dirty="0" smtClean="0">
              <a:sym typeface="Wingdings" panose="05000000000000000000" pitchFamily="2" charset="2"/>
            </a:endParaRPr>
          </a:p>
          <a:p>
            <a:pPr lvl="1">
              <a:lnSpc>
                <a:spcPct val="80000"/>
              </a:lnSpc>
              <a:buNone/>
            </a:pPr>
            <a:r>
              <a:rPr lang="nl-NL" sz="2000" dirty="0">
                <a:sym typeface="Wingdings" panose="05000000000000000000" pitchFamily="2" charset="2"/>
              </a:rPr>
              <a:t>	</a:t>
            </a:r>
            <a:r>
              <a:rPr lang="nl-NL" sz="2000" dirty="0" smtClean="0">
                <a:sym typeface="Wingdings" panose="05000000000000000000" pitchFamily="2" charset="2"/>
              </a:rPr>
              <a:t>	snelheid project </a:t>
            </a:r>
            <a:r>
              <a:rPr lang="nl-NL" sz="2000" dirty="0">
                <a:sym typeface="Wingdings" panose="05000000000000000000" pitchFamily="2" charset="2"/>
              </a:rPr>
              <a:t>bewijzen</a:t>
            </a:r>
          </a:p>
          <a:p>
            <a:pPr lvl="1">
              <a:lnSpc>
                <a:spcPct val="80000"/>
              </a:lnSpc>
              <a:buFont typeface="Wingdings" panose="05000000000000000000" pitchFamily="2" charset="2"/>
              <a:buChar char="à"/>
            </a:pPr>
            <a:r>
              <a:rPr lang="nl-NL" sz="2000" dirty="0">
                <a:sym typeface="Wingdings" panose="05000000000000000000" pitchFamily="2" charset="2"/>
              </a:rPr>
              <a:t>Dus eigenlijk iets soepeler dan vroeger (toen voor </a:t>
            </a:r>
            <a:r>
              <a:rPr lang="nl-NL" sz="2000" dirty="0" err="1">
                <a:sym typeface="Wingdings" panose="05000000000000000000" pitchFamily="2" charset="2"/>
              </a:rPr>
              <a:t>GO’s</a:t>
            </a:r>
            <a:r>
              <a:rPr lang="nl-NL" sz="2000" dirty="0">
                <a:sym typeface="Wingdings" panose="05000000000000000000" pitchFamily="2" charset="2"/>
              </a:rPr>
              <a:t> steeds </a:t>
            </a:r>
            <a:r>
              <a:rPr lang="nl-NL" sz="2000" dirty="0" smtClean="0">
                <a:sym typeface="Wingdings" panose="05000000000000000000" pitchFamily="2" charset="2"/>
              </a:rPr>
              <a:t>2 scenario’s </a:t>
            </a:r>
            <a:r>
              <a:rPr lang="nl-NL" sz="2000" dirty="0">
                <a:sym typeface="Wingdings" panose="05000000000000000000" pitchFamily="2" charset="2"/>
              </a:rPr>
              <a:t>nodig)</a:t>
            </a:r>
          </a:p>
          <a:p>
            <a:endParaRPr lang="nl-BE" dirty="0"/>
          </a:p>
        </p:txBody>
      </p:sp>
    </p:spTree>
    <p:extLst>
      <p:ext uri="{BB962C8B-B14F-4D97-AF65-F5344CB8AC3E}">
        <p14:creationId xmlns:p14="http://schemas.microsoft.com/office/powerpoint/2010/main" val="749348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4. Algemene </a:t>
            </a:r>
            <a:r>
              <a:rPr lang="nl-BE" dirty="0" err="1">
                <a:solidFill>
                  <a:schemeClr val="accent1">
                    <a:lumMod val="75000"/>
                  </a:schemeClr>
                </a:solidFill>
              </a:rPr>
              <a:t>groepsvrijstellings</a:t>
            </a:r>
            <a:r>
              <a:rPr lang="nl-BE" dirty="0">
                <a:solidFill>
                  <a:schemeClr val="accent1">
                    <a:lumMod val="75000"/>
                  </a:schemeClr>
                </a:solidFill>
              </a:rPr>
              <a:t>-verordening (GBER)</a:t>
            </a:r>
            <a:endParaRPr lang="nl-BE" dirty="0"/>
          </a:p>
        </p:txBody>
      </p:sp>
      <p:sp>
        <p:nvSpPr>
          <p:cNvPr id="3" name="Tijdelijke aanduiding voor inhoud 2"/>
          <p:cNvSpPr>
            <a:spLocks noGrp="1"/>
          </p:cNvSpPr>
          <p:nvPr>
            <p:ph sz="half" idx="1"/>
          </p:nvPr>
        </p:nvSpPr>
        <p:spPr/>
        <p:txBody>
          <a:bodyPr/>
          <a:lstStyle/>
          <a:p>
            <a:pPr marL="342900">
              <a:lnSpc>
                <a:spcPct val="80000"/>
              </a:lnSpc>
              <a:buFontTx/>
              <a:buChar char="•"/>
            </a:pPr>
            <a:r>
              <a:rPr lang="nl-NL" sz="2000" b="1" u="sng" dirty="0" err="1"/>
              <a:t>cumulering</a:t>
            </a:r>
            <a:r>
              <a:rPr lang="nl-NL" sz="2000" b="1" u="sng" dirty="0"/>
              <a:t> (art. 8)</a:t>
            </a:r>
          </a:p>
          <a:p>
            <a:pPr marL="742950" lvl="1">
              <a:lnSpc>
                <a:spcPct val="80000"/>
              </a:lnSpc>
              <a:buFont typeface="Arial" panose="020B0604020202020204" pitchFamily="34" charset="0"/>
              <a:buChar char="•"/>
            </a:pPr>
            <a:endParaRPr lang="nl-NL" sz="2000" dirty="0"/>
          </a:p>
          <a:p>
            <a:pPr marL="742950" lvl="1">
              <a:lnSpc>
                <a:spcPct val="80000"/>
              </a:lnSpc>
              <a:buFont typeface="Arial" panose="020B0604020202020204" pitchFamily="34" charset="0"/>
              <a:buChar char="•"/>
            </a:pPr>
            <a:r>
              <a:rPr lang="nl-NL" sz="2000" dirty="0"/>
              <a:t>totale steun voor het project optellen, ongeacht steun uit plaatselijke, regionale, nationale of communautaire bron </a:t>
            </a:r>
          </a:p>
          <a:p>
            <a:pPr marL="742950" lvl="1">
              <a:lnSpc>
                <a:spcPct val="80000"/>
              </a:lnSpc>
              <a:buFont typeface="Arial" panose="020B0604020202020204" pitchFamily="34" charset="0"/>
              <a:buChar char="•"/>
            </a:pPr>
            <a:endParaRPr lang="nl-NL" sz="2000" dirty="0" smtClean="0"/>
          </a:p>
          <a:p>
            <a:pPr marL="742950" lvl="1">
              <a:lnSpc>
                <a:spcPct val="80000"/>
              </a:lnSpc>
              <a:buFont typeface="Arial" panose="020B0604020202020204" pitchFamily="34" charset="0"/>
              <a:buChar char="•"/>
            </a:pPr>
            <a:r>
              <a:rPr lang="nl-NL" sz="2000" dirty="0" smtClean="0"/>
              <a:t>verschillende </a:t>
            </a:r>
            <a:r>
              <a:rPr lang="nl-NL" sz="2000" dirty="0"/>
              <a:t>in aanmerking komende kosten </a:t>
            </a:r>
            <a:r>
              <a:rPr lang="nl-NL" sz="2000" dirty="0">
                <a:sym typeface="Wingdings" panose="05000000000000000000" pitchFamily="2" charset="2"/>
              </a:rPr>
              <a:t> cumul geen probleem</a:t>
            </a:r>
          </a:p>
          <a:p>
            <a:pPr marL="742950" lvl="1">
              <a:lnSpc>
                <a:spcPct val="80000"/>
              </a:lnSpc>
              <a:buFont typeface="Arial" panose="020B0604020202020204" pitchFamily="34" charset="0"/>
              <a:buChar char="•"/>
            </a:pPr>
            <a:endParaRPr lang="nl-NL" sz="2000" dirty="0" smtClean="0">
              <a:sym typeface="Wingdings" panose="05000000000000000000" pitchFamily="2" charset="2"/>
            </a:endParaRPr>
          </a:p>
          <a:p>
            <a:pPr marL="742950" lvl="1">
              <a:lnSpc>
                <a:spcPct val="80000"/>
              </a:lnSpc>
              <a:buFont typeface="Arial" panose="020B0604020202020204" pitchFamily="34" charset="0"/>
              <a:buChar char="•"/>
            </a:pPr>
            <a:r>
              <a:rPr lang="nl-NL" sz="2000" dirty="0" smtClean="0">
                <a:sym typeface="Wingdings" panose="05000000000000000000" pitchFamily="2" charset="2"/>
              </a:rPr>
              <a:t>zelfde </a:t>
            </a:r>
            <a:r>
              <a:rPr lang="nl-NL" sz="2000" dirty="0">
                <a:sym typeface="Wingdings" panose="05000000000000000000" pitchFamily="2" charset="2"/>
              </a:rPr>
              <a:t>kosten  cumul kan met andere GBER steun, tenzij daardoor boven de maximale steunintensiteit</a:t>
            </a:r>
          </a:p>
          <a:p>
            <a:pPr marL="742950" lvl="1">
              <a:lnSpc>
                <a:spcPct val="80000"/>
              </a:lnSpc>
              <a:buFont typeface="Arial" panose="020B0604020202020204" pitchFamily="34" charset="0"/>
              <a:buChar char="•"/>
            </a:pPr>
            <a:endParaRPr lang="nl-NL" sz="2000" dirty="0" smtClean="0">
              <a:sym typeface="Wingdings" panose="05000000000000000000" pitchFamily="2" charset="2"/>
            </a:endParaRPr>
          </a:p>
          <a:p>
            <a:pPr marL="742950" lvl="1">
              <a:lnSpc>
                <a:spcPct val="80000"/>
              </a:lnSpc>
              <a:buFont typeface="Arial" panose="020B0604020202020204" pitchFamily="34" charset="0"/>
              <a:buChar char="•"/>
            </a:pPr>
            <a:r>
              <a:rPr lang="nl-NL" sz="2000" dirty="0" smtClean="0">
                <a:sym typeface="Wingdings" panose="05000000000000000000" pitchFamily="2" charset="2"/>
              </a:rPr>
              <a:t>zelfde </a:t>
            </a:r>
            <a:r>
              <a:rPr lang="nl-NL" sz="2000" dirty="0">
                <a:sym typeface="Wingdings" panose="05000000000000000000" pitchFamily="2" charset="2"/>
              </a:rPr>
              <a:t>kosten  cumul met de-</a:t>
            </a:r>
            <a:r>
              <a:rPr lang="nl-NL" sz="2000" dirty="0" err="1">
                <a:sym typeface="Wingdings" panose="05000000000000000000" pitchFamily="2" charset="2"/>
              </a:rPr>
              <a:t>minimis</a:t>
            </a:r>
            <a:r>
              <a:rPr lang="nl-NL" sz="2000" dirty="0">
                <a:sym typeface="Wingdings" panose="05000000000000000000" pitchFamily="2" charset="2"/>
              </a:rPr>
              <a:t> kan tenzij daardoor boven drempel GBER of de-</a:t>
            </a:r>
            <a:r>
              <a:rPr lang="nl-NL" sz="2000" dirty="0" err="1">
                <a:sym typeface="Wingdings" panose="05000000000000000000" pitchFamily="2" charset="2"/>
              </a:rPr>
              <a:t>minimis</a:t>
            </a:r>
            <a:r>
              <a:rPr lang="nl-NL" sz="2000" dirty="0">
                <a:sym typeface="Wingdings" panose="05000000000000000000" pitchFamily="2" charset="2"/>
              </a:rPr>
              <a:t> drempel</a:t>
            </a:r>
            <a:endParaRPr lang="nl-BE" sz="2000" dirty="0"/>
          </a:p>
          <a:p>
            <a:pPr marL="0" indent="0">
              <a:buNone/>
            </a:pPr>
            <a:endParaRPr lang="nl-BE" dirty="0"/>
          </a:p>
        </p:txBody>
      </p:sp>
    </p:spTree>
    <p:extLst>
      <p:ext uri="{BB962C8B-B14F-4D97-AF65-F5344CB8AC3E}">
        <p14:creationId xmlns:p14="http://schemas.microsoft.com/office/powerpoint/2010/main" val="3668493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1">
                    <a:lumMod val="75000"/>
                  </a:schemeClr>
                </a:solidFill>
              </a:rPr>
              <a:t>1. Begrip staatssteun</a:t>
            </a:r>
            <a:endParaRPr lang="nl-BE" dirty="0">
              <a:solidFill>
                <a:schemeClr val="accent1">
                  <a:lumMod val="75000"/>
                </a:schemeClr>
              </a:solidFill>
            </a:endParaRPr>
          </a:p>
        </p:txBody>
      </p:sp>
      <p:sp>
        <p:nvSpPr>
          <p:cNvPr id="3" name="Tijdelijke aanduiding voor inhoud 2"/>
          <p:cNvSpPr>
            <a:spLocks noGrp="1"/>
          </p:cNvSpPr>
          <p:nvPr>
            <p:ph sz="half" idx="1"/>
          </p:nvPr>
        </p:nvSpPr>
        <p:spPr/>
        <p:txBody>
          <a:bodyPr/>
          <a:lstStyle/>
          <a:p>
            <a:pPr marL="57150" indent="0">
              <a:lnSpc>
                <a:spcPct val="80000"/>
              </a:lnSpc>
              <a:spcBef>
                <a:spcPct val="50000"/>
              </a:spcBef>
              <a:buNone/>
              <a:defRPr/>
            </a:pPr>
            <a:r>
              <a:rPr lang="nl-NL" sz="2000" b="1" u="sng" dirty="0"/>
              <a:t>Waarom toezicht op staatssteun?</a:t>
            </a:r>
          </a:p>
          <a:p>
            <a:pPr marL="742950" lvl="1">
              <a:lnSpc>
                <a:spcPct val="80000"/>
              </a:lnSpc>
              <a:spcBef>
                <a:spcPct val="50000"/>
              </a:spcBef>
              <a:buNone/>
              <a:defRPr/>
            </a:pPr>
            <a:r>
              <a:rPr lang="nl-NL" sz="1800" dirty="0"/>
              <a:t>• </a:t>
            </a:r>
            <a:r>
              <a:rPr lang="nl-NL" sz="2000" dirty="0"/>
              <a:t>Artikelen VWEU gemeenschappelijke markt</a:t>
            </a:r>
          </a:p>
          <a:p>
            <a:pPr marL="742950" lvl="1">
              <a:lnSpc>
                <a:spcPct val="80000"/>
              </a:lnSpc>
              <a:spcBef>
                <a:spcPct val="50000"/>
              </a:spcBef>
              <a:buNone/>
              <a:defRPr/>
            </a:pPr>
            <a:r>
              <a:rPr lang="nl-NL" sz="2000" dirty="0"/>
              <a:t>	- 4 vrijheden (goederen, personen, diensten en kapitaal)</a:t>
            </a:r>
          </a:p>
          <a:p>
            <a:pPr marL="742950" lvl="1">
              <a:lnSpc>
                <a:spcPct val="80000"/>
              </a:lnSpc>
              <a:spcBef>
                <a:spcPct val="50000"/>
              </a:spcBef>
              <a:buNone/>
              <a:defRPr/>
            </a:pPr>
            <a:r>
              <a:rPr lang="nl-NL" sz="2000" dirty="0"/>
              <a:t>	- mededingingsregels (kartelrecht, misbruik van machtspositie, openbare bedrijven en staatssteun)</a:t>
            </a:r>
          </a:p>
          <a:p>
            <a:pPr marL="742950" lvl="1">
              <a:lnSpc>
                <a:spcPct val="80000"/>
              </a:lnSpc>
              <a:spcBef>
                <a:spcPct val="50000"/>
              </a:spcBef>
              <a:buNone/>
              <a:defRPr/>
            </a:pPr>
            <a:r>
              <a:rPr lang="nl-NL" sz="2000" dirty="0"/>
              <a:t>	- rol Raad ↔ Commissie </a:t>
            </a:r>
          </a:p>
          <a:p>
            <a:pPr marL="457200" lvl="1" indent="0">
              <a:lnSpc>
                <a:spcPct val="80000"/>
              </a:lnSpc>
              <a:spcBef>
                <a:spcPct val="50000"/>
              </a:spcBef>
              <a:buNone/>
              <a:defRPr/>
            </a:pPr>
            <a:r>
              <a:rPr lang="nl-NL" sz="2000" dirty="0"/>
              <a:t>•  Doel: vermijden van protectionisme op basis van </a:t>
            </a:r>
            <a:r>
              <a:rPr lang="nl-NL" sz="2000" dirty="0" smtClean="0"/>
              <a:t>nationaliteit    of vestigingsplaats</a:t>
            </a:r>
            <a:endParaRPr lang="nl-NL" sz="2000" dirty="0"/>
          </a:p>
          <a:p>
            <a:pPr marL="742950" lvl="1">
              <a:lnSpc>
                <a:spcPct val="80000"/>
              </a:lnSpc>
              <a:spcBef>
                <a:spcPct val="50000"/>
              </a:spcBef>
              <a:buNone/>
              <a:defRPr/>
            </a:pPr>
            <a:r>
              <a:rPr lang="nl-NL" sz="2000" dirty="0"/>
              <a:t>	</a:t>
            </a:r>
            <a:r>
              <a:rPr lang="nl-NL" sz="2000" dirty="0">
                <a:sym typeface="Wingdings" pitchFamily="2" charset="2"/>
              </a:rPr>
              <a:t> </a:t>
            </a:r>
            <a:r>
              <a:rPr lang="nl-NL" sz="2000" dirty="0"/>
              <a:t>vrije mededinging en de handel tussen de lidstaten</a:t>
            </a:r>
          </a:p>
          <a:p>
            <a:pPr marL="742950" lvl="1">
              <a:lnSpc>
                <a:spcPct val="80000"/>
              </a:lnSpc>
              <a:spcBef>
                <a:spcPct val="50000"/>
              </a:spcBef>
              <a:buNone/>
              <a:defRPr/>
            </a:pPr>
            <a:r>
              <a:rPr lang="nl-NL" sz="2000" dirty="0"/>
              <a:t>	</a:t>
            </a:r>
            <a:r>
              <a:rPr lang="nl-NL" sz="2000" dirty="0">
                <a:sym typeface="Wingdings" pitchFamily="2" charset="2"/>
              </a:rPr>
              <a:t> geen </a:t>
            </a:r>
            <a:r>
              <a:rPr lang="nl-NL" sz="2000" dirty="0"/>
              <a:t>versterking van de concurrentiepositie van </a:t>
            </a:r>
            <a:r>
              <a:rPr lang="nl-NL" sz="2000" dirty="0" smtClean="0"/>
              <a:t>Vlaamse</a:t>
            </a:r>
          </a:p>
          <a:p>
            <a:pPr marL="742950" lvl="1">
              <a:lnSpc>
                <a:spcPct val="80000"/>
              </a:lnSpc>
              <a:spcBef>
                <a:spcPct val="50000"/>
              </a:spcBef>
              <a:buNone/>
              <a:defRPr/>
            </a:pPr>
            <a:r>
              <a:rPr lang="nl-NL" sz="2000" dirty="0" smtClean="0"/>
              <a:t>        ondernemingen </a:t>
            </a:r>
            <a:r>
              <a:rPr lang="nl-NL" sz="2000" dirty="0"/>
              <a:t>ten koste van de buitenlandse</a:t>
            </a:r>
          </a:p>
          <a:p>
            <a:pPr>
              <a:buFont typeface="Arial" panose="020B0604020202020204" pitchFamily="34" charset="0"/>
              <a:buChar char="•"/>
            </a:pPr>
            <a:endParaRPr lang="nl-BE" dirty="0"/>
          </a:p>
        </p:txBody>
      </p:sp>
    </p:spTree>
    <p:extLst>
      <p:ext uri="{BB962C8B-B14F-4D97-AF65-F5344CB8AC3E}">
        <p14:creationId xmlns:p14="http://schemas.microsoft.com/office/powerpoint/2010/main" val="523930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4. Algemene </a:t>
            </a:r>
            <a:r>
              <a:rPr lang="nl-BE" dirty="0" err="1">
                <a:solidFill>
                  <a:schemeClr val="accent1">
                    <a:lumMod val="75000"/>
                  </a:schemeClr>
                </a:solidFill>
              </a:rPr>
              <a:t>groepsvrijstellings</a:t>
            </a:r>
            <a:r>
              <a:rPr lang="nl-BE" dirty="0">
                <a:solidFill>
                  <a:schemeClr val="accent1">
                    <a:lumMod val="75000"/>
                  </a:schemeClr>
                </a:solidFill>
              </a:rPr>
              <a:t>-verordening (GBER)</a:t>
            </a:r>
            <a:endParaRPr lang="nl-BE" dirty="0"/>
          </a:p>
        </p:txBody>
      </p:sp>
      <p:sp>
        <p:nvSpPr>
          <p:cNvPr id="3" name="Tijdelijke aanduiding voor inhoud 2"/>
          <p:cNvSpPr>
            <a:spLocks noGrp="1"/>
          </p:cNvSpPr>
          <p:nvPr>
            <p:ph sz="half" idx="1"/>
          </p:nvPr>
        </p:nvSpPr>
        <p:spPr/>
        <p:txBody>
          <a:bodyPr/>
          <a:lstStyle/>
          <a:p>
            <a:pPr>
              <a:buFontTx/>
              <a:buChar char="•"/>
            </a:pPr>
            <a:r>
              <a:rPr lang="nl-BE" sz="2000" b="1" u="sng" dirty="0"/>
              <a:t>Transparantieverplichting (art. 9)</a:t>
            </a:r>
          </a:p>
          <a:p>
            <a:pPr lvl="1">
              <a:buFont typeface="Arial" panose="020B0604020202020204" pitchFamily="34" charset="0"/>
              <a:buChar char="•"/>
            </a:pPr>
            <a:r>
              <a:rPr lang="nl-BE" sz="2000" dirty="0"/>
              <a:t>Staatssteunwebsite verplicht per regio: vanaf 1 juli 2016</a:t>
            </a:r>
          </a:p>
          <a:p>
            <a:pPr lvl="1">
              <a:buFont typeface="Arial" panose="020B0604020202020204" pitchFamily="34" charset="0"/>
              <a:buChar char="•"/>
            </a:pPr>
            <a:r>
              <a:rPr lang="nl-BE" sz="2000" dirty="0"/>
              <a:t>Volledige tekst regelgevend kader + beknopte infofiche</a:t>
            </a:r>
          </a:p>
          <a:p>
            <a:pPr lvl="1">
              <a:buFont typeface="Arial" panose="020B0604020202020204" pitchFamily="34" charset="0"/>
              <a:buChar char="•"/>
            </a:pPr>
            <a:r>
              <a:rPr lang="nl-BE" sz="2000" dirty="0"/>
              <a:t>Elke individuele begunstigde die meer dan 500.000 euro steun krijgt</a:t>
            </a:r>
          </a:p>
          <a:p>
            <a:pPr lvl="1">
              <a:buFont typeface="Arial" panose="020B0604020202020204" pitchFamily="34" charset="0"/>
              <a:buChar char="•"/>
            </a:pPr>
            <a:r>
              <a:rPr lang="nl-BE" sz="2000" dirty="0"/>
              <a:t>Voor iedereen toegankelijke spreadsheet, geen registratie nodig, zoek- en download mogelijkheden</a:t>
            </a:r>
          </a:p>
          <a:p>
            <a:pPr lvl="1">
              <a:buFont typeface="Arial" panose="020B0604020202020204" pitchFamily="34" charset="0"/>
              <a:buChar char="•"/>
            </a:pPr>
            <a:r>
              <a:rPr lang="nl-BE" sz="2000" dirty="0"/>
              <a:t>Inhoudelijk: naam, </a:t>
            </a:r>
            <a:r>
              <a:rPr lang="nl-BE" sz="2000" dirty="0" smtClean="0"/>
              <a:t>KBO </a:t>
            </a:r>
            <a:r>
              <a:rPr lang="nl-BE" sz="2000" dirty="0" err="1" smtClean="0"/>
              <a:t>nr</a:t>
            </a:r>
            <a:r>
              <a:rPr lang="nl-BE" sz="2000" dirty="0" smtClean="0"/>
              <a:t>, KMO/GO</a:t>
            </a:r>
            <a:r>
              <a:rPr lang="nl-BE" sz="2000" dirty="0"/>
              <a:t>, plaats, </a:t>
            </a:r>
            <a:r>
              <a:rPr lang="nl-BE" sz="2000" dirty="0" err="1"/>
              <a:t>Nace</a:t>
            </a:r>
            <a:r>
              <a:rPr lang="nl-BE" sz="2000" dirty="0"/>
              <a:t>, </a:t>
            </a:r>
            <a:r>
              <a:rPr lang="nl-BE" sz="2000" dirty="0" smtClean="0"/>
              <a:t>steunbedrag, </a:t>
            </a:r>
            <a:r>
              <a:rPr lang="nl-BE" sz="2000" dirty="0"/>
              <a:t>datum </a:t>
            </a:r>
            <a:r>
              <a:rPr lang="nl-BE" sz="2000" dirty="0" smtClean="0"/>
              <a:t>toekenning, </a:t>
            </a:r>
            <a:r>
              <a:rPr lang="nl-BE" sz="2000" dirty="0"/>
              <a:t>doel van de steun, </a:t>
            </a:r>
            <a:r>
              <a:rPr lang="nl-BE" sz="2000" dirty="0" err="1"/>
              <a:t>steunverlenende</a:t>
            </a:r>
            <a:r>
              <a:rPr lang="nl-BE" sz="2000" dirty="0"/>
              <a:t> entiteit, EU referentienummer</a:t>
            </a:r>
          </a:p>
          <a:p>
            <a:pPr lvl="1">
              <a:buFont typeface="Arial" panose="020B0604020202020204" pitchFamily="34" charset="0"/>
              <a:buChar char="•"/>
            </a:pPr>
            <a:r>
              <a:rPr lang="nl-BE" sz="2000" dirty="0" smtClean="0"/>
              <a:t>TAM website EU Commissie </a:t>
            </a:r>
            <a:endParaRPr lang="nl-BE" dirty="0"/>
          </a:p>
        </p:txBody>
      </p:sp>
    </p:spTree>
    <p:extLst>
      <p:ext uri="{BB962C8B-B14F-4D97-AF65-F5344CB8AC3E}">
        <p14:creationId xmlns:p14="http://schemas.microsoft.com/office/powerpoint/2010/main" val="235678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4. Algemene </a:t>
            </a:r>
            <a:r>
              <a:rPr lang="nl-BE" dirty="0" err="1">
                <a:solidFill>
                  <a:schemeClr val="accent1">
                    <a:lumMod val="75000"/>
                  </a:schemeClr>
                </a:solidFill>
              </a:rPr>
              <a:t>groepsvrijstellings</a:t>
            </a:r>
            <a:r>
              <a:rPr lang="nl-BE" dirty="0">
                <a:solidFill>
                  <a:schemeClr val="accent1">
                    <a:lumMod val="75000"/>
                  </a:schemeClr>
                </a:solidFill>
              </a:rPr>
              <a:t>-verordening (GBER)</a:t>
            </a:r>
            <a:endParaRPr lang="nl-BE" dirty="0"/>
          </a:p>
        </p:txBody>
      </p:sp>
      <p:sp>
        <p:nvSpPr>
          <p:cNvPr id="3" name="Tijdelijke aanduiding voor inhoud 2"/>
          <p:cNvSpPr>
            <a:spLocks noGrp="1"/>
          </p:cNvSpPr>
          <p:nvPr>
            <p:ph sz="half" idx="1"/>
          </p:nvPr>
        </p:nvSpPr>
        <p:spPr/>
        <p:txBody>
          <a:bodyPr/>
          <a:lstStyle/>
          <a:p>
            <a:pPr>
              <a:buFontTx/>
              <a:buChar char="•"/>
            </a:pPr>
            <a:r>
              <a:rPr lang="nl-BE" sz="2000" b="1" u="sng" dirty="0"/>
              <a:t>Monitoring (art. 10-11-12)</a:t>
            </a:r>
          </a:p>
          <a:p>
            <a:pPr lvl="1">
              <a:buFont typeface="Arial" panose="020B0604020202020204" pitchFamily="34" charset="0"/>
              <a:buChar char="•"/>
            </a:pPr>
            <a:endParaRPr lang="nl-BE" sz="2000" dirty="0" smtClean="0"/>
          </a:p>
          <a:p>
            <a:pPr lvl="1">
              <a:buFont typeface="Arial" panose="020B0604020202020204" pitchFamily="34" charset="0"/>
              <a:buChar char="•"/>
            </a:pPr>
            <a:r>
              <a:rPr lang="nl-BE" sz="2000" dirty="0" smtClean="0"/>
              <a:t>Sanctie</a:t>
            </a:r>
            <a:r>
              <a:rPr lang="nl-BE" sz="2000" dirty="0"/>
              <a:t>: Commissie kan het voordeel van “vrijstelling” geheel of gedeeltelijk intrekken zodat alles aangemeld moet worden</a:t>
            </a:r>
          </a:p>
          <a:p>
            <a:pPr lvl="1">
              <a:buFont typeface="Arial" panose="020B0604020202020204" pitchFamily="34" charset="0"/>
              <a:buChar char="•"/>
            </a:pPr>
            <a:r>
              <a:rPr lang="nl-BE" sz="2000" dirty="0"/>
              <a:t>Elk jaar verplicht verslag via staatssteun </a:t>
            </a:r>
            <a:r>
              <a:rPr lang="nl-BE" sz="2000" dirty="0" smtClean="0"/>
              <a:t>scorebord/SARI</a:t>
            </a:r>
            <a:endParaRPr lang="nl-BE" sz="2000" dirty="0"/>
          </a:p>
          <a:p>
            <a:pPr lvl="1">
              <a:buFont typeface="Arial" panose="020B0604020202020204" pitchFamily="34" charset="0"/>
              <a:buChar char="•"/>
            </a:pPr>
            <a:r>
              <a:rPr lang="nl-BE" sz="2000" dirty="0"/>
              <a:t>Dossiers tot 10 jaar na de laatste steunverlening op basis van een regime bijhouden</a:t>
            </a:r>
          </a:p>
          <a:p>
            <a:pPr lvl="1">
              <a:buFont typeface="Arial" panose="020B0604020202020204" pitchFamily="34" charset="0"/>
              <a:buChar char="•"/>
            </a:pPr>
            <a:r>
              <a:rPr lang="nl-BE" sz="2000" dirty="0"/>
              <a:t>Commissie kan (steekproefsgewijs) controleren: info aanleveren binnen de 20 werkdagen</a:t>
            </a:r>
          </a:p>
          <a:p>
            <a:endParaRPr lang="nl-BE" dirty="0"/>
          </a:p>
        </p:txBody>
      </p:sp>
    </p:spTree>
    <p:extLst>
      <p:ext uri="{BB962C8B-B14F-4D97-AF65-F5344CB8AC3E}">
        <p14:creationId xmlns:p14="http://schemas.microsoft.com/office/powerpoint/2010/main" val="4155065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4. Algemene </a:t>
            </a:r>
            <a:r>
              <a:rPr lang="nl-BE" dirty="0" err="1">
                <a:solidFill>
                  <a:schemeClr val="accent1">
                    <a:lumMod val="75000"/>
                  </a:schemeClr>
                </a:solidFill>
              </a:rPr>
              <a:t>groepsvrijstellings</a:t>
            </a:r>
            <a:r>
              <a:rPr lang="nl-BE" dirty="0">
                <a:solidFill>
                  <a:schemeClr val="accent1">
                    <a:lumMod val="75000"/>
                  </a:schemeClr>
                </a:solidFill>
              </a:rPr>
              <a:t>-verordening (GBER)</a:t>
            </a:r>
            <a:endParaRPr lang="nl-BE" dirty="0"/>
          </a:p>
        </p:txBody>
      </p:sp>
      <p:sp>
        <p:nvSpPr>
          <p:cNvPr id="3" name="Tijdelijke aanduiding voor inhoud 2"/>
          <p:cNvSpPr>
            <a:spLocks noGrp="1"/>
          </p:cNvSpPr>
          <p:nvPr>
            <p:ph sz="half" idx="1"/>
          </p:nvPr>
        </p:nvSpPr>
        <p:spPr/>
        <p:txBody>
          <a:bodyPr/>
          <a:lstStyle/>
          <a:p>
            <a:pPr>
              <a:buFont typeface="Arial" panose="020B0604020202020204" pitchFamily="34" charset="0"/>
              <a:buChar char="•"/>
            </a:pPr>
            <a:r>
              <a:rPr lang="nl-BE" sz="2000" b="1" u="sng" dirty="0"/>
              <a:t>Specifieke onderdelen van de GBER</a:t>
            </a:r>
          </a:p>
          <a:p>
            <a:pPr lvl="1">
              <a:buFont typeface="Arial" panose="020B0604020202020204" pitchFamily="34" charset="0"/>
              <a:buChar char="•"/>
            </a:pPr>
            <a:r>
              <a:rPr lang="nl-BE" sz="2000" dirty="0"/>
              <a:t>regionale investerings- en exploitatiesteun (13-16)</a:t>
            </a:r>
          </a:p>
          <a:p>
            <a:pPr lvl="1">
              <a:buFont typeface="Arial" panose="020B0604020202020204" pitchFamily="34" charset="0"/>
              <a:buChar char="•"/>
            </a:pPr>
            <a:r>
              <a:rPr lang="nl-BE" sz="2000" dirty="0"/>
              <a:t>KMO steun (investering, advies, beurzen, </a:t>
            </a:r>
            <a:r>
              <a:rPr lang="nl-BE" sz="2000" dirty="0" err="1"/>
              <a:t>Interreg</a:t>
            </a:r>
            <a:r>
              <a:rPr lang="nl-BE" sz="2000" dirty="0"/>
              <a:t> – 17-20)</a:t>
            </a:r>
          </a:p>
          <a:p>
            <a:pPr lvl="1">
              <a:buFont typeface="Arial" panose="020B0604020202020204" pitchFamily="34" charset="0"/>
              <a:buChar char="•"/>
            </a:pPr>
            <a:r>
              <a:rPr lang="nl-BE" sz="2000" dirty="0"/>
              <a:t>KMO toegang tot financiering (21-24)</a:t>
            </a:r>
          </a:p>
          <a:p>
            <a:pPr lvl="1">
              <a:buFont typeface="Arial" panose="020B0604020202020204" pitchFamily="34" charset="0"/>
              <a:buChar char="•"/>
            </a:pPr>
            <a:r>
              <a:rPr lang="nl-BE" sz="2000" dirty="0"/>
              <a:t>O&amp;O&amp;I (25-30)</a:t>
            </a:r>
          </a:p>
          <a:p>
            <a:pPr lvl="1">
              <a:buFont typeface="Arial" panose="020B0604020202020204" pitchFamily="34" charset="0"/>
              <a:buChar char="•"/>
            </a:pPr>
            <a:r>
              <a:rPr lang="nl-BE" sz="2000" dirty="0"/>
              <a:t>Opleidingssteun (31)</a:t>
            </a:r>
          </a:p>
          <a:p>
            <a:pPr lvl="1">
              <a:buFont typeface="Arial" panose="020B0604020202020204" pitchFamily="34" charset="0"/>
              <a:buChar char="•"/>
            </a:pPr>
            <a:r>
              <a:rPr lang="nl-BE" sz="2000" dirty="0"/>
              <a:t>Kwetsbare werknemers, gehandicapten (32-35)</a:t>
            </a:r>
          </a:p>
          <a:p>
            <a:pPr lvl="1">
              <a:buFont typeface="Arial" panose="020B0604020202020204" pitchFamily="34" charset="0"/>
              <a:buChar char="•"/>
            </a:pPr>
            <a:r>
              <a:rPr lang="nl-BE" sz="2000" dirty="0"/>
              <a:t>Milieu (36-49)</a:t>
            </a:r>
          </a:p>
          <a:p>
            <a:pPr lvl="1">
              <a:buFont typeface="Arial" panose="020B0604020202020204" pitchFamily="34" charset="0"/>
              <a:buChar char="•"/>
            </a:pPr>
            <a:r>
              <a:rPr lang="nl-BE" sz="2000" dirty="0"/>
              <a:t>Natuurrampen (50), sociaal vervoer (51), breedband (52), cultuur (53-54), sport (55), lokale infrastructuur (56)</a:t>
            </a:r>
          </a:p>
          <a:p>
            <a:endParaRPr lang="nl-BE" dirty="0"/>
          </a:p>
        </p:txBody>
      </p:sp>
    </p:spTree>
    <p:extLst>
      <p:ext uri="{BB962C8B-B14F-4D97-AF65-F5344CB8AC3E}">
        <p14:creationId xmlns:p14="http://schemas.microsoft.com/office/powerpoint/2010/main" val="2701874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4. Algemene </a:t>
            </a:r>
            <a:r>
              <a:rPr lang="nl-BE" dirty="0" err="1">
                <a:solidFill>
                  <a:schemeClr val="accent1">
                    <a:lumMod val="75000"/>
                  </a:schemeClr>
                </a:solidFill>
              </a:rPr>
              <a:t>groepsvrijstellings</a:t>
            </a:r>
            <a:r>
              <a:rPr lang="nl-BE" dirty="0">
                <a:solidFill>
                  <a:schemeClr val="accent1">
                    <a:lumMod val="75000"/>
                  </a:schemeClr>
                </a:solidFill>
              </a:rPr>
              <a:t>-verordening (GBER)</a:t>
            </a:r>
            <a:endParaRPr lang="nl-BE" dirty="0"/>
          </a:p>
        </p:txBody>
      </p:sp>
      <p:sp>
        <p:nvSpPr>
          <p:cNvPr id="3" name="Tijdelijke aanduiding voor inhoud 2"/>
          <p:cNvSpPr>
            <a:spLocks noGrp="1"/>
          </p:cNvSpPr>
          <p:nvPr>
            <p:ph sz="half" idx="1"/>
          </p:nvPr>
        </p:nvSpPr>
        <p:spPr/>
        <p:txBody>
          <a:bodyPr/>
          <a:lstStyle/>
          <a:p>
            <a:pPr>
              <a:buFont typeface="Arial" panose="020B0604020202020204" pitchFamily="34" charset="0"/>
              <a:buChar char="•"/>
            </a:pPr>
            <a:r>
              <a:rPr lang="nl-BE" sz="2000" b="1" u="sng" dirty="0" smtClean="0"/>
              <a:t>Toepassing binnen WSE</a:t>
            </a:r>
          </a:p>
          <a:p>
            <a:pPr lvl="1">
              <a:buFontTx/>
              <a:buChar char="-"/>
            </a:pPr>
            <a:r>
              <a:rPr lang="nl-BE" sz="2000" dirty="0" smtClean="0"/>
              <a:t>Hoofdzakelijk de onderdelen met betrekking tot opleidingssteun en steun voor het </a:t>
            </a:r>
            <a:r>
              <a:rPr lang="nl-BE" sz="2000" dirty="0" err="1" smtClean="0"/>
              <a:t>indienstnemen</a:t>
            </a:r>
            <a:r>
              <a:rPr lang="nl-BE" sz="2000" dirty="0" smtClean="0"/>
              <a:t> van kwetsbare werknemers of personen met een handicap</a:t>
            </a:r>
          </a:p>
          <a:p>
            <a:pPr lvl="1">
              <a:buFontTx/>
              <a:buChar char="-"/>
            </a:pPr>
            <a:r>
              <a:rPr lang="nl-BE" sz="2000" dirty="0" smtClean="0"/>
              <a:t>Concrete maatregelen: Opleidingen voor werknemers, VOP (Vlaamse Ondersteuningspremie), Invoegbedrijven, ESF oproepen inzake opleiding.</a:t>
            </a:r>
            <a:endParaRPr lang="nl-BE" sz="2000" dirty="0"/>
          </a:p>
          <a:p>
            <a:endParaRPr lang="nl-BE" dirty="0"/>
          </a:p>
        </p:txBody>
      </p:sp>
    </p:spTree>
    <p:extLst>
      <p:ext uri="{BB962C8B-B14F-4D97-AF65-F5344CB8AC3E}">
        <p14:creationId xmlns:p14="http://schemas.microsoft.com/office/powerpoint/2010/main" val="1587735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1">
                    <a:lumMod val="75000"/>
                  </a:schemeClr>
                </a:solidFill>
              </a:rPr>
              <a:t>5. De-</a:t>
            </a:r>
            <a:r>
              <a:rPr lang="nl-BE" dirty="0" err="1" smtClean="0">
                <a:solidFill>
                  <a:schemeClr val="accent1">
                    <a:lumMod val="75000"/>
                  </a:schemeClr>
                </a:solidFill>
              </a:rPr>
              <a:t>minimis</a:t>
            </a:r>
            <a:endParaRPr lang="nl-BE" dirty="0"/>
          </a:p>
        </p:txBody>
      </p:sp>
      <p:sp>
        <p:nvSpPr>
          <p:cNvPr id="3" name="Tijdelijke aanduiding voor inhoud 2"/>
          <p:cNvSpPr>
            <a:spLocks noGrp="1"/>
          </p:cNvSpPr>
          <p:nvPr>
            <p:ph sz="half" idx="1"/>
          </p:nvPr>
        </p:nvSpPr>
        <p:spPr/>
        <p:txBody>
          <a:bodyPr/>
          <a:lstStyle/>
          <a:p>
            <a:pPr defTabSz="912813">
              <a:lnSpc>
                <a:spcPct val="80000"/>
              </a:lnSpc>
              <a:buFontTx/>
              <a:buChar char="•"/>
            </a:pPr>
            <a:r>
              <a:rPr lang="nl-BE" sz="2400" b="1" u="sng" dirty="0"/>
              <a:t>Verordening </a:t>
            </a:r>
            <a:r>
              <a:rPr lang="nl-BE" sz="2400" b="1" u="sng" dirty="0" err="1"/>
              <a:t>nr</a:t>
            </a:r>
            <a:r>
              <a:rPr lang="nl-BE" sz="2400" b="1" u="sng" dirty="0"/>
              <a:t> 1407/2013 (PB van 24 december 2013, L 352/1)</a:t>
            </a:r>
          </a:p>
          <a:p>
            <a:pPr lvl="1" defTabSz="912813">
              <a:lnSpc>
                <a:spcPct val="80000"/>
              </a:lnSpc>
            </a:pPr>
            <a:endParaRPr lang="nl-BE" sz="2000" dirty="0" smtClean="0"/>
          </a:p>
          <a:p>
            <a:pPr lvl="1" defTabSz="912813">
              <a:lnSpc>
                <a:spcPct val="80000"/>
              </a:lnSpc>
              <a:buFontTx/>
              <a:buChar char="-"/>
            </a:pPr>
            <a:r>
              <a:rPr lang="nl-BE" sz="2000" dirty="0" smtClean="0"/>
              <a:t>van </a:t>
            </a:r>
            <a:r>
              <a:rPr lang="nl-BE" sz="2000" dirty="0"/>
              <a:t>toepassing op </a:t>
            </a:r>
            <a:r>
              <a:rPr lang="nl-BE" sz="2000" u="sng" dirty="0"/>
              <a:t>alle ondernemingen</a:t>
            </a:r>
            <a:r>
              <a:rPr lang="nl-BE" sz="2000" dirty="0"/>
              <a:t>, ook de </a:t>
            </a:r>
            <a:r>
              <a:rPr lang="nl-BE" sz="2000" dirty="0" smtClean="0"/>
              <a:t>grote</a:t>
            </a:r>
          </a:p>
          <a:p>
            <a:pPr lvl="1" defTabSz="912813">
              <a:lnSpc>
                <a:spcPct val="80000"/>
              </a:lnSpc>
              <a:buFontTx/>
              <a:buChar char="-"/>
            </a:pPr>
            <a:r>
              <a:rPr lang="nl-BE" sz="2000" dirty="0" smtClean="0"/>
              <a:t>toepassingsgebied </a:t>
            </a:r>
            <a:r>
              <a:rPr lang="nl-BE" sz="2000" dirty="0"/>
              <a:t>ruim, </a:t>
            </a:r>
            <a:r>
              <a:rPr lang="nl-BE" sz="2000" u="sng" dirty="0"/>
              <a:t>nu ook ondernemingen in </a:t>
            </a:r>
            <a:r>
              <a:rPr lang="nl-BE" sz="2000" u="sng" dirty="0" smtClean="0"/>
              <a:t>moeilijkheden</a:t>
            </a:r>
          </a:p>
          <a:p>
            <a:pPr lvl="1" defTabSz="912813">
              <a:lnSpc>
                <a:spcPct val="80000"/>
              </a:lnSpc>
              <a:buFontTx/>
              <a:buChar char="-"/>
            </a:pPr>
            <a:r>
              <a:rPr lang="nl-BE" sz="2000" dirty="0" smtClean="0"/>
              <a:t>quasi </a:t>
            </a:r>
            <a:r>
              <a:rPr lang="nl-BE" sz="2000" dirty="0"/>
              <a:t>blanco cheque inzake in aanmerking komende </a:t>
            </a:r>
            <a:r>
              <a:rPr lang="nl-BE" sz="2000" dirty="0" smtClean="0"/>
              <a:t>kosten</a:t>
            </a:r>
          </a:p>
          <a:p>
            <a:pPr lvl="1" defTabSz="912813">
              <a:lnSpc>
                <a:spcPct val="80000"/>
              </a:lnSpc>
              <a:buFontTx/>
              <a:buChar char="-"/>
            </a:pPr>
            <a:r>
              <a:rPr lang="nl-BE" sz="2000" dirty="0" smtClean="0"/>
              <a:t>maximaal </a:t>
            </a:r>
            <a:r>
              <a:rPr lang="nl-BE" sz="2000" u="sng" dirty="0"/>
              <a:t>200.000 euro de-</a:t>
            </a:r>
            <a:r>
              <a:rPr lang="nl-BE" sz="2000" u="sng" dirty="0" err="1"/>
              <a:t>minimis</a:t>
            </a:r>
            <a:r>
              <a:rPr lang="nl-BE" sz="2000" u="sng" dirty="0"/>
              <a:t> per 3 jaar</a:t>
            </a:r>
            <a:r>
              <a:rPr lang="nl-BE" sz="2000" dirty="0"/>
              <a:t> (2 + huidig)</a:t>
            </a:r>
          </a:p>
          <a:p>
            <a:pPr lvl="1" defTabSz="912813">
              <a:lnSpc>
                <a:spcPct val="80000"/>
              </a:lnSpc>
              <a:buNone/>
            </a:pPr>
            <a:r>
              <a:rPr lang="nl-BE" sz="2000" dirty="0"/>
              <a:t>	(transport max 100.000 euro en bepaalde kosten </a:t>
            </a:r>
            <a:r>
              <a:rPr lang="nl-BE" sz="2000" dirty="0" smtClean="0"/>
              <a:t>uitgesloten)</a:t>
            </a:r>
          </a:p>
          <a:p>
            <a:pPr lvl="1" defTabSz="912813">
              <a:lnSpc>
                <a:spcPct val="80000"/>
              </a:lnSpc>
              <a:buFontTx/>
              <a:buChar char="-"/>
            </a:pPr>
            <a:r>
              <a:rPr lang="nl-BE" sz="2000" dirty="0" smtClean="0"/>
              <a:t>overschreden </a:t>
            </a:r>
            <a:r>
              <a:rPr lang="nl-BE" sz="2000" dirty="0">
                <a:sym typeface="Wingdings" panose="05000000000000000000" pitchFamily="2" charset="2"/>
              </a:rPr>
              <a:t> gedeelte boven drempel </a:t>
            </a:r>
            <a:r>
              <a:rPr lang="nl-BE" sz="2000" dirty="0" smtClean="0">
                <a:sym typeface="Wingdings" panose="05000000000000000000" pitchFamily="2" charset="2"/>
              </a:rPr>
              <a:t>terugvorderen</a:t>
            </a:r>
          </a:p>
          <a:p>
            <a:pPr lvl="1" defTabSz="912813">
              <a:lnSpc>
                <a:spcPct val="80000"/>
              </a:lnSpc>
              <a:buFontTx/>
              <a:buChar char="-"/>
            </a:pPr>
            <a:r>
              <a:rPr lang="nl-BE" sz="2000" dirty="0" smtClean="0">
                <a:sym typeface="Wingdings" panose="05000000000000000000" pitchFamily="2" charset="2"/>
              </a:rPr>
              <a:t>overheid </a:t>
            </a:r>
            <a:r>
              <a:rPr lang="nl-BE" sz="2000" dirty="0">
                <a:sym typeface="Wingdings" panose="05000000000000000000" pitchFamily="2" charset="2"/>
              </a:rPr>
              <a:t>moet onderneming melden dat het gaat om de-minimissteun en verwijzen naar Verordening in PB</a:t>
            </a:r>
          </a:p>
          <a:p>
            <a:endParaRPr lang="nl-BE" dirty="0"/>
          </a:p>
        </p:txBody>
      </p:sp>
    </p:spTree>
    <p:extLst>
      <p:ext uri="{BB962C8B-B14F-4D97-AF65-F5344CB8AC3E}">
        <p14:creationId xmlns:p14="http://schemas.microsoft.com/office/powerpoint/2010/main" val="1938817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1">
                    <a:lumMod val="75000"/>
                  </a:schemeClr>
                </a:solidFill>
              </a:rPr>
              <a:t>5. De-</a:t>
            </a:r>
            <a:r>
              <a:rPr lang="nl-BE" dirty="0" err="1" smtClean="0">
                <a:solidFill>
                  <a:schemeClr val="accent1">
                    <a:lumMod val="75000"/>
                  </a:schemeClr>
                </a:solidFill>
              </a:rPr>
              <a:t>minimis</a:t>
            </a:r>
            <a:endParaRPr lang="nl-BE" dirty="0">
              <a:solidFill>
                <a:schemeClr val="accent1">
                  <a:lumMod val="75000"/>
                </a:schemeClr>
              </a:solidFill>
            </a:endParaRPr>
          </a:p>
        </p:txBody>
      </p:sp>
      <p:sp>
        <p:nvSpPr>
          <p:cNvPr id="3" name="Tijdelijke aanduiding voor inhoud 2"/>
          <p:cNvSpPr>
            <a:spLocks noGrp="1"/>
          </p:cNvSpPr>
          <p:nvPr>
            <p:ph sz="half" idx="1"/>
          </p:nvPr>
        </p:nvSpPr>
        <p:spPr/>
        <p:txBody>
          <a:bodyPr/>
          <a:lstStyle/>
          <a:p>
            <a:pPr lvl="1" defTabSz="912813">
              <a:lnSpc>
                <a:spcPct val="80000"/>
              </a:lnSpc>
              <a:buFontTx/>
              <a:buChar char="-"/>
            </a:pPr>
            <a:r>
              <a:rPr lang="nl-BE" sz="2000" dirty="0" smtClean="0">
                <a:sym typeface="Wingdings" panose="05000000000000000000" pitchFamily="2" charset="2"/>
              </a:rPr>
              <a:t>alle </a:t>
            </a:r>
            <a:r>
              <a:rPr lang="nl-BE" sz="2000" dirty="0">
                <a:sym typeface="Wingdings" panose="05000000000000000000" pitchFamily="2" charset="2"/>
              </a:rPr>
              <a:t>‘de-</a:t>
            </a:r>
            <a:r>
              <a:rPr lang="nl-BE" sz="2000" dirty="0" err="1">
                <a:sym typeface="Wingdings" panose="05000000000000000000" pitchFamily="2" charset="2"/>
              </a:rPr>
              <a:t>minimis</a:t>
            </a:r>
            <a:r>
              <a:rPr lang="nl-BE" sz="2000" dirty="0">
                <a:sym typeface="Wingdings" panose="05000000000000000000" pitchFamily="2" charset="2"/>
              </a:rPr>
              <a:t>’ steun : </a:t>
            </a:r>
            <a:r>
              <a:rPr lang="nl-BE" sz="2000" u="sng" dirty="0">
                <a:sym typeface="Wingdings" panose="05000000000000000000" pitchFamily="2" charset="2"/>
              </a:rPr>
              <a:t>alle overheden</a:t>
            </a:r>
            <a:r>
              <a:rPr lang="nl-BE" sz="2000" dirty="0">
                <a:sym typeface="Wingdings" panose="05000000000000000000" pitchFamily="2" charset="2"/>
              </a:rPr>
              <a:t>, </a:t>
            </a:r>
            <a:r>
              <a:rPr lang="nl-BE" sz="2000" u="sng" dirty="0">
                <a:sym typeface="Wingdings" panose="05000000000000000000" pitchFamily="2" charset="2"/>
              </a:rPr>
              <a:t>alle projecten/kosten</a:t>
            </a:r>
            <a:r>
              <a:rPr lang="nl-BE" sz="2000" dirty="0">
                <a:sym typeface="Wingdings" panose="05000000000000000000" pitchFamily="2" charset="2"/>
              </a:rPr>
              <a:t> </a:t>
            </a:r>
            <a:r>
              <a:rPr lang="nl-BE" sz="2000" dirty="0" smtClean="0">
                <a:sym typeface="Wingdings" panose="05000000000000000000" pitchFamily="2" charset="2"/>
              </a:rPr>
              <a:t>optellen</a:t>
            </a:r>
          </a:p>
          <a:p>
            <a:pPr lvl="1" defTabSz="912813">
              <a:lnSpc>
                <a:spcPct val="80000"/>
              </a:lnSpc>
              <a:buFontTx/>
              <a:buChar char="-"/>
            </a:pPr>
            <a:r>
              <a:rPr lang="nl-BE" sz="2000" u="sng" dirty="0" smtClean="0"/>
              <a:t>optellen </a:t>
            </a:r>
            <a:r>
              <a:rPr lang="nl-BE" sz="2000" u="sng" dirty="0"/>
              <a:t>op niveau begunstigde </a:t>
            </a:r>
            <a:r>
              <a:rPr lang="nl-BE" sz="2000" dirty="0"/>
              <a:t>(bv. bij </a:t>
            </a:r>
            <a:r>
              <a:rPr lang="nl-BE" sz="2000" dirty="0" err="1"/>
              <a:t>co-financiering</a:t>
            </a:r>
            <a:r>
              <a:rPr lang="nl-BE" sz="2000" dirty="0"/>
              <a:t>:  zowel het “Vlaamse” luik, als luik structuurfondsen (ESF, EFRO, INTERREG</a:t>
            </a:r>
            <a:r>
              <a:rPr lang="nl-BE" sz="2000" dirty="0" smtClean="0"/>
              <a:t>,…))</a:t>
            </a:r>
          </a:p>
          <a:p>
            <a:pPr lvl="1" defTabSz="912813">
              <a:lnSpc>
                <a:spcPct val="80000"/>
              </a:lnSpc>
              <a:buFontTx/>
              <a:buChar char="-"/>
            </a:pPr>
            <a:r>
              <a:rPr lang="nl-BE" sz="2000" dirty="0" smtClean="0"/>
              <a:t>per “lidstaat”</a:t>
            </a:r>
          </a:p>
          <a:p>
            <a:pPr lvl="1" defTabSz="912813">
              <a:lnSpc>
                <a:spcPct val="80000"/>
              </a:lnSpc>
              <a:buFontTx/>
              <a:buChar char="-"/>
            </a:pPr>
            <a:r>
              <a:rPr lang="nl-BE" sz="2000" dirty="0" smtClean="0"/>
              <a:t>ook </a:t>
            </a:r>
            <a:r>
              <a:rPr lang="nl-BE" sz="2000" dirty="0"/>
              <a:t>verbonden ondernemingen </a:t>
            </a:r>
            <a:r>
              <a:rPr lang="nl-BE" sz="2000" dirty="0" smtClean="0"/>
              <a:t>meetellen</a:t>
            </a:r>
          </a:p>
          <a:p>
            <a:pPr lvl="1" defTabSz="912813">
              <a:lnSpc>
                <a:spcPct val="80000"/>
              </a:lnSpc>
              <a:buFontTx/>
              <a:buChar char="-"/>
            </a:pPr>
            <a:r>
              <a:rPr lang="nl-BE" sz="2000" dirty="0" smtClean="0"/>
              <a:t>te </a:t>
            </a:r>
            <a:r>
              <a:rPr lang="nl-BE" sz="2000" dirty="0"/>
              <a:t>bekijken </a:t>
            </a:r>
            <a:r>
              <a:rPr lang="nl-BE" sz="2000" u="sng" dirty="0"/>
              <a:t>op het moment van de toekenning</a:t>
            </a:r>
            <a:r>
              <a:rPr lang="nl-BE" sz="2000" dirty="0"/>
              <a:t> van de steun (niet uitbetaling) </a:t>
            </a:r>
            <a:endParaRPr lang="nl-BE" sz="2000" dirty="0" smtClean="0"/>
          </a:p>
          <a:p>
            <a:pPr lvl="1" defTabSz="912813">
              <a:lnSpc>
                <a:spcPct val="80000"/>
              </a:lnSpc>
              <a:buFontTx/>
              <a:buChar char="-"/>
            </a:pPr>
            <a:r>
              <a:rPr lang="nl-BE" sz="2000" dirty="0" smtClean="0">
                <a:sym typeface="Wingdings" panose="05000000000000000000" pitchFamily="2" charset="2"/>
              </a:rPr>
              <a:t>onderneming </a:t>
            </a:r>
            <a:r>
              <a:rPr lang="nl-BE" sz="2000" dirty="0">
                <a:sym typeface="Wingdings" panose="05000000000000000000" pitchFamily="2" charset="2"/>
              </a:rPr>
              <a:t>verklaart op eer drempel niet overschreden te </a:t>
            </a:r>
            <a:r>
              <a:rPr lang="nl-BE" sz="2000" dirty="0" smtClean="0">
                <a:sym typeface="Wingdings" panose="05000000000000000000" pitchFamily="2" charset="2"/>
              </a:rPr>
              <a:t>hebben</a:t>
            </a:r>
          </a:p>
          <a:p>
            <a:pPr lvl="1" defTabSz="912813">
              <a:lnSpc>
                <a:spcPct val="80000"/>
              </a:lnSpc>
              <a:buFontTx/>
              <a:buChar char="-"/>
            </a:pPr>
            <a:r>
              <a:rPr lang="nl-BE" sz="2000" dirty="0" smtClean="0">
                <a:sym typeface="Wingdings" panose="05000000000000000000" pitchFamily="2" charset="2"/>
              </a:rPr>
              <a:t>geen </a:t>
            </a:r>
            <a:r>
              <a:rPr lang="nl-BE" sz="2000" dirty="0">
                <a:sym typeface="Wingdings" panose="05000000000000000000" pitchFamily="2" charset="2"/>
              </a:rPr>
              <a:t>centraal register</a:t>
            </a:r>
            <a:endParaRPr lang="nl-NL" sz="2000" dirty="0"/>
          </a:p>
          <a:p>
            <a:endParaRPr lang="nl-BE" dirty="0"/>
          </a:p>
        </p:txBody>
      </p:sp>
    </p:spTree>
    <p:extLst>
      <p:ext uri="{BB962C8B-B14F-4D97-AF65-F5344CB8AC3E}">
        <p14:creationId xmlns:p14="http://schemas.microsoft.com/office/powerpoint/2010/main" val="2888189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chemeClr val="accent1">
                    <a:lumMod val="75000"/>
                  </a:schemeClr>
                </a:solidFill>
              </a:rPr>
              <a:t>5. De-</a:t>
            </a:r>
            <a:r>
              <a:rPr lang="nl-BE" dirty="0" err="1" smtClean="0">
                <a:solidFill>
                  <a:schemeClr val="accent1">
                    <a:lumMod val="75000"/>
                  </a:schemeClr>
                </a:solidFill>
              </a:rPr>
              <a:t>minimis</a:t>
            </a:r>
            <a:endParaRPr lang="nl-BE" dirty="0">
              <a:solidFill>
                <a:schemeClr val="accent1">
                  <a:lumMod val="75000"/>
                </a:schemeClr>
              </a:solidFill>
            </a:endParaRPr>
          </a:p>
        </p:txBody>
      </p:sp>
      <p:sp>
        <p:nvSpPr>
          <p:cNvPr id="3" name="Tijdelijke aanduiding voor inhoud 2"/>
          <p:cNvSpPr>
            <a:spLocks noGrp="1"/>
          </p:cNvSpPr>
          <p:nvPr>
            <p:ph sz="half" idx="1"/>
          </p:nvPr>
        </p:nvSpPr>
        <p:spPr/>
        <p:txBody>
          <a:bodyPr/>
          <a:lstStyle/>
          <a:p>
            <a:pPr>
              <a:buFont typeface="Arial" panose="020B0604020202020204" pitchFamily="34" charset="0"/>
              <a:buChar char="•"/>
            </a:pPr>
            <a:r>
              <a:rPr lang="nl-BE" b="1" u="sng" dirty="0" smtClean="0"/>
              <a:t>Toepassing</a:t>
            </a:r>
          </a:p>
          <a:p>
            <a:pPr lvl="1">
              <a:buFontTx/>
              <a:buChar char="-"/>
            </a:pPr>
            <a:r>
              <a:rPr lang="nl-BE" dirty="0" smtClean="0"/>
              <a:t>Veel ESF / EFRO subsidiëring valt onder de-</a:t>
            </a:r>
            <a:r>
              <a:rPr lang="nl-BE" dirty="0" err="1" smtClean="0"/>
              <a:t>minimis</a:t>
            </a:r>
            <a:endParaRPr lang="nl-BE" dirty="0" smtClean="0"/>
          </a:p>
          <a:p>
            <a:pPr lvl="1">
              <a:buFontTx/>
              <a:buChar char="-"/>
            </a:pPr>
            <a:r>
              <a:rPr lang="nl-BE" dirty="0" smtClean="0"/>
              <a:t>KMO-portefeuille</a:t>
            </a:r>
          </a:p>
          <a:p>
            <a:pPr lvl="1">
              <a:buFontTx/>
              <a:buChar char="-"/>
            </a:pPr>
            <a:r>
              <a:rPr lang="nl-BE" dirty="0" smtClean="0"/>
              <a:t>Soms ook lokale subsidiëring</a:t>
            </a:r>
          </a:p>
          <a:p>
            <a:pPr marL="288000" lvl="1" indent="0">
              <a:buNone/>
            </a:pPr>
            <a:endParaRPr lang="nl-BE" dirty="0"/>
          </a:p>
          <a:p>
            <a:pPr marL="288000" lvl="1" indent="0">
              <a:buNone/>
            </a:pPr>
            <a:r>
              <a:rPr lang="nl-BE" dirty="0" smtClean="0"/>
              <a:t>Belangrijk = goed communiceren of de subsidiëring al dan niet de-</a:t>
            </a:r>
            <a:r>
              <a:rPr lang="nl-BE" dirty="0" err="1" smtClean="0"/>
              <a:t>minimis</a:t>
            </a:r>
            <a:r>
              <a:rPr lang="nl-BE" dirty="0" smtClean="0"/>
              <a:t> is en zo ook bijhouden in de boekhouding</a:t>
            </a:r>
            <a:endParaRPr lang="nl-BE" dirty="0"/>
          </a:p>
          <a:p>
            <a:pPr marL="288000" lvl="1" indent="0">
              <a:buNone/>
            </a:pPr>
            <a:r>
              <a:rPr lang="nl-BE" dirty="0" smtClean="0"/>
              <a:t>=&gt; </a:t>
            </a:r>
            <a:r>
              <a:rPr lang="nl-BE" sz="1800" dirty="0" smtClean="0"/>
              <a:t>Als niet-eigenaar van een maatregel is het niet eenvoudig om te achterhalen of bepaalde steun de-</a:t>
            </a:r>
            <a:r>
              <a:rPr lang="nl-BE" sz="1800" dirty="0" err="1" smtClean="0"/>
              <a:t>minimis</a:t>
            </a:r>
            <a:r>
              <a:rPr lang="nl-BE" sz="1800" dirty="0" smtClean="0"/>
              <a:t> is, best teruggaan naar de bron van de subsidieverlening.</a:t>
            </a:r>
          </a:p>
          <a:p>
            <a:pPr marL="288000" lvl="1" indent="0">
              <a:buNone/>
            </a:pPr>
            <a:endParaRPr lang="nl-BE" dirty="0"/>
          </a:p>
        </p:txBody>
      </p:sp>
    </p:spTree>
    <p:extLst>
      <p:ext uri="{BB962C8B-B14F-4D97-AF65-F5344CB8AC3E}">
        <p14:creationId xmlns:p14="http://schemas.microsoft.com/office/powerpoint/2010/main" val="1933392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6. DAEB – specifiek geval</a:t>
            </a:r>
            <a:endParaRPr lang="nl-BE" dirty="0"/>
          </a:p>
        </p:txBody>
      </p:sp>
      <p:pic>
        <p:nvPicPr>
          <p:cNvPr id="4" name="Tijdelijke aanduiding voor inhoud 3" descr="trei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44537" y="1528042"/>
            <a:ext cx="2562225" cy="1781175"/>
          </a:xfrm>
        </p:spPr>
      </p:pic>
      <p:pic>
        <p:nvPicPr>
          <p:cNvPr id="5" name="Afbeelding 21" descr="politi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6762" y="1484784"/>
            <a:ext cx="27241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22" descr="ziekenhui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6235" y="1480497"/>
            <a:ext cx="21812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23" descr="electriciteit.jpg"/>
          <p:cNvPicPr>
            <a:picLocks noChangeAspect="1"/>
          </p:cNvPicPr>
          <p:nvPr/>
        </p:nvPicPr>
        <p:blipFill>
          <a:blip r:embed="rId6">
            <a:extLst>
              <a:ext uri="{28A0092B-C50C-407E-A947-70E740481C1C}">
                <a14:useLocalDpi xmlns:a14="http://schemas.microsoft.com/office/drawing/2010/main" val="0"/>
              </a:ext>
            </a:extLst>
          </a:blip>
          <a:srcRect l="3406" t="4720" r="5624" b="16641"/>
          <a:stretch>
            <a:fillRect/>
          </a:stretch>
        </p:blipFill>
        <p:spPr bwMode="auto">
          <a:xfrm>
            <a:off x="762792" y="3307234"/>
            <a:ext cx="252571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24" descr="schoo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88505" y="3309218"/>
            <a:ext cx="2580482" cy="201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5" descr="kinderopvang.jpg"/>
          <p:cNvPicPr>
            <a:picLocks noChangeAspect="1"/>
          </p:cNvPicPr>
          <p:nvPr/>
        </p:nvPicPr>
        <p:blipFill>
          <a:blip r:embed="rId8">
            <a:extLst>
              <a:ext uri="{28A0092B-C50C-407E-A947-70E740481C1C}">
                <a14:useLocalDpi xmlns:a14="http://schemas.microsoft.com/office/drawing/2010/main" val="0"/>
              </a:ext>
            </a:extLst>
          </a:blip>
          <a:srcRect l="6541" r="4070"/>
          <a:stretch>
            <a:fillRect/>
          </a:stretch>
        </p:blipFill>
        <p:spPr bwMode="auto">
          <a:xfrm>
            <a:off x="6001231" y="3282309"/>
            <a:ext cx="221773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847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a:xfrm>
            <a:off x="1296000" y="1556792"/>
            <a:ext cx="7416000" cy="4031348"/>
          </a:xfrm>
        </p:spPr>
        <p:txBody>
          <a:bodyPr/>
          <a:lstStyle/>
          <a:p>
            <a:r>
              <a:rPr lang="nl-BE" sz="2400" dirty="0">
                <a:ea typeface="ＭＳ Ｐゴシック" panose="020B0600070205080204" pitchFamily="34" charset="-128"/>
              </a:rPr>
              <a:t>Openbare diensten of diensten van algemeen belang (DAB):</a:t>
            </a:r>
          </a:p>
          <a:p>
            <a:pPr lvl="1">
              <a:buFont typeface="Arial" panose="020B0604020202020204" pitchFamily="34" charset="0"/>
              <a:buChar char="•"/>
            </a:pPr>
            <a:r>
              <a:rPr lang="nl-BE" sz="2000" dirty="0">
                <a:ea typeface="ＭＳ Ｐゴシック" panose="020B0600070205080204" pitchFamily="34" charset="-128"/>
              </a:rPr>
              <a:t>Belangrijke schakel in het Europees sociaal model;</a:t>
            </a:r>
          </a:p>
          <a:p>
            <a:pPr lvl="1">
              <a:buFont typeface="Arial" panose="020B0604020202020204" pitchFamily="34" charset="0"/>
              <a:buChar char="•"/>
            </a:pPr>
            <a:r>
              <a:rPr lang="nl-BE" sz="2000" dirty="0">
                <a:ea typeface="ＭＳ Ｐゴシック" panose="020B0600070205080204" pitchFamily="34" charset="-128"/>
              </a:rPr>
              <a:t>Vervullen een essentiële rol in het bevorderen van de sociale, economische en territoriale cohesie in de Unie</a:t>
            </a:r>
          </a:p>
          <a:p>
            <a:pPr lvl="1">
              <a:buFont typeface="Arial" panose="020B0604020202020204" pitchFamily="34" charset="0"/>
              <a:buChar char="•"/>
            </a:pPr>
            <a:r>
              <a:rPr lang="nl-BE" sz="2000" dirty="0">
                <a:ea typeface="ＭＳ Ｐゴシック" panose="020B0600070205080204" pitchFamily="34" charset="-128"/>
              </a:rPr>
              <a:t>Dragen bij tot duurzame ontwikkeling van Europa (o.m. hoge werkgelegenheidsgraad, economische groei en sociale inclusie)</a:t>
            </a:r>
          </a:p>
          <a:p>
            <a:r>
              <a:rPr lang="nl-BE" sz="2400" dirty="0">
                <a:ea typeface="ＭＳ Ｐゴシック" panose="020B0600070205080204" pitchFamily="34" charset="-128"/>
              </a:rPr>
              <a:t>Protocol 26</a:t>
            </a:r>
          </a:p>
          <a:p>
            <a:pPr lvl="1">
              <a:buFont typeface="Arial" panose="020B0604020202020204" pitchFamily="34" charset="0"/>
              <a:buChar char="•"/>
            </a:pPr>
            <a:r>
              <a:rPr lang="nl-BE" sz="2000" dirty="0">
                <a:ea typeface="ＭＳ Ｐゴシック" panose="020B0600070205080204" pitchFamily="34" charset="-128"/>
              </a:rPr>
              <a:t>Erkenning essentiële rol + brede diversiteit binnen Europa</a:t>
            </a:r>
          </a:p>
          <a:p>
            <a:r>
              <a:rPr lang="nl-BE" sz="2400" dirty="0">
                <a:ea typeface="ＭＳ Ｐゴシック" panose="020B0600070205080204" pitchFamily="34" charset="-128"/>
              </a:rPr>
              <a:t>Art. 14 VWEU</a:t>
            </a:r>
          </a:p>
          <a:p>
            <a:pPr lvl="1">
              <a:buFont typeface="Arial" panose="020B0604020202020204" pitchFamily="34" charset="0"/>
              <a:buChar char="•"/>
            </a:pPr>
            <a:r>
              <a:rPr lang="nl-BE" sz="2000" dirty="0">
                <a:ea typeface="ＭＳ Ｐゴシック" panose="020B0600070205080204" pitchFamily="34" charset="-128"/>
              </a:rPr>
              <a:t>Verdeling van onderscheiden bevoegdheden tussen </a:t>
            </a:r>
            <a:r>
              <a:rPr lang="nl-BE" sz="2000" dirty="0" err="1">
                <a:ea typeface="ＭＳ Ｐゴシック" panose="020B0600070205080204" pitchFamily="34" charset="-128"/>
              </a:rPr>
              <a:t>Cie</a:t>
            </a:r>
            <a:r>
              <a:rPr lang="nl-BE" sz="2000" dirty="0">
                <a:ea typeface="ＭＳ Ｐゴシック" panose="020B0600070205080204" pitchFamily="34" charset="-128"/>
              </a:rPr>
              <a:t> en de lidstaten</a:t>
            </a:r>
          </a:p>
          <a:p>
            <a:pPr lvl="1">
              <a:buFont typeface="Arial" panose="020B0604020202020204" pitchFamily="34" charset="0"/>
              <a:buChar char="•"/>
            </a:pPr>
            <a:r>
              <a:rPr lang="nl-BE" sz="2000" dirty="0">
                <a:ea typeface="ＭＳ Ｐゴシック" panose="020B0600070205080204" pitchFamily="34" charset="-128"/>
              </a:rPr>
              <a:t>De mededingingsregels blijven van toepassing (art. 106 en 107 VWEU)</a:t>
            </a:r>
          </a:p>
          <a:p>
            <a:endParaRPr lang="nl-BE" dirty="0"/>
          </a:p>
        </p:txBody>
      </p:sp>
    </p:spTree>
    <p:extLst>
      <p:ext uri="{BB962C8B-B14F-4D97-AF65-F5344CB8AC3E}">
        <p14:creationId xmlns:p14="http://schemas.microsoft.com/office/powerpoint/2010/main" val="2050901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800792"/>
          </a:xfrm>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a:xfrm>
            <a:off x="1296000" y="1556792"/>
            <a:ext cx="7416000" cy="4031348"/>
          </a:xfrm>
        </p:spPr>
        <p:txBody>
          <a:bodyPr/>
          <a:lstStyle/>
          <a:p>
            <a:pPr marL="0" indent="0">
              <a:buNone/>
            </a:pPr>
            <a:r>
              <a:rPr lang="nl-BE" u="sng" dirty="0" smtClean="0">
                <a:ea typeface="ＭＳ Ｐゴシック" panose="020B0600070205080204" pitchFamily="34" charset="-128"/>
              </a:rPr>
              <a:t>Definities DAB – NEDAB - DAEB</a:t>
            </a:r>
          </a:p>
          <a:p>
            <a:r>
              <a:rPr lang="nl-BE" dirty="0" smtClean="0">
                <a:ea typeface="ＭＳ Ｐゴシック" panose="020B0600070205080204" pitchFamily="34" charset="-128"/>
              </a:rPr>
              <a:t>DAB</a:t>
            </a:r>
            <a:r>
              <a:rPr lang="nl-BE" dirty="0">
                <a:ea typeface="ＭＳ Ｐゴシック" panose="020B0600070205080204" pitchFamily="34" charset="-128"/>
              </a:rPr>
              <a:t>:</a:t>
            </a:r>
          </a:p>
          <a:p>
            <a:pPr lvl="1">
              <a:buFont typeface="Arial" panose="020B0604020202020204" pitchFamily="34" charset="0"/>
              <a:buChar char="•"/>
            </a:pPr>
            <a:r>
              <a:rPr lang="nl-BE" dirty="0">
                <a:ea typeface="ＭＳ Ｐゴシック" panose="020B0600070205080204" pitchFamily="34" charset="-128"/>
              </a:rPr>
              <a:t>Verzamelnaam voor niet-economische en economische diensten</a:t>
            </a:r>
          </a:p>
          <a:p>
            <a:pPr lvl="1">
              <a:buFont typeface="Arial" panose="020B0604020202020204" pitchFamily="34" charset="0"/>
              <a:buChar char="•"/>
            </a:pPr>
            <a:r>
              <a:rPr lang="nl-BE" dirty="0">
                <a:ea typeface="ＭＳ Ｐゴシック" panose="020B0600070205080204" pitchFamily="34" charset="-128"/>
              </a:rPr>
              <a:t>Niet gedefinieerd in het Verdrag (enkel Protocol 26) </a:t>
            </a:r>
          </a:p>
          <a:p>
            <a:r>
              <a:rPr lang="nl-BE" dirty="0">
                <a:ea typeface="ＭＳ Ｐゴシック" panose="020B0600070205080204" pitchFamily="34" charset="-128"/>
              </a:rPr>
              <a:t>Niet-economische DAB:</a:t>
            </a:r>
          </a:p>
          <a:p>
            <a:pPr lvl="1">
              <a:buFont typeface="Arial" panose="020B0604020202020204" pitchFamily="34" charset="0"/>
              <a:buChar char="•"/>
            </a:pPr>
            <a:r>
              <a:rPr lang="nl-BE" dirty="0">
                <a:ea typeface="ＭＳ Ｐゴシック" panose="020B0600070205080204" pitchFamily="34" charset="-128"/>
              </a:rPr>
              <a:t>Buiten toepassingsgebied mededingingsregels</a:t>
            </a:r>
          </a:p>
          <a:p>
            <a:pPr lvl="1">
              <a:buFont typeface="Arial" panose="020B0604020202020204" pitchFamily="34" charset="0"/>
              <a:buChar char="•"/>
            </a:pPr>
            <a:r>
              <a:rPr lang="nl-BE" dirty="0">
                <a:ea typeface="ＭＳ Ｐゴシック" panose="020B0600070205080204" pitchFamily="34" charset="-128"/>
              </a:rPr>
              <a:t>Beoordeling economisch karakter evolueert met de tijd</a:t>
            </a:r>
          </a:p>
          <a:p>
            <a:pPr lvl="1">
              <a:buFont typeface="Arial" panose="020B0604020202020204" pitchFamily="34" charset="0"/>
              <a:buChar char="•"/>
            </a:pPr>
            <a:r>
              <a:rPr lang="nl-BE" dirty="0">
                <a:ea typeface="ＭＳ Ｐゴシック" panose="020B0600070205080204" pitchFamily="34" charset="-128"/>
              </a:rPr>
              <a:t>Voorbeelden: politie, controle op luchtverkeer, openbaar onderwijs,...</a:t>
            </a:r>
          </a:p>
          <a:p>
            <a:endParaRPr lang="nl-BE" dirty="0"/>
          </a:p>
        </p:txBody>
      </p:sp>
    </p:spTree>
    <p:extLst>
      <p:ext uri="{BB962C8B-B14F-4D97-AF65-F5344CB8AC3E}">
        <p14:creationId xmlns:p14="http://schemas.microsoft.com/office/powerpoint/2010/main" val="3495996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a:t>
            </a:r>
            <a:endParaRPr lang="nl-BE" dirty="0"/>
          </a:p>
        </p:txBody>
      </p:sp>
      <p:sp>
        <p:nvSpPr>
          <p:cNvPr id="3" name="Tijdelijke aanduiding voor inhoud 2"/>
          <p:cNvSpPr>
            <a:spLocks noGrp="1"/>
          </p:cNvSpPr>
          <p:nvPr>
            <p:ph sz="half" idx="1"/>
          </p:nvPr>
        </p:nvSpPr>
        <p:spPr/>
        <p:txBody>
          <a:bodyPr/>
          <a:lstStyle/>
          <a:p>
            <a:pPr marL="0" indent="0" defTabSz="912813">
              <a:spcBef>
                <a:spcPct val="50000"/>
              </a:spcBef>
              <a:buNone/>
            </a:pPr>
            <a:r>
              <a:rPr lang="nl-NL" sz="2800" b="1" u="sng" dirty="0"/>
              <a:t>Welke instellingen spelen een rol?</a:t>
            </a:r>
          </a:p>
          <a:p>
            <a:pPr marL="0" indent="0" defTabSz="912813">
              <a:spcBef>
                <a:spcPct val="50000"/>
              </a:spcBef>
              <a:buNone/>
            </a:pPr>
            <a:r>
              <a:rPr lang="nl-NL" sz="1800" u="sng" dirty="0"/>
              <a:t>Europese Commissie </a:t>
            </a:r>
          </a:p>
          <a:p>
            <a:pPr lvl="2" defTabSz="912813">
              <a:lnSpc>
                <a:spcPct val="60000"/>
              </a:lnSpc>
              <a:buFontTx/>
              <a:buChar char="-"/>
            </a:pPr>
            <a:r>
              <a:rPr lang="nl-NL" sz="1800" dirty="0"/>
              <a:t>wetgevende instantie: initiatiefrecht </a:t>
            </a:r>
          </a:p>
          <a:p>
            <a:pPr lvl="2" defTabSz="912813">
              <a:lnSpc>
                <a:spcPct val="60000"/>
              </a:lnSpc>
              <a:buFontTx/>
              <a:buChar char="-"/>
            </a:pPr>
            <a:r>
              <a:rPr lang="nl-NL" sz="1800" dirty="0"/>
              <a:t>beoordeelt de verenigbaarheid van staatssteun</a:t>
            </a:r>
          </a:p>
          <a:p>
            <a:pPr marL="0" indent="0" defTabSz="912813">
              <a:lnSpc>
                <a:spcPct val="70000"/>
              </a:lnSpc>
              <a:spcBef>
                <a:spcPct val="50000"/>
              </a:spcBef>
              <a:buNone/>
            </a:pPr>
            <a:r>
              <a:rPr lang="nl-NL" sz="1800" u="sng" dirty="0"/>
              <a:t>Raad van Ministers</a:t>
            </a:r>
          </a:p>
          <a:p>
            <a:pPr marL="0" indent="0" defTabSz="912813">
              <a:lnSpc>
                <a:spcPct val="70000"/>
              </a:lnSpc>
              <a:spcBef>
                <a:spcPct val="50000"/>
              </a:spcBef>
              <a:buNone/>
            </a:pPr>
            <a:r>
              <a:rPr lang="nl-NL" sz="1800" dirty="0" smtClean="0"/>
              <a:t> - </a:t>
            </a:r>
            <a:r>
              <a:rPr lang="nl-NL" sz="1800" dirty="0"/>
              <a:t>Verordening 994/98: delegatie naar Commissie: algemene </a:t>
            </a:r>
            <a:r>
              <a:rPr lang="nl-NL" sz="1800" dirty="0" smtClean="0"/>
              <a:t>   </a:t>
            </a:r>
          </a:p>
          <a:p>
            <a:pPr marL="0" indent="0" defTabSz="912813">
              <a:lnSpc>
                <a:spcPct val="70000"/>
              </a:lnSpc>
              <a:spcBef>
                <a:spcPct val="50000"/>
              </a:spcBef>
              <a:buNone/>
            </a:pPr>
            <a:r>
              <a:rPr lang="nl-NL" sz="1800" dirty="0"/>
              <a:t> </a:t>
            </a:r>
            <a:r>
              <a:rPr lang="nl-NL" sz="1800" dirty="0" smtClean="0"/>
              <a:t>   vrijstellingsverordeningen </a:t>
            </a:r>
            <a:r>
              <a:rPr lang="nl-NL" sz="1800" dirty="0"/>
              <a:t>voor horizontale steun</a:t>
            </a:r>
          </a:p>
          <a:p>
            <a:pPr marL="0" indent="0" defTabSz="912813">
              <a:lnSpc>
                <a:spcPct val="70000"/>
              </a:lnSpc>
              <a:spcBef>
                <a:spcPct val="50000"/>
              </a:spcBef>
              <a:buNone/>
            </a:pPr>
            <a:r>
              <a:rPr lang="nl-NL" sz="1800" dirty="0" smtClean="0"/>
              <a:t> - </a:t>
            </a:r>
            <a:r>
              <a:rPr lang="nl-NL" sz="1800" dirty="0"/>
              <a:t>Verordening 659/99: procedure </a:t>
            </a:r>
            <a:r>
              <a:rPr lang="nl-NL" sz="1800" dirty="0" smtClean="0"/>
              <a:t>aanmelding </a:t>
            </a:r>
            <a:r>
              <a:rPr lang="nl-NL" sz="1800" dirty="0"/>
              <a:t>en beoordeling </a:t>
            </a:r>
            <a:r>
              <a:rPr lang="nl-NL" sz="1800" dirty="0" smtClean="0"/>
              <a:t>staatssteun</a:t>
            </a:r>
            <a:endParaRPr lang="nl-NL" sz="1800" dirty="0"/>
          </a:p>
          <a:p>
            <a:pPr marL="0" indent="0" defTabSz="912813">
              <a:lnSpc>
                <a:spcPct val="70000"/>
              </a:lnSpc>
              <a:spcBef>
                <a:spcPct val="50000"/>
              </a:spcBef>
              <a:buNone/>
            </a:pPr>
            <a:r>
              <a:rPr lang="nl-NL" sz="1800" dirty="0" smtClean="0"/>
              <a:t> - </a:t>
            </a:r>
            <a:r>
              <a:rPr lang="nl-NL" sz="1800" dirty="0"/>
              <a:t>Geen </a:t>
            </a:r>
            <a:r>
              <a:rPr lang="nl-NL" sz="1800" dirty="0" err="1"/>
              <a:t>co-decisie</a:t>
            </a:r>
            <a:r>
              <a:rPr lang="nl-NL" sz="1800" dirty="0"/>
              <a:t> inzake staatssteun, enkel raadpleging Europees Parlement</a:t>
            </a:r>
          </a:p>
          <a:p>
            <a:pPr marL="0" indent="0" defTabSz="912813">
              <a:lnSpc>
                <a:spcPct val="70000"/>
              </a:lnSpc>
              <a:spcBef>
                <a:spcPct val="50000"/>
              </a:spcBef>
              <a:buNone/>
            </a:pPr>
            <a:r>
              <a:rPr lang="nl-NL" sz="1800" u="sng" dirty="0"/>
              <a:t>Hof van Justitie</a:t>
            </a:r>
          </a:p>
          <a:p>
            <a:pPr marL="0" indent="0" defTabSz="912813">
              <a:lnSpc>
                <a:spcPct val="40000"/>
              </a:lnSpc>
              <a:spcBef>
                <a:spcPct val="50000"/>
              </a:spcBef>
              <a:buNone/>
            </a:pPr>
            <a:r>
              <a:rPr lang="nl-NL" sz="1800" dirty="0" smtClean="0"/>
              <a:t>	- </a:t>
            </a:r>
            <a:r>
              <a:rPr lang="nl-NL" sz="1800" dirty="0"/>
              <a:t>Commissie tegen lidstaat : niet-naleving EU regels</a:t>
            </a:r>
          </a:p>
          <a:p>
            <a:pPr marL="0" indent="0" defTabSz="912813">
              <a:lnSpc>
                <a:spcPct val="40000"/>
              </a:lnSpc>
              <a:spcBef>
                <a:spcPct val="50000"/>
              </a:spcBef>
              <a:buNone/>
            </a:pPr>
            <a:r>
              <a:rPr lang="nl-NL" sz="1800" dirty="0" smtClean="0"/>
              <a:t> 	- </a:t>
            </a:r>
            <a:r>
              <a:rPr lang="nl-NL" sz="1800" dirty="0"/>
              <a:t>Lidstaat tegen Commissie: beroep tegen negatieve beschikking</a:t>
            </a:r>
          </a:p>
          <a:p>
            <a:pPr marL="0" indent="0">
              <a:buNone/>
            </a:pPr>
            <a:endParaRPr lang="nl-BE" dirty="0"/>
          </a:p>
        </p:txBody>
      </p:sp>
    </p:spTree>
    <p:extLst>
      <p:ext uri="{BB962C8B-B14F-4D97-AF65-F5344CB8AC3E}">
        <p14:creationId xmlns:p14="http://schemas.microsoft.com/office/powerpoint/2010/main" val="2849068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656776"/>
          </a:xfrm>
        </p:spPr>
        <p:txBody>
          <a:bodyPr/>
          <a:lstStyle/>
          <a:p>
            <a:r>
              <a:rPr lang="nl-BE" sz="3200" dirty="0">
                <a:solidFill>
                  <a:schemeClr val="accent1">
                    <a:lumMod val="75000"/>
                  </a:schemeClr>
                </a:solidFill>
              </a:rPr>
              <a:t>6. DAEB – specifiek geval</a:t>
            </a:r>
            <a:endParaRPr lang="nl-BE" sz="3100" dirty="0"/>
          </a:p>
        </p:txBody>
      </p:sp>
      <p:sp>
        <p:nvSpPr>
          <p:cNvPr id="3" name="Tijdelijke aanduiding voor inhoud 2"/>
          <p:cNvSpPr>
            <a:spLocks noGrp="1"/>
          </p:cNvSpPr>
          <p:nvPr>
            <p:ph idx="1"/>
          </p:nvPr>
        </p:nvSpPr>
        <p:spPr>
          <a:xfrm>
            <a:off x="1296000" y="1628800"/>
            <a:ext cx="7416000" cy="3959340"/>
          </a:xfrm>
        </p:spPr>
        <p:txBody>
          <a:bodyPr/>
          <a:lstStyle/>
          <a:p>
            <a:pPr marL="0" indent="0">
              <a:buNone/>
            </a:pPr>
            <a:r>
              <a:rPr lang="nl-BE" u="sng" dirty="0" smtClean="0">
                <a:ea typeface="ＭＳ Ｐゴシック" panose="020B0600070205080204" pitchFamily="34" charset="-128"/>
              </a:rPr>
              <a:t>Wat </a:t>
            </a:r>
            <a:r>
              <a:rPr lang="nl-BE" u="sng" dirty="0">
                <a:ea typeface="ＭＳ Ｐゴシック" panose="020B0600070205080204" pitchFamily="34" charset="-128"/>
              </a:rPr>
              <a:t>i</a:t>
            </a:r>
            <a:r>
              <a:rPr lang="nl-BE" u="sng" dirty="0" smtClean="0">
                <a:ea typeface="ＭＳ Ｐゴシック" panose="020B0600070205080204" pitchFamily="34" charset="-128"/>
              </a:rPr>
              <a:t>s DAEB?</a:t>
            </a:r>
          </a:p>
          <a:p>
            <a:pPr lvl="1">
              <a:buFont typeface="Arial" panose="020B0604020202020204" pitchFamily="34" charset="0"/>
              <a:buChar char="•"/>
            </a:pPr>
            <a:r>
              <a:rPr lang="nl-BE" sz="2000" dirty="0" smtClean="0">
                <a:ea typeface="ＭＳ Ｐゴシック" panose="020B0600070205080204" pitchFamily="34" charset="-128"/>
              </a:rPr>
              <a:t>Geen </a:t>
            </a:r>
            <a:r>
              <a:rPr lang="nl-BE" sz="2000" dirty="0">
                <a:ea typeface="ＭＳ Ｐゴシック" panose="020B0600070205080204" pitchFamily="34" charset="-128"/>
              </a:rPr>
              <a:t>definiëring in het verdrag, maar concept wordt # keren gebruikt;</a:t>
            </a:r>
          </a:p>
          <a:p>
            <a:pPr lvl="1">
              <a:buFont typeface="Arial" panose="020B0604020202020204" pitchFamily="34" charset="0"/>
              <a:buChar char="•"/>
            </a:pPr>
            <a:r>
              <a:rPr lang="nl-BE" sz="2000" dirty="0">
                <a:ea typeface="ＭＳ Ｐゴシック" panose="020B0600070205080204" pitchFamily="34" charset="-128"/>
              </a:rPr>
              <a:t>Op basis van rechtspraak volgende definitie: “Bepaalde activiteiten die openbare of private ondernemingen verrichten op basis van een verplichting van de overheid en in naam van het algemeen belang, die ze enkel op basis van de marksignalen niet zouden verrichten of althans niet aan dezelfde voorwaarden”;</a:t>
            </a:r>
          </a:p>
          <a:p>
            <a:pPr lvl="1">
              <a:buFont typeface="Arial" panose="020B0604020202020204" pitchFamily="34" charset="0"/>
              <a:buChar char="•"/>
            </a:pPr>
            <a:r>
              <a:rPr lang="nl-BE" sz="2000" dirty="0">
                <a:ea typeface="ＭＳ Ｐゴシック" panose="020B0600070205080204" pitchFamily="34" charset="-128"/>
              </a:rPr>
              <a:t>Economisch karakter: wel onderworpen aan mededingingsregels, maar hier zijn een # uitzonderingen op;</a:t>
            </a:r>
          </a:p>
          <a:p>
            <a:pPr lvl="1">
              <a:buFont typeface="Arial" panose="020B0604020202020204" pitchFamily="34" charset="0"/>
              <a:buChar char="•"/>
            </a:pPr>
            <a:r>
              <a:rPr lang="nl-BE" sz="2000" dirty="0">
                <a:ea typeface="ＭＳ Ｐゴシック" panose="020B0600070205080204" pitchFamily="34" charset="-128"/>
              </a:rPr>
              <a:t>Geen Europese definiëring van wat DAEB zijn en hoe ze moeten georganiseerd worden (bevoegdheid van de lidstaten);</a:t>
            </a:r>
          </a:p>
          <a:p>
            <a:pPr lvl="1">
              <a:buFont typeface="Arial" panose="020B0604020202020204" pitchFamily="34" charset="0"/>
              <a:buChar char="•"/>
            </a:pPr>
            <a:r>
              <a:rPr lang="nl-BE" sz="2000" dirty="0">
                <a:ea typeface="ＭＳ Ｐゴシック" panose="020B0600070205080204" pitchFamily="34" charset="-128"/>
              </a:rPr>
              <a:t>Financiering: conform Europese regels, bewaakt door de Cie. </a:t>
            </a:r>
          </a:p>
          <a:p>
            <a:endParaRPr lang="nl-BE" dirty="0"/>
          </a:p>
        </p:txBody>
      </p:sp>
    </p:spTree>
    <p:extLst>
      <p:ext uri="{BB962C8B-B14F-4D97-AF65-F5344CB8AC3E}">
        <p14:creationId xmlns:p14="http://schemas.microsoft.com/office/powerpoint/2010/main" val="2768208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728784"/>
          </a:xfrm>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a:xfrm>
            <a:off x="1296000" y="1484784"/>
            <a:ext cx="7416000" cy="4103356"/>
          </a:xfrm>
        </p:spPr>
        <p:txBody>
          <a:bodyPr/>
          <a:lstStyle/>
          <a:p>
            <a:pPr marL="0" indent="0">
              <a:buNone/>
              <a:defRPr/>
            </a:pPr>
            <a:r>
              <a:rPr lang="nl-BE" u="sng" dirty="0" smtClean="0"/>
              <a:t>DAEB: financiering en staatssteuncontrole</a:t>
            </a:r>
          </a:p>
          <a:p>
            <a:pPr>
              <a:defRPr/>
            </a:pPr>
            <a:r>
              <a:rPr lang="nl-BE" sz="1800" dirty="0" smtClean="0"/>
              <a:t>Op </a:t>
            </a:r>
            <a:r>
              <a:rPr lang="nl-BE" sz="1800" dirty="0"/>
              <a:t>basis van art. 106 VWEU: compensatie DAEB in overeenstemming mededingingsregels</a:t>
            </a:r>
          </a:p>
          <a:p>
            <a:pPr>
              <a:defRPr/>
            </a:pPr>
            <a:r>
              <a:rPr lang="nl-BE" sz="1800" dirty="0"/>
              <a:t>Maar niet alle overheidsfinanciering DAEB is staatssteun – arrest </a:t>
            </a:r>
            <a:r>
              <a:rPr lang="nl-BE" sz="1800" dirty="0" err="1"/>
              <a:t>Altmark</a:t>
            </a:r>
            <a:r>
              <a:rPr lang="nl-BE" sz="1800" dirty="0"/>
              <a:t> (</a:t>
            </a:r>
            <a:r>
              <a:rPr lang="nl-BE" sz="1800" dirty="0" err="1"/>
              <a:t>HvJ</a:t>
            </a:r>
            <a:r>
              <a:rPr lang="nl-BE" sz="1800" dirty="0"/>
              <a:t>):</a:t>
            </a:r>
          </a:p>
          <a:p>
            <a:pPr marL="914400" lvl="1" indent="-457200">
              <a:buFont typeface="+mj-lt"/>
              <a:buAutoNum type="arabicPeriod"/>
              <a:defRPr/>
            </a:pPr>
            <a:r>
              <a:rPr lang="nl-BE" sz="2000" dirty="0"/>
              <a:t>Onderneming daadwerkelijk belast met een duidelijk omschreven openbare dienstverplichting;</a:t>
            </a:r>
          </a:p>
          <a:p>
            <a:pPr marL="914400" lvl="1" indent="-457200">
              <a:buFont typeface="+mj-lt"/>
              <a:buAutoNum type="arabicPeriod"/>
              <a:defRPr/>
            </a:pPr>
            <a:r>
              <a:rPr lang="nl-BE" sz="2000" dirty="0"/>
              <a:t>Objectieve en transparante parameters vastgelegd om compensatie te bepalen;</a:t>
            </a:r>
          </a:p>
          <a:p>
            <a:pPr marL="914400" lvl="1" indent="-457200">
              <a:buFont typeface="+mj-lt"/>
              <a:buAutoNum type="arabicPeriod"/>
              <a:defRPr/>
            </a:pPr>
            <a:r>
              <a:rPr lang="nl-BE" sz="2000" dirty="0"/>
              <a:t>Compensatie niet hoger dan noodzakelijk (kosten + redelijke winst);</a:t>
            </a:r>
          </a:p>
          <a:p>
            <a:pPr marL="914400" lvl="1" indent="-457200">
              <a:buFont typeface="+mj-lt"/>
              <a:buAutoNum type="arabicPeriod"/>
              <a:defRPr/>
            </a:pPr>
            <a:r>
              <a:rPr lang="nl-BE" sz="2000" dirty="0"/>
              <a:t>Onderneming gekozen </a:t>
            </a:r>
            <a:r>
              <a:rPr lang="nl-BE" sz="2000" dirty="0" err="1"/>
              <a:t>i.k.v</a:t>
            </a:r>
            <a:r>
              <a:rPr lang="nl-BE" sz="2000" dirty="0"/>
              <a:t>. openbare aanbesteding of compensatie bepaald op basis van kosten van een gemiddelde, goed beheerde onderneming</a:t>
            </a:r>
          </a:p>
          <a:p>
            <a:pPr marL="914400" lvl="1" indent="-457200">
              <a:buFontTx/>
              <a:buNone/>
              <a:defRPr/>
            </a:pPr>
            <a:r>
              <a:rPr lang="nl-BE" sz="2000" dirty="0"/>
              <a:t>Aan alle voorwaarden cumulatief voldaan = geen staatsteun</a:t>
            </a:r>
          </a:p>
          <a:p>
            <a:pPr marL="0" indent="0">
              <a:buNone/>
            </a:pPr>
            <a:endParaRPr lang="nl-BE" dirty="0"/>
          </a:p>
        </p:txBody>
      </p:sp>
    </p:spTree>
    <p:extLst>
      <p:ext uri="{BB962C8B-B14F-4D97-AF65-F5344CB8AC3E}">
        <p14:creationId xmlns:p14="http://schemas.microsoft.com/office/powerpoint/2010/main" val="3532136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656776"/>
          </a:xfrm>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p:txBody>
          <a:bodyPr/>
          <a:lstStyle/>
          <a:p>
            <a:r>
              <a:rPr lang="nl-BE" dirty="0">
                <a:ea typeface="ＭＳ Ｐゴシック" panose="020B0600070205080204" pitchFamily="34" charset="-128"/>
              </a:rPr>
              <a:t>4-trapssysteem: Compensatie DAEB =</a:t>
            </a:r>
          </a:p>
          <a:p>
            <a:pPr marL="857250" lvl="1" indent="-457200">
              <a:buFont typeface="Calibri" panose="020F0502020204030204" pitchFamily="34" charset="0"/>
              <a:buAutoNum type="arabicPeriod"/>
            </a:pPr>
            <a:r>
              <a:rPr lang="nl-BE" dirty="0">
                <a:ea typeface="ＭＳ Ｐゴシック" panose="020B0600070205080204" pitchFamily="34" charset="-128"/>
              </a:rPr>
              <a:t>Geen staatssteun: Conform de 4 </a:t>
            </a:r>
            <a:r>
              <a:rPr lang="nl-BE" dirty="0" err="1">
                <a:ea typeface="ＭＳ Ｐゴシック" panose="020B0600070205080204" pitchFamily="34" charset="-128"/>
              </a:rPr>
              <a:t>Altmarkvoorwaarden</a:t>
            </a:r>
            <a:endParaRPr lang="nl-BE" dirty="0">
              <a:ea typeface="ＭＳ Ｐゴシック" panose="020B0600070205080204" pitchFamily="34" charset="-128"/>
            </a:endParaRPr>
          </a:p>
          <a:p>
            <a:pPr marL="857250" lvl="1" indent="-457200">
              <a:buFont typeface="Calibri" panose="020F0502020204030204" pitchFamily="34" charset="0"/>
              <a:buAutoNum type="arabicPeriod"/>
            </a:pPr>
            <a:r>
              <a:rPr lang="nl-BE" dirty="0">
                <a:ea typeface="ＭＳ Ｐゴシック" panose="020B0600070205080204" pitchFamily="34" charset="-128"/>
              </a:rPr>
              <a:t>Geen staatssteun: Conform DAEB de-minimisverordening (= beperkte compensatie, geen verstoring van het handelsverkeer en/of mededinging)</a:t>
            </a:r>
          </a:p>
          <a:p>
            <a:pPr marL="857250" lvl="1" indent="-457200">
              <a:buFont typeface="Calibri" panose="020F0502020204030204" pitchFamily="34" charset="0"/>
              <a:buAutoNum type="arabicPeriod"/>
            </a:pPr>
            <a:r>
              <a:rPr lang="nl-BE" dirty="0">
                <a:ea typeface="ＭＳ Ｐゴシック" panose="020B0600070205080204" pitchFamily="34" charset="-128"/>
              </a:rPr>
              <a:t>Staatssteun: i.o.m. de voorwaarden van het Besluit =&gt; geen aanmelding</a:t>
            </a:r>
          </a:p>
          <a:p>
            <a:pPr marL="857250" lvl="1" indent="-457200">
              <a:buFont typeface="Calibri" panose="020F0502020204030204" pitchFamily="34" charset="0"/>
              <a:buAutoNum type="arabicPeriod"/>
            </a:pPr>
            <a:r>
              <a:rPr lang="nl-BE" dirty="0">
                <a:ea typeface="ＭＳ Ｐゴシック" panose="020B0600070205080204" pitchFamily="34" charset="-128"/>
              </a:rPr>
              <a:t>Staatssteun:  Niet i.o.m. het besluit =&gt; aanmelding o.b.v. Kaderregeling</a:t>
            </a:r>
          </a:p>
          <a:p>
            <a:endParaRPr lang="nl-BE" dirty="0"/>
          </a:p>
        </p:txBody>
      </p:sp>
    </p:spTree>
    <p:extLst>
      <p:ext uri="{BB962C8B-B14F-4D97-AF65-F5344CB8AC3E}">
        <p14:creationId xmlns:p14="http://schemas.microsoft.com/office/powerpoint/2010/main" val="786150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p:txBody>
          <a:bodyPr/>
          <a:lstStyle/>
          <a:p>
            <a:pPr marL="0" indent="0">
              <a:buNone/>
              <a:defRPr/>
            </a:pPr>
            <a:r>
              <a:rPr lang="nl-BE" sz="2400" u="sng" dirty="0" smtClean="0">
                <a:ea typeface="ＭＳ Ｐゴシック" pitchFamily="34" charset="-128"/>
              </a:rPr>
              <a:t>DAEB: Regelgeving</a:t>
            </a:r>
          </a:p>
          <a:p>
            <a:pPr>
              <a:defRPr/>
            </a:pPr>
            <a:r>
              <a:rPr lang="nl-BE" sz="2400" dirty="0" smtClean="0">
                <a:ea typeface="ＭＳ Ｐゴシック" pitchFamily="34" charset="-128"/>
              </a:rPr>
              <a:t>20 </a:t>
            </a:r>
            <a:r>
              <a:rPr lang="nl-BE" sz="2400" dirty="0">
                <a:ea typeface="ＭＳ Ｐゴシック" pitchFamily="34" charset="-128"/>
              </a:rPr>
              <a:t>december 2011: herziening DAEB-pakket van 2005:</a:t>
            </a:r>
          </a:p>
          <a:p>
            <a:pPr marL="914400" lvl="1" indent="-457200">
              <a:buFont typeface="Arial" charset="0"/>
              <a:buChar char="•"/>
              <a:defRPr/>
            </a:pPr>
            <a:r>
              <a:rPr lang="nl-BE" sz="2000" dirty="0">
                <a:ea typeface="ＭＳ Ｐゴシック" pitchFamily="34" charset="-128"/>
              </a:rPr>
              <a:t>Mededeling </a:t>
            </a:r>
          </a:p>
          <a:p>
            <a:pPr marL="914400" lvl="1" indent="-457200">
              <a:buFont typeface="Arial" charset="0"/>
              <a:buChar char="•"/>
              <a:defRPr/>
            </a:pPr>
            <a:r>
              <a:rPr lang="nl-BE" sz="2000" dirty="0">
                <a:ea typeface="ＭＳ Ｐゴシック" pitchFamily="34" charset="-128"/>
              </a:rPr>
              <a:t>Besluit (ter vervanging van de Beschikking)</a:t>
            </a:r>
          </a:p>
          <a:p>
            <a:pPr marL="914400" lvl="1" indent="-457200">
              <a:buFont typeface="Arial" charset="0"/>
              <a:buChar char="•"/>
              <a:defRPr/>
            </a:pPr>
            <a:r>
              <a:rPr lang="nl-BE" sz="2000" dirty="0">
                <a:ea typeface="ＭＳ Ｐゴシック" pitchFamily="34" charset="-128"/>
              </a:rPr>
              <a:t>Gewijzigde Kaderregeling</a:t>
            </a:r>
          </a:p>
          <a:p>
            <a:pPr marL="457200" lvl="1" indent="0">
              <a:buNone/>
              <a:defRPr/>
            </a:pPr>
            <a:r>
              <a:rPr lang="nl-BE" sz="2000" dirty="0" smtClean="0">
                <a:ea typeface="ＭＳ Ｐゴシック" pitchFamily="34" charset="-128"/>
              </a:rPr>
              <a:t>→ Inwerkingtreding</a:t>
            </a:r>
            <a:r>
              <a:rPr lang="nl-BE" sz="2000" dirty="0">
                <a:ea typeface="ＭＳ Ｐゴシック" pitchFamily="34" charset="-128"/>
              </a:rPr>
              <a:t>: 31 januari 2012</a:t>
            </a:r>
          </a:p>
          <a:p>
            <a:pPr>
              <a:buFontTx/>
              <a:buNone/>
              <a:defRPr/>
            </a:pPr>
            <a:endParaRPr lang="nl-BE" dirty="0">
              <a:ea typeface="ＭＳ Ｐゴシック" pitchFamily="34" charset="-128"/>
            </a:endParaRPr>
          </a:p>
          <a:p>
            <a:pPr>
              <a:defRPr/>
            </a:pPr>
            <a:r>
              <a:rPr lang="nl-BE" sz="2400" dirty="0">
                <a:ea typeface="ＭＳ Ｐゴシック" pitchFamily="34" charset="-128"/>
              </a:rPr>
              <a:t>25 april 2012</a:t>
            </a:r>
          </a:p>
          <a:p>
            <a:pPr lvl="1">
              <a:buFont typeface="Arial" pitchFamily="34" charset="0"/>
              <a:buChar char="•"/>
              <a:defRPr/>
            </a:pPr>
            <a:r>
              <a:rPr lang="nl-BE" sz="2000" dirty="0">
                <a:ea typeface="ＭＳ Ｐゴシック" pitchFamily="34" charset="-128"/>
              </a:rPr>
              <a:t>Verordening 360/2012 DAEB de-</a:t>
            </a:r>
            <a:r>
              <a:rPr lang="nl-BE" sz="2000" dirty="0" err="1">
                <a:ea typeface="ＭＳ Ｐゴシック" pitchFamily="34" charset="-128"/>
              </a:rPr>
              <a:t>minimis</a:t>
            </a:r>
            <a:endParaRPr lang="nl-BE" sz="2000" dirty="0">
              <a:ea typeface="ＭＳ Ｐゴシック" pitchFamily="34" charset="-128"/>
            </a:endParaRPr>
          </a:p>
          <a:p>
            <a:pPr marL="457200" lvl="1" indent="0">
              <a:buNone/>
              <a:defRPr/>
            </a:pPr>
            <a:r>
              <a:rPr lang="nl-BE" sz="2000" dirty="0" smtClean="0">
                <a:ea typeface="ＭＳ Ｐゴシック" pitchFamily="34" charset="-128"/>
              </a:rPr>
              <a:t>→ Inwerkingtreding</a:t>
            </a:r>
            <a:r>
              <a:rPr lang="nl-BE" sz="2000" dirty="0">
                <a:ea typeface="ＭＳ Ｐゴシック" pitchFamily="34" charset="-128"/>
              </a:rPr>
              <a:t>: 29 april </a:t>
            </a:r>
            <a:r>
              <a:rPr lang="nl-BE" sz="2000" dirty="0" smtClean="0">
                <a:ea typeface="ＭＳ Ｐゴシック" pitchFamily="34" charset="-128"/>
              </a:rPr>
              <a:t>2012</a:t>
            </a:r>
            <a:endParaRPr lang="nl-BE" sz="2000" dirty="0">
              <a:ea typeface="ＭＳ Ｐゴシック" pitchFamily="34" charset="-128"/>
            </a:endParaRPr>
          </a:p>
        </p:txBody>
      </p:sp>
    </p:spTree>
    <p:extLst>
      <p:ext uri="{BB962C8B-B14F-4D97-AF65-F5344CB8AC3E}">
        <p14:creationId xmlns:p14="http://schemas.microsoft.com/office/powerpoint/2010/main" val="2980050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p:txBody>
          <a:bodyPr/>
          <a:lstStyle/>
          <a:p>
            <a:pPr marL="0" indent="0">
              <a:buNone/>
            </a:pPr>
            <a:r>
              <a:rPr lang="nl-BE" sz="2400" dirty="0" smtClean="0">
                <a:ea typeface="ＭＳ Ｐゴシック" panose="020B0600070205080204" pitchFamily="34" charset="-128"/>
              </a:rPr>
              <a:t>DAEB: Mededeling</a:t>
            </a:r>
          </a:p>
          <a:p>
            <a:pPr marL="0" indent="0">
              <a:buNone/>
            </a:pPr>
            <a:endParaRPr lang="nl-BE" sz="2400" dirty="0" smtClean="0">
              <a:ea typeface="ＭＳ Ｐゴシック" panose="020B0600070205080204" pitchFamily="34" charset="-128"/>
            </a:endParaRPr>
          </a:p>
          <a:p>
            <a:r>
              <a:rPr lang="nl-BE" sz="2400" dirty="0" smtClean="0">
                <a:ea typeface="ＭＳ Ｐゴシック" panose="020B0600070205080204" pitchFamily="34" charset="-128"/>
              </a:rPr>
              <a:t>PB </a:t>
            </a:r>
            <a:r>
              <a:rPr lang="nl-BE" sz="2400" dirty="0">
                <a:ea typeface="ＭＳ Ｐゴシック" panose="020B0600070205080204" pitchFamily="34" charset="-128"/>
              </a:rPr>
              <a:t>11.01.2012 C8, p. 4-14</a:t>
            </a:r>
          </a:p>
          <a:p>
            <a:r>
              <a:rPr lang="nl-BE" sz="2400" dirty="0" smtClean="0">
                <a:ea typeface="ＭＳ Ｐゴシック" panose="020B0600070205080204" pitchFamily="34" charset="-128"/>
              </a:rPr>
              <a:t>Basisbegrippen </a:t>
            </a:r>
            <a:r>
              <a:rPr lang="nl-BE" sz="2400" dirty="0">
                <a:ea typeface="ＭＳ Ｐゴシック" panose="020B0600070205080204" pitchFamily="34" charset="-128"/>
              </a:rPr>
              <a:t>inzake staatssteun – DAEB</a:t>
            </a:r>
          </a:p>
          <a:p>
            <a:r>
              <a:rPr lang="nl-BE" sz="2400" dirty="0" smtClean="0">
                <a:ea typeface="ＭＳ Ｐゴシック" panose="020B0600070205080204" pitchFamily="34" charset="-128"/>
              </a:rPr>
              <a:t>Bundeling </a:t>
            </a:r>
            <a:r>
              <a:rPr lang="nl-BE" sz="2400" dirty="0">
                <a:ea typeface="ＭＳ Ｐゴシック" panose="020B0600070205080204" pitchFamily="34" charset="-128"/>
              </a:rPr>
              <a:t>relevante rechtsspraak </a:t>
            </a:r>
            <a:r>
              <a:rPr lang="nl-BE" sz="2400" dirty="0" err="1">
                <a:ea typeface="ＭＳ Ｐゴシック" panose="020B0600070205080204" pitchFamily="34" charset="-128"/>
              </a:rPr>
              <a:t>HvJ</a:t>
            </a:r>
            <a:endParaRPr lang="nl-BE" sz="2400" dirty="0">
              <a:ea typeface="ＭＳ Ｐゴシック" panose="020B0600070205080204" pitchFamily="34" charset="-128"/>
            </a:endParaRPr>
          </a:p>
          <a:p>
            <a:r>
              <a:rPr lang="nl-BE" sz="2400" dirty="0" err="1" smtClean="0">
                <a:ea typeface="ＭＳ Ｐゴシック" panose="020B0600070205080204" pitchFamily="34" charset="-128"/>
              </a:rPr>
              <a:t>Altmark</a:t>
            </a:r>
            <a:r>
              <a:rPr lang="nl-BE" sz="2400" dirty="0" smtClean="0">
                <a:ea typeface="ＭＳ Ｐゴシック" panose="020B0600070205080204" pitchFamily="34" charset="-128"/>
              </a:rPr>
              <a:t>-arrest</a:t>
            </a:r>
            <a:r>
              <a:rPr lang="nl-BE" sz="2400" dirty="0">
                <a:ea typeface="ＭＳ Ｐゴシック" panose="020B0600070205080204" pitchFamily="34" charset="-128"/>
              </a:rPr>
              <a:t>: Interpretatie door de Commissie </a:t>
            </a:r>
          </a:p>
          <a:p>
            <a:pPr marL="0" indent="0">
              <a:buNone/>
            </a:pPr>
            <a:endParaRPr lang="nl-BE" dirty="0"/>
          </a:p>
        </p:txBody>
      </p:sp>
    </p:spTree>
    <p:extLst>
      <p:ext uri="{BB962C8B-B14F-4D97-AF65-F5344CB8AC3E}">
        <p14:creationId xmlns:p14="http://schemas.microsoft.com/office/powerpoint/2010/main" val="22365086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800792"/>
          </a:xfrm>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a:xfrm>
            <a:off x="1296000" y="1556792"/>
            <a:ext cx="7416000" cy="4031348"/>
          </a:xfrm>
        </p:spPr>
        <p:txBody>
          <a:bodyPr/>
          <a:lstStyle/>
          <a:p>
            <a:pPr marL="0" indent="0">
              <a:buNone/>
              <a:defRPr/>
            </a:pPr>
            <a:r>
              <a:rPr lang="nl-BE" sz="2000" dirty="0" smtClean="0">
                <a:ea typeface="ＭＳ Ｐゴシック" pitchFamily="34" charset="-128"/>
              </a:rPr>
              <a:t>DAEB De-</a:t>
            </a:r>
            <a:r>
              <a:rPr lang="nl-BE" sz="2000" dirty="0" err="1" smtClean="0">
                <a:ea typeface="ＭＳ Ｐゴシック" pitchFamily="34" charset="-128"/>
              </a:rPr>
              <a:t>minimis</a:t>
            </a:r>
            <a:r>
              <a:rPr lang="nl-BE" sz="2000" dirty="0" smtClean="0">
                <a:ea typeface="ＭＳ Ｐゴシック" pitchFamily="34" charset="-128"/>
              </a:rPr>
              <a:t> 360/2012 (25/04/2012)</a:t>
            </a:r>
          </a:p>
          <a:p>
            <a:pPr marL="0" indent="0">
              <a:buNone/>
              <a:defRPr/>
            </a:pPr>
            <a:endParaRPr lang="nl-BE" sz="2000" dirty="0" smtClean="0">
              <a:ea typeface="ＭＳ Ｐゴシック" pitchFamily="34" charset="-128"/>
            </a:endParaRPr>
          </a:p>
          <a:p>
            <a:pPr>
              <a:defRPr/>
            </a:pPr>
            <a:r>
              <a:rPr lang="nl-BE" sz="2000" dirty="0" smtClean="0">
                <a:ea typeface="ＭＳ Ｐゴシック" pitchFamily="34" charset="-128"/>
              </a:rPr>
              <a:t>PB </a:t>
            </a:r>
            <a:r>
              <a:rPr lang="nl-BE" sz="2000" dirty="0">
                <a:ea typeface="ＭＳ Ｐゴシック" pitchFamily="34" charset="-128"/>
              </a:rPr>
              <a:t>26.4.2012 L114, p. 8-13</a:t>
            </a:r>
          </a:p>
          <a:p>
            <a:pPr>
              <a:defRPr/>
            </a:pPr>
            <a:r>
              <a:rPr lang="nl-BE" sz="2000" dirty="0">
                <a:ea typeface="ＭＳ Ｐゴシック" pitchFamily="34" charset="-128"/>
              </a:rPr>
              <a:t>Doel: uitzondering voor beperkte steun aan kleine </a:t>
            </a:r>
            <a:r>
              <a:rPr lang="nl-BE" sz="2000" dirty="0" err="1">
                <a:ea typeface="ＭＳ Ｐゴシック" pitchFamily="34" charset="-128"/>
              </a:rPr>
              <a:t>DAEB’s</a:t>
            </a:r>
            <a:endParaRPr lang="nl-BE" sz="2000" dirty="0">
              <a:ea typeface="ＭＳ Ｐゴシック" pitchFamily="34" charset="-128"/>
            </a:endParaRPr>
          </a:p>
          <a:p>
            <a:pPr>
              <a:defRPr/>
            </a:pPr>
            <a:r>
              <a:rPr lang="nl-BE" sz="2000" dirty="0">
                <a:ea typeface="ＭＳ Ｐゴシック" pitchFamily="34" charset="-128"/>
              </a:rPr>
              <a:t>Steun aan DAEB belaste onderneming</a:t>
            </a:r>
          </a:p>
          <a:p>
            <a:pPr>
              <a:defRPr/>
            </a:pPr>
            <a:r>
              <a:rPr lang="nl-BE" sz="2000" dirty="0">
                <a:ea typeface="ＭＳ Ｐゴシック" pitchFamily="34" charset="-128"/>
              </a:rPr>
              <a:t>Steunbedrag: maximaal 500.000€ / 3 jaar</a:t>
            </a:r>
          </a:p>
          <a:p>
            <a:pPr>
              <a:defRPr/>
            </a:pPr>
            <a:r>
              <a:rPr lang="nl-BE" sz="2000" dirty="0">
                <a:ea typeface="ＭＳ Ｐゴシック" pitchFamily="34" charset="-128"/>
              </a:rPr>
              <a:t>Verklaring op eer: DAEB de-</a:t>
            </a:r>
            <a:r>
              <a:rPr lang="nl-BE" sz="2000" dirty="0" err="1">
                <a:ea typeface="ＭＳ Ｐゴシック" pitchFamily="34" charset="-128"/>
              </a:rPr>
              <a:t>minimis</a:t>
            </a:r>
            <a:r>
              <a:rPr lang="nl-BE" sz="2000" dirty="0">
                <a:ea typeface="ＭＳ Ｐゴシック" pitchFamily="34" charset="-128"/>
              </a:rPr>
              <a:t> en gewone de-</a:t>
            </a:r>
            <a:r>
              <a:rPr lang="nl-BE" sz="2000" dirty="0" err="1">
                <a:ea typeface="ＭＳ Ｐゴシック" pitchFamily="34" charset="-128"/>
              </a:rPr>
              <a:t>minimis</a:t>
            </a:r>
            <a:endParaRPr lang="nl-BE" sz="2000" dirty="0">
              <a:ea typeface="ＭＳ Ｐゴシック" pitchFamily="34" charset="-128"/>
            </a:endParaRPr>
          </a:p>
          <a:p>
            <a:pPr>
              <a:defRPr/>
            </a:pPr>
            <a:r>
              <a:rPr lang="nl-BE" sz="2000" dirty="0">
                <a:ea typeface="ＭＳ Ｐゴシック" pitchFamily="34" charset="-128"/>
              </a:rPr>
              <a:t>Niet </a:t>
            </a:r>
            <a:r>
              <a:rPr lang="nl-BE" sz="2000" dirty="0" err="1">
                <a:ea typeface="ＭＳ Ｐゴシック" pitchFamily="34" charset="-128"/>
              </a:rPr>
              <a:t>cumuleerbaar</a:t>
            </a:r>
            <a:r>
              <a:rPr lang="nl-BE" sz="2000" dirty="0">
                <a:ea typeface="ＭＳ Ｐゴシック" pitchFamily="34" charset="-128"/>
              </a:rPr>
              <a:t> met andere DAEB-steun (ook compensatie o.b.v. </a:t>
            </a:r>
            <a:r>
              <a:rPr lang="nl-BE" sz="2000" dirty="0" err="1">
                <a:ea typeface="ＭＳ Ｐゴシック" pitchFamily="34" charset="-128"/>
              </a:rPr>
              <a:t>Altmark</a:t>
            </a:r>
            <a:r>
              <a:rPr lang="nl-BE" sz="2000" dirty="0">
                <a:ea typeface="ＭＳ Ｐゴシック" pitchFamily="34" charset="-128"/>
              </a:rPr>
              <a:t>) voor dezelfde DAEB</a:t>
            </a:r>
          </a:p>
          <a:p>
            <a:pPr>
              <a:defRPr/>
            </a:pPr>
            <a:r>
              <a:rPr lang="nl-BE" sz="2000" dirty="0">
                <a:ea typeface="ＭＳ Ｐゴシック" pitchFamily="34" charset="-128"/>
              </a:rPr>
              <a:t>Niet </a:t>
            </a:r>
            <a:r>
              <a:rPr lang="nl-BE" sz="2000" dirty="0" err="1">
                <a:ea typeface="ＭＳ Ｐゴシック" pitchFamily="34" charset="-128"/>
              </a:rPr>
              <a:t>cumuleerbaar</a:t>
            </a:r>
            <a:r>
              <a:rPr lang="nl-BE" sz="2000" dirty="0">
                <a:ea typeface="ＭＳ Ｐゴシック" pitchFamily="34" charset="-128"/>
              </a:rPr>
              <a:t> met andere staatsteun voor dezelfde kosten &gt; drempelbedragen</a:t>
            </a:r>
          </a:p>
          <a:p>
            <a:pPr>
              <a:defRPr/>
            </a:pPr>
            <a:r>
              <a:rPr lang="nl-BE" sz="2000" dirty="0">
                <a:ea typeface="ＭＳ Ｐゴシック" pitchFamily="34" charset="-128"/>
              </a:rPr>
              <a:t>Cumulatie met gewone de-minimissteun tot max. DAEB </a:t>
            </a:r>
            <a:r>
              <a:rPr lang="nl-BE" sz="2000" dirty="0" smtClean="0">
                <a:ea typeface="ＭＳ Ｐゴシック" pitchFamily="34" charset="-128"/>
              </a:rPr>
              <a:t>de-minimisdrempel</a:t>
            </a:r>
            <a:endParaRPr lang="nl-BE" sz="2000" dirty="0">
              <a:ea typeface="ＭＳ Ｐゴシック" pitchFamily="34" charset="-128"/>
            </a:endParaRPr>
          </a:p>
        </p:txBody>
      </p:sp>
    </p:spTree>
    <p:extLst>
      <p:ext uri="{BB962C8B-B14F-4D97-AF65-F5344CB8AC3E}">
        <p14:creationId xmlns:p14="http://schemas.microsoft.com/office/powerpoint/2010/main" val="38350589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728784"/>
          </a:xfrm>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a:xfrm>
            <a:off x="1296000" y="1484784"/>
            <a:ext cx="7416000" cy="4103356"/>
          </a:xfrm>
        </p:spPr>
        <p:txBody>
          <a:bodyPr/>
          <a:lstStyle/>
          <a:p>
            <a:pPr marL="0" indent="0">
              <a:buNone/>
              <a:defRPr/>
            </a:pPr>
            <a:r>
              <a:rPr lang="nl-BE" sz="2600" dirty="0" smtClean="0">
                <a:ea typeface="ＭＳ Ｐゴシック" pitchFamily="34" charset="-128"/>
              </a:rPr>
              <a:t>DAEB: Besluit</a:t>
            </a:r>
          </a:p>
          <a:p>
            <a:pPr>
              <a:defRPr/>
            </a:pPr>
            <a:r>
              <a:rPr lang="nl-BE" sz="2600" dirty="0" smtClean="0">
                <a:ea typeface="ＭＳ Ｐゴシック" pitchFamily="34" charset="-128"/>
              </a:rPr>
              <a:t>PB </a:t>
            </a:r>
            <a:r>
              <a:rPr lang="nl-BE" sz="2600" dirty="0">
                <a:ea typeface="ＭＳ Ｐゴシック" pitchFamily="34" charset="-128"/>
              </a:rPr>
              <a:t>11.01.2012 L7, p. 3-10</a:t>
            </a:r>
          </a:p>
          <a:p>
            <a:pPr>
              <a:defRPr/>
            </a:pPr>
            <a:r>
              <a:rPr lang="nl-BE" sz="2600" dirty="0">
                <a:ea typeface="ＭＳ Ｐゴシック" pitchFamily="34" charset="-128"/>
              </a:rPr>
              <a:t>Compensatie verenigbaar met staatssteunregels onder volgende voorwaarden:</a:t>
            </a:r>
          </a:p>
          <a:p>
            <a:pPr marL="857250" lvl="1" indent="-457200">
              <a:buFont typeface="Arial" charset="0"/>
              <a:buChar char="•"/>
              <a:defRPr/>
            </a:pPr>
            <a:r>
              <a:rPr lang="nl-BE" sz="2000" dirty="0">
                <a:ea typeface="ＭＳ Ｐゴシック" pitchFamily="34" charset="-128"/>
              </a:rPr>
              <a:t>Ondernemingen, belast met DAEB, waarbij de jaarlijkse compensatie minder is dan </a:t>
            </a:r>
            <a:r>
              <a:rPr lang="nl-BE" sz="2000" dirty="0">
                <a:solidFill>
                  <a:srgbClr val="002240"/>
                </a:solidFill>
                <a:ea typeface="ＭＳ Ｐゴシック" pitchFamily="34" charset="-128"/>
              </a:rPr>
              <a:t>15</a:t>
            </a:r>
            <a:r>
              <a:rPr lang="nl-BE" sz="2000" dirty="0">
                <a:ea typeface="ＭＳ Ｐゴシック" pitchFamily="34" charset="-128"/>
              </a:rPr>
              <a:t> miljoen euro (m.u.v. vervoer en vervoersinfrastructuur);</a:t>
            </a:r>
          </a:p>
          <a:p>
            <a:pPr marL="857250" lvl="1" indent="-457200">
              <a:buFont typeface="Arial" charset="0"/>
              <a:buChar char="•"/>
              <a:defRPr/>
            </a:pPr>
            <a:r>
              <a:rPr lang="nl-BE" sz="2000" dirty="0">
                <a:ea typeface="ＭＳ Ｐゴシック" pitchFamily="34" charset="-128"/>
              </a:rPr>
              <a:t>Steun aan ziekenhuizen;</a:t>
            </a:r>
          </a:p>
          <a:p>
            <a:pPr marL="857250" lvl="1" indent="-457200">
              <a:buFont typeface="Arial" charset="0"/>
              <a:buChar char="•"/>
              <a:defRPr/>
            </a:pPr>
            <a:r>
              <a:rPr lang="nl-BE" sz="2000" dirty="0">
                <a:solidFill>
                  <a:srgbClr val="002240"/>
                </a:solidFill>
                <a:ea typeface="ＭＳ Ｐゴシック" pitchFamily="34" charset="-128"/>
              </a:rPr>
              <a:t>Steun om te voldoen aan sociale behoeften wat betreft gezondheidszorg en langdurige zorg, kinderopvang, toegang tot de arbeidsmarkt en herintreding, sociale huisvesting en de zorg voor en sociale inclusie van kwetsbare groepen;</a:t>
            </a:r>
          </a:p>
          <a:p>
            <a:pPr marL="857250" lvl="1" indent="-457200">
              <a:buFont typeface="Arial" charset="0"/>
              <a:buChar char="•"/>
              <a:defRPr/>
            </a:pPr>
            <a:r>
              <a:rPr lang="nl-BE" sz="2000" dirty="0">
                <a:ea typeface="ＭＳ Ｐゴシック" pitchFamily="34" charset="-128"/>
              </a:rPr>
              <a:t>Steun voor maritiem transport en luchtvervoer naar kleine eilanden;</a:t>
            </a:r>
          </a:p>
          <a:p>
            <a:pPr marL="857250" lvl="1" indent="-457200">
              <a:buFont typeface="Arial" charset="0"/>
              <a:buChar char="•"/>
              <a:defRPr/>
            </a:pPr>
            <a:r>
              <a:rPr lang="nl-BE" sz="2000" dirty="0">
                <a:ea typeface="ＭＳ Ｐゴシック" pitchFamily="34" charset="-128"/>
              </a:rPr>
              <a:t>Steun aan kleine luchthavens en kleine havens</a:t>
            </a:r>
          </a:p>
          <a:p>
            <a:endParaRPr lang="nl-BE" dirty="0"/>
          </a:p>
        </p:txBody>
      </p:sp>
    </p:spTree>
    <p:extLst>
      <p:ext uri="{BB962C8B-B14F-4D97-AF65-F5344CB8AC3E}">
        <p14:creationId xmlns:p14="http://schemas.microsoft.com/office/powerpoint/2010/main" val="1362680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800792"/>
          </a:xfrm>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a:xfrm>
            <a:off x="1296000" y="1556792"/>
            <a:ext cx="7416000" cy="4031348"/>
          </a:xfrm>
        </p:spPr>
        <p:txBody>
          <a:bodyPr/>
          <a:lstStyle/>
          <a:p>
            <a:pPr marL="342900" lvl="1" indent="-342900"/>
            <a:r>
              <a:rPr lang="nl-BE" dirty="0">
                <a:ea typeface="ＭＳ Ｐゴシック" panose="020B0600070205080204" pitchFamily="34" charset="-128"/>
              </a:rPr>
              <a:t>Betrokken onderneming, belast met DAEB d.m.v. officieel besluit van de overheid, met volgende elementen:</a:t>
            </a:r>
          </a:p>
          <a:p>
            <a:pPr lvl="1">
              <a:buFont typeface="Arial" panose="020B0604020202020204" pitchFamily="34" charset="0"/>
              <a:buChar char="•"/>
            </a:pPr>
            <a:r>
              <a:rPr lang="nl-BE" sz="2000" dirty="0">
                <a:solidFill>
                  <a:srgbClr val="002240"/>
                </a:solidFill>
                <a:ea typeface="ＭＳ Ｐゴシック" panose="020B0600070205080204" pitchFamily="34" charset="-128"/>
              </a:rPr>
              <a:t>Aard en duur van de openbare </a:t>
            </a:r>
            <a:r>
              <a:rPr lang="nl-BE" sz="2000" dirty="0" smtClean="0">
                <a:solidFill>
                  <a:srgbClr val="002240"/>
                </a:solidFill>
                <a:ea typeface="ＭＳ Ｐゴシック" panose="020B0600070205080204" pitchFamily="34" charset="-128"/>
              </a:rPr>
              <a:t>dienstverplichting</a:t>
            </a:r>
          </a:p>
          <a:p>
            <a:pPr lvl="1">
              <a:buFont typeface="Arial" panose="020B0604020202020204" pitchFamily="34" charset="0"/>
              <a:buChar char="•"/>
            </a:pPr>
            <a:r>
              <a:rPr lang="nl-BE" sz="2000" dirty="0" smtClean="0">
                <a:solidFill>
                  <a:srgbClr val="002240"/>
                </a:solidFill>
                <a:ea typeface="ＭＳ Ｐゴシック" panose="020B0600070205080204" pitchFamily="34" charset="-128"/>
              </a:rPr>
              <a:t>Belaste </a:t>
            </a:r>
            <a:r>
              <a:rPr lang="nl-BE" sz="2000" dirty="0">
                <a:solidFill>
                  <a:srgbClr val="002240"/>
                </a:solidFill>
                <a:ea typeface="ＭＳ Ｐゴシック" panose="020B0600070205080204" pitchFamily="34" charset="-128"/>
              </a:rPr>
              <a:t>onderneming en het betrokken </a:t>
            </a:r>
            <a:r>
              <a:rPr lang="nl-BE" sz="2000" dirty="0" smtClean="0">
                <a:solidFill>
                  <a:srgbClr val="002240"/>
                </a:solidFill>
                <a:ea typeface="ＭＳ Ｐゴシック" panose="020B0600070205080204" pitchFamily="34" charset="-128"/>
              </a:rPr>
              <a:t>grondgebied;</a:t>
            </a:r>
          </a:p>
          <a:p>
            <a:pPr lvl="1">
              <a:buFont typeface="Arial" panose="020B0604020202020204" pitchFamily="34" charset="0"/>
              <a:buChar char="•"/>
            </a:pPr>
            <a:r>
              <a:rPr lang="nl-BE" sz="2000" dirty="0" smtClean="0">
                <a:solidFill>
                  <a:srgbClr val="002240"/>
                </a:solidFill>
                <a:ea typeface="ＭＳ Ｐゴシック" panose="020B0600070205080204" pitchFamily="34" charset="-128"/>
              </a:rPr>
              <a:t>Toekenning </a:t>
            </a:r>
            <a:r>
              <a:rPr lang="nl-BE" sz="2000" dirty="0">
                <a:solidFill>
                  <a:srgbClr val="002240"/>
                </a:solidFill>
                <a:ea typeface="ＭＳ Ｐゴシック" panose="020B0600070205080204" pitchFamily="34" charset="-128"/>
              </a:rPr>
              <a:t>van exclusieve of bijzondere </a:t>
            </a:r>
            <a:r>
              <a:rPr lang="nl-BE" sz="2000" dirty="0" smtClean="0">
                <a:solidFill>
                  <a:srgbClr val="002240"/>
                </a:solidFill>
                <a:ea typeface="ＭＳ Ｐゴシック" panose="020B0600070205080204" pitchFamily="34" charset="-128"/>
              </a:rPr>
              <a:t>rechten;</a:t>
            </a:r>
          </a:p>
          <a:p>
            <a:pPr lvl="1">
              <a:buFont typeface="Arial" panose="020B0604020202020204" pitchFamily="34" charset="0"/>
              <a:buChar char="•"/>
            </a:pPr>
            <a:r>
              <a:rPr lang="nl-BE" sz="2000" dirty="0" smtClean="0">
                <a:solidFill>
                  <a:srgbClr val="002240"/>
                </a:solidFill>
                <a:ea typeface="ＭＳ Ｐゴシック" panose="020B0600070205080204" pitchFamily="34" charset="-128"/>
              </a:rPr>
              <a:t>Beschrijving </a:t>
            </a:r>
            <a:r>
              <a:rPr lang="nl-BE" sz="2000" dirty="0">
                <a:solidFill>
                  <a:srgbClr val="002240"/>
                </a:solidFill>
                <a:ea typeface="ＭＳ Ｐゴシック" panose="020B0600070205080204" pitchFamily="34" charset="-128"/>
              </a:rPr>
              <a:t>van het </a:t>
            </a:r>
            <a:r>
              <a:rPr lang="nl-BE" sz="2000" dirty="0" err="1">
                <a:solidFill>
                  <a:srgbClr val="002240"/>
                </a:solidFill>
                <a:ea typeface="ＭＳ Ｐゴシック" panose="020B0600070205080204" pitchFamily="34" charset="-128"/>
              </a:rPr>
              <a:t>compensatiemechanische</a:t>
            </a:r>
            <a:r>
              <a:rPr lang="nl-BE" sz="2000" dirty="0">
                <a:solidFill>
                  <a:srgbClr val="002240"/>
                </a:solidFill>
                <a:ea typeface="ＭＳ Ｐゴシック" panose="020B0600070205080204" pitchFamily="34" charset="-128"/>
              </a:rPr>
              <a:t> en de parameters voor berekening, monitoring en herziening van de </a:t>
            </a:r>
            <a:r>
              <a:rPr lang="nl-BE" sz="2000" dirty="0" smtClean="0">
                <a:solidFill>
                  <a:srgbClr val="002240"/>
                </a:solidFill>
                <a:ea typeface="ＭＳ Ｐゴシック" panose="020B0600070205080204" pitchFamily="34" charset="-128"/>
              </a:rPr>
              <a:t>compensatie;</a:t>
            </a:r>
          </a:p>
          <a:p>
            <a:pPr lvl="1">
              <a:buFont typeface="Arial" panose="020B0604020202020204" pitchFamily="34" charset="0"/>
              <a:buChar char="•"/>
            </a:pPr>
            <a:r>
              <a:rPr lang="nl-BE" sz="2000" dirty="0" smtClean="0">
                <a:solidFill>
                  <a:srgbClr val="002240"/>
                </a:solidFill>
                <a:ea typeface="ＭＳ Ｐゴシック" panose="020B0600070205080204" pitchFamily="34" charset="-128"/>
              </a:rPr>
              <a:t>Regeling </a:t>
            </a:r>
            <a:r>
              <a:rPr lang="nl-BE" sz="2000" dirty="0">
                <a:solidFill>
                  <a:srgbClr val="002240"/>
                </a:solidFill>
                <a:ea typeface="ＭＳ Ｐゴシック" panose="020B0600070205080204" pitchFamily="34" charset="-128"/>
              </a:rPr>
              <a:t>om overcompensatie te vermijden en terug te </a:t>
            </a:r>
            <a:r>
              <a:rPr lang="nl-BE" sz="2000" dirty="0" smtClean="0">
                <a:solidFill>
                  <a:srgbClr val="002240"/>
                </a:solidFill>
                <a:ea typeface="ＭＳ Ｐゴシック" panose="020B0600070205080204" pitchFamily="34" charset="-128"/>
              </a:rPr>
              <a:t>betalen.</a:t>
            </a:r>
          </a:p>
          <a:p>
            <a:pPr lvl="1">
              <a:buFont typeface="Arial" panose="020B0604020202020204" pitchFamily="34" charset="0"/>
              <a:buChar char="•"/>
            </a:pPr>
            <a:r>
              <a:rPr lang="nl-BE" sz="2000" dirty="0" smtClean="0">
                <a:solidFill>
                  <a:srgbClr val="002240"/>
                </a:solidFill>
                <a:ea typeface="ＭＳ Ｐゴシック" panose="020B0600070205080204" pitchFamily="34" charset="-128"/>
              </a:rPr>
              <a:t>Verwijzing </a:t>
            </a:r>
            <a:r>
              <a:rPr lang="nl-BE" sz="2000" dirty="0">
                <a:solidFill>
                  <a:srgbClr val="002240"/>
                </a:solidFill>
                <a:ea typeface="ＭＳ Ｐゴシック" panose="020B0600070205080204" pitchFamily="34" charset="-128"/>
              </a:rPr>
              <a:t>naar het Europese </a:t>
            </a:r>
            <a:r>
              <a:rPr lang="nl-BE" sz="2000" dirty="0" smtClean="0">
                <a:solidFill>
                  <a:srgbClr val="002240"/>
                </a:solidFill>
                <a:ea typeface="ＭＳ Ｐゴシック" panose="020B0600070205080204" pitchFamily="34" charset="-128"/>
              </a:rPr>
              <a:t>besluit</a:t>
            </a:r>
          </a:p>
          <a:p>
            <a:pPr marL="342900" lvl="1" indent="-342900"/>
            <a:r>
              <a:rPr lang="nl-BE" dirty="0">
                <a:solidFill>
                  <a:srgbClr val="002240"/>
                </a:solidFill>
                <a:ea typeface="ＭＳ Ｐゴシック" panose="020B0600070205080204" pitchFamily="34" charset="-128"/>
              </a:rPr>
              <a:t>Periode voor het beheer van de DAEB is niet langer dan 10 jaar;</a:t>
            </a:r>
          </a:p>
          <a:p>
            <a:pPr marL="0" indent="0">
              <a:buNone/>
            </a:pPr>
            <a:endParaRPr lang="nl-BE" dirty="0">
              <a:solidFill>
                <a:srgbClr val="002240"/>
              </a:solidFill>
              <a:ea typeface="ＭＳ Ｐゴシック" panose="020B0600070205080204" pitchFamily="34" charset="-128"/>
            </a:endParaRPr>
          </a:p>
          <a:p>
            <a:pPr lvl="1">
              <a:buFont typeface="Wingdings" panose="05000000000000000000" pitchFamily="2" charset="2"/>
              <a:buChar char="Ø"/>
            </a:pPr>
            <a:endParaRPr lang="nl-BE" dirty="0">
              <a:solidFill>
                <a:srgbClr val="660066"/>
              </a:solidFill>
              <a:ea typeface="ＭＳ Ｐゴシック" panose="020B0600070205080204" pitchFamily="34" charset="-128"/>
            </a:endParaRPr>
          </a:p>
          <a:p>
            <a:pPr lvl="1">
              <a:buFont typeface="Wingdings" panose="05000000000000000000" pitchFamily="2" charset="2"/>
              <a:buChar char="Ø"/>
            </a:pPr>
            <a:endParaRPr lang="nl-BE" dirty="0"/>
          </a:p>
        </p:txBody>
      </p:sp>
    </p:spTree>
    <p:extLst>
      <p:ext uri="{BB962C8B-B14F-4D97-AF65-F5344CB8AC3E}">
        <p14:creationId xmlns:p14="http://schemas.microsoft.com/office/powerpoint/2010/main" val="3688808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728784"/>
          </a:xfrm>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a:xfrm>
            <a:off x="1296000" y="1484784"/>
            <a:ext cx="7416000" cy="4103356"/>
          </a:xfrm>
        </p:spPr>
        <p:txBody>
          <a:bodyPr/>
          <a:lstStyle/>
          <a:p>
            <a:pPr marL="342900" lvl="1" indent="-342900"/>
            <a:r>
              <a:rPr lang="nl-BE" sz="2200" dirty="0">
                <a:solidFill>
                  <a:srgbClr val="002240"/>
                </a:solidFill>
                <a:ea typeface="ＭＳ Ｐゴシック" panose="020B0600070205080204" pitchFamily="34" charset="-128"/>
              </a:rPr>
              <a:t>Compensatie niet hoger dan nodig om de </a:t>
            </a:r>
            <a:r>
              <a:rPr lang="nl-BE" sz="2200" dirty="0" err="1">
                <a:solidFill>
                  <a:srgbClr val="002240"/>
                </a:solidFill>
                <a:ea typeface="ＭＳ Ｐゴシック" panose="020B0600070205080204" pitchFamily="34" charset="-128"/>
              </a:rPr>
              <a:t>nettokosten</a:t>
            </a:r>
            <a:r>
              <a:rPr lang="nl-BE" sz="2200" dirty="0">
                <a:solidFill>
                  <a:srgbClr val="002240"/>
                </a:solidFill>
                <a:ea typeface="ＭＳ Ｐゴシック" panose="020B0600070205080204" pitchFamily="34" charset="-128"/>
              </a:rPr>
              <a:t> van de dienstverlening te dekken + redelijke </a:t>
            </a:r>
            <a:r>
              <a:rPr lang="nl-BE" sz="2200" dirty="0" smtClean="0">
                <a:solidFill>
                  <a:srgbClr val="002240"/>
                </a:solidFill>
                <a:ea typeface="ＭＳ Ｐゴシック" panose="020B0600070205080204" pitchFamily="34" charset="-128"/>
              </a:rPr>
              <a:t>winst;</a:t>
            </a:r>
          </a:p>
          <a:p>
            <a:pPr marL="342900" lvl="1" indent="-342900"/>
            <a:r>
              <a:rPr lang="nl-BE" sz="2200" dirty="0" err="1" smtClean="0">
                <a:solidFill>
                  <a:srgbClr val="002240"/>
                </a:solidFill>
                <a:ea typeface="ＭＳ Ｐゴシック" panose="020B0600070205080204" pitchFamily="34" charset="-128"/>
              </a:rPr>
              <a:t>Nettokosten</a:t>
            </a:r>
            <a:r>
              <a:rPr lang="nl-BE" sz="2200" dirty="0" smtClean="0">
                <a:solidFill>
                  <a:srgbClr val="002240"/>
                </a:solidFill>
                <a:ea typeface="ＭＳ Ｐゴシック" panose="020B0600070205080204" pitchFamily="34" charset="-128"/>
              </a:rPr>
              <a:t> </a:t>
            </a:r>
            <a:r>
              <a:rPr lang="nl-BE" sz="2200" dirty="0">
                <a:solidFill>
                  <a:srgbClr val="002240"/>
                </a:solidFill>
                <a:ea typeface="ＭＳ Ｐゴシック" panose="020B0600070205080204" pitchFamily="34" charset="-128"/>
              </a:rPr>
              <a:t>worden omschreven als het verschil in kosten en inkomsten, zoals bepaald in de verschillende artikels van het </a:t>
            </a:r>
            <a:r>
              <a:rPr lang="nl-BE" sz="2200" dirty="0" smtClean="0">
                <a:solidFill>
                  <a:srgbClr val="002240"/>
                </a:solidFill>
                <a:ea typeface="ＭＳ Ｐゴシック" panose="020B0600070205080204" pitchFamily="34" charset="-128"/>
              </a:rPr>
              <a:t>besluit;</a:t>
            </a:r>
          </a:p>
          <a:p>
            <a:pPr marL="342900" lvl="1" indent="-342900"/>
            <a:r>
              <a:rPr lang="nl-BE" sz="2200" dirty="0" smtClean="0">
                <a:solidFill>
                  <a:srgbClr val="002240"/>
                </a:solidFill>
                <a:ea typeface="ＭＳ Ｐゴシック" panose="020B0600070205080204" pitchFamily="34" charset="-128"/>
              </a:rPr>
              <a:t>Compensatie </a:t>
            </a:r>
            <a:r>
              <a:rPr lang="nl-BE" sz="2200" dirty="0">
                <a:solidFill>
                  <a:srgbClr val="002240"/>
                </a:solidFill>
                <a:ea typeface="ＭＳ Ｐゴシック" panose="020B0600070205080204" pitchFamily="34" charset="-128"/>
              </a:rPr>
              <a:t>mag een redelijke winstmarge (= max. relevante swaprentepercentage + 100 basispunten) beschikken gebaseerd op het rendement op </a:t>
            </a:r>
            <a:r>
              <a:rPr lang="nl-BE" sz="2200" dirty="0" smtClean="0">
                <a:solidFill>
                  <a:srgbClr val="002240"/>
                </a:solidFill>
                <a:ea typeface="ＭＳ Ｐゴシック" panose="020B0600070205080204" pitchFamily="34" charset="-128"/>
              </a:rPr>
              <a:t>kapitaal = safe </a:t>
            </a:r>
            <a:r>
              <a:rPr lang="nl-BE" sz="2200" dirty="0" err="1" smtClean="0">
                <a:solidFill>
                  <a:srgbClr val="002240"/>
                </a:solidFill>
                <a:ea typeface="ＭＳ Ｐゴシック" panose="020B0600070205080204" pitchFamily="34" charset="-128"/>
              </a:rPr>
              <a:t>harbour</a:t>
            </a:r>
            <a:r>
              <a:rPr lang="nl-BE" sz="2200" dirty="0" smtClean="0">
                <a:solidFill>
                  <a:srgbClr val="002240"/>
                </a:solidFill>
                <a:ea typeface="ＭＳ Ｐゴシック" panose="020B0600070205080204" pitchFamily="34" charset="-128"/>
              </a:rPr>
              <a:t>;</a:t>
            </a:r>
          </a:p>
          <a:p>
            <a:pPr marL="342900" lvl="1" indent="-342900"/>
            <a:r>
              <a:rPr lang="nl-BE" sz="2200" dirty="0" smtClean="0">
                <a:solidFill>
                  <a:srgbClr val="002240"/>
                </a:solidFill>
                <a:ea typeface="ＭＳ Ｐゴシック" panose="020B0600070205080204" pitchFamily="34" charset="-128"/>
              </a:rPr>
              <a:t>Controle </a:t>
            </a:r>
            <a:r>
              <a:rPr lang="nl-BE" sz="2200" dirty="0">
                <a:solidFill>
                  <a:srgbClr val="002240"/>
                </a:solidFill>
                <a:ea typeface="ＭＳ Ｐゴシック" panose="020B0600070205080204" pitchFamily="34" charset="-128"/>
              </a:rPr>
              <a:t>op overcompensatie: minstens om de 3 jaar en op het einde van de </a:t>
            </a:r>
            <a:r>
              <a:rPr lang="nl-BE" sz="2200" dirty="0" smtClean="0">
                <a:solidFill>
                  <a:srgbClr val="002240"/>
                </a:solidFill>
                <a:ea typeface="ＭＳ Ｐゴシック" panose="020B0600070205080204" pitchFamily="34" charset="-128"/>
              </a:rPr>
              <a:t>periode;</a:t>
            </a:r>
          </a:p>
          <a:p>
            <a:pPr marL="342900" lvl="1" indent="-342900"/>
            <a:r>
              <a:rPr lang="nl-BE" sz="2200" dirty="0" smtClean="0">
                <a:solidFill>
                  <a:srgbClr val="002240"/>
                </a:solidFill>
                <a:ea typeface="ＭＳ Ｐゴシック" panose="020B0600070205080204" pitchFamily="34" charset="-128"/>
              </a:rPr>
              <a:t>Gescheiden </a:t>
            </a:r>
            <a:r>
              <a:rPr lang="nl-BE" sz="2200" dirty="0">
                <a:solidFill>
                  <a:srgbClr val="002240"/>
                </a:solidFill>
                <a:ea typeface="ＭＳ Ｐゴシック" panose="020B0600070205080204" pitchFamily="34" charset="-128"/>
              </a:rPr>
              <a:t>boekhouding, indien de ondernemingen nog andere activiteiten </a:t>
            </a:r>
            <a:r>
              <a:rPr lang="nl-BE" sz="2200" dirty="0" smtClean="0">
                <a:solidFill>
                  <a:srgbClr val="002240"/>
                </a:solidFill>
                <a:ea typeface="ＭＳ Ｐゴシック" panose="020B0600070205080204" pitchFamily="34" charset="-128"/>
              </a:rPr>
              <a:t>uitoefent;</a:t>
            </a:r>
          </a:p>
          <a:p>
            <a:pPr marL="342900" lvl="1" indent="-342900"/>
            <a:r>
              <a:rPr lang="nl-BE" sz="2200" dirty="0" smtClean="0">
                <a:solidFill>
                  <a:srgbClr val="002240"/>
                </a:solidFill>
                <a:ea typeface="ＭＳ Ｐゴシック" panose="020B0600070205080204" pitchFamily="34" charset="-128"/>
              </a:rPr>
              <a:t>2-jaarlijkse </a:t>
            </a:r>
            <a:r>
              <a:rPr lang="nl-BE" sz="2200" dirty="0">
                <a:solidFill>
                  <a:srgbClr val="002240"/>
                </a:solidFill>
                <a:ea typeface="ＭＳ Ｐゴシック" panose="020B0600070205080204" pitchFamily="34" charset="-128"/>
              </a:rPr>
              <a:t>rapportering door de lidstaten</a:t>
            </a:r>
          </a:p>
          <a:p>
            <a:pPr marL="0" indent="0">
              <a:buNone/>
            </a:pPr>
            <a:endParaRPr lang="nl-BE" dirty="0"/>
          </a:p>
        </p:txBody>
      </p:sp>
    </p:spTree>
    <p:extLst>
      <p:ext uri="{BB962C8B-B14F-4D97-AF65-F5344CB8AC3E}">
        <p14:creationId xmlns:p14="http://schemas.microsoft.com/office/powerpoint/2010/main" val="24630932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728784"/>
          </a:xfrm>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a:xfrm>
            <a:off x="1296000" y="1268760"/>
            <a:ext cx="7416000" cy="4319380"/>
          </a:xfrm>
        </p:spPr>
        <p:txBody>
          <a:bodyPr/>
          <a:lstStyle/>
          <a:p>
            <a:pPr marL="0" indent="0">
              <a:lnSpc>
                <a:spcPct val="90000"/>
              </a:lnSpc>
              <a:buNone/>
              <a:defRPr/>
            </a:pPr>
            <a:r>
              <a:rPr lang="nl-BE" sz="2200" dirty="0" smtClean="0">
                <a:ea typeface="ＭＳ Ｐゴシック" pitchFamily="34" charset="-128"/>
              </a:rPr>
              <a:t>DAEB: Kaderregeling</a:t>
            </a:r>
          </a:p>
          <a:p>
            <a:pPr>
              <a:lnSpc>
                <a:spcPct val="90000"/>
              </a:lnSpc>
              <a:defRPr/>
            </a:pPr>
            <a:r>
              <a:rPr lang="nl-BE" sz="2000" dirty="0" smtClean="0">
                <a:ea typeface="ＭＳ Ｐゴシック" pitchFamily="34" charset="-128"/>
              </a:rPr>
              <a:t>PB </a:t>
            </a:r>
            <a:r>
              <a:rPr lang="nl-BE" sz="2000" dirty="0">
                <a:ea typeface="ＭＳ Ｐゴシック" pitchFamily="34" charset="-128"/>
              </a:rPr>
              <a:t>11.01.2012 C8, p. 15-22</a:t>
            </a:r>
          </a:p>
          <a:p>
            <a:pPr>
              <a:lnSpc>
                <a:spcPct val="90000"/>
              </a:lnSpc>
              <a:defRPr/>
            </a:pPr>
            <a:r>
              <a:rPr lang="nl-BE" sz="2000" dirty="0">
                <a:ea typeface="ＭＳ Ｐゴシック" pitchFamily="34" charset="-128"/>
              </a:rPr>
              <a:t>Wordt toegepast als de </a:t>
            </a:r>
            <a:r>
              <a:rPr lang="nl-BE" sz="2000" dirty="0" err="1">
                <a:ea typeface="ＭＳ Ｐゴシック" pitchFamily="34" charset="-128"/>
              </a:rPr>
              <a:t>Altmarkvoorwaarden</a:t>
            </a:r>
            <a:r>
              <a:rPr lang="nl-BE" sz="2000" dirty="0">
                <a:ea typeface="ＭＳ Ｐゴシック" pitchFamily="34" charset="-128"/>
              </a:rPr>
              <a:t> en de voorwaarden van de DAEB-beschikking niet zijn voldaan;</a:t>
            </a:r>
          </a:p>
          <a:p>
            <a:pPr>
              <a:lnSpc>
                <a:spcPct val="90000"/>
              </a:lnSpc>
              <a:defRPr/>
            </a:pPr>
            <a:r>
              <a:rPr lang="nl-BE" sz="2000" dirty="0">
                <a:ea typeface="ＭＳ Ｐゴシック" pitchFamily="34" charset="-128"/>
              </a:rPr>
              <a:t>Compensatie is staatssteun, maar kan door de </a:t>
            </a:r>
            <a:r>
              <a:rPr lang="nl-BE" sz="2000" dirty="0" err="1">
                <a:ea typeface="ＭＳ Ｐゴシック" pitchFamily="34" charset="-128"/>
              </a:rPr>
              <a:t>Cie</a:t>
            </a:r>
            <a:r>
              <a:rPr lang="nl-BE" sz="2000" dirty="0">
                <a:ea typeface="ＭＳ Ｐゴシック" pitchFamily="34" charset="-128"/>
              </a:rPr>
              <a:t> verenigbaar worden verklaard, na beoordeling (voorafgaande aanmelding);</a:t>
            </a:r>
          </a:p>
          <a:p>
            <a:pPr>
              <a:lnSpc>
                <a:spcPct val="90000"/>
              </a:lnSpc>
              <a:defRPr/>
            </a:pPr>
            <a:r>
              <a:rPr lang="nl-BE" sz="2000" dirty="0">
                <a:ea typeface="ＭＳ Ｐゴシック" pitchFamily="34" charset="-128"/>
              </a:rPr>
              <a:t>Staatssteun is noodzakelijk voor het beheer van DAEB + geen negatieve beïnvloeding van het handelsverkeer t.a.v. gemeenschapsbelang;</a:t>
            </a:r>
          </a:p>
          <a:p>
            <a:pPr>
              <a:lnSpc>
                <a:spcPct val="90000"/>
              </a:lnSpc>
              <a:defRPr/>
            </a:pPr>
            <a:r>
              <a:rPr lang="nl-BE" sz="2000" dirty="0">
                <a:ea typeface="ＭＳ Ｐゴシック" pitchFamily="34" charset="-128"/>
              </a:rPr>
              <a:t>Voornaamste voorwaarden zijn:</a:t>
            </a:r>
          </a:p>
          <a:p>
            <a:pPr marL="857250" lvl="1" indent="-457200">
              <a:lnSpc>
                <a:spcPct val="90000"/>
              </a:lnSpc>
              <a:buFont typeface="Calibri" pitchFamily="34" charset="0"/>
              <a:buAutoNum type="arabicPeriod"/>
              <a:defRPr/>
            </a:pPr>
            <a:r>
              <a:rPr lang="nl-BE" sz="1900" dirty="0">
                <a:ea typeface="ＭＳ Ｐゴシック" pitchFamily="34" charset="-128"/>
              </a:rPr>
              <a:t>Echte dienst van algemeen economisch belang zijn;</a:t>
            </a:r>
          </a:p>
          <a:p>
            <a:pPr marL="857250" lvl="1" indent="-457200">
              <a:lnSpc>
                <a:spcPct val="90000"/>
              </a:lnSpc>
              <a:buFont typeface="Calibri" pitchFamily="34" charset="0"/>
              <a:buAutoNum type="arabicPeriod"/>
              <a:defRPr/>
            </a:pPr>
            <a:r>
              <a:rPr lang="nl-BE" sz="1900" dirty="0">
                <a:ea typeface="ＭＳ Ｐゴシック" pitchFamily="34" charset="-128"/>
              </a:rPr>
              <a:t>Besluit met openbare dienstverplichtingen en berekeningswijze van compensatie;</a:t>
            </a:r>
          </a:p>
          <a:p>
            <a:pPr marL="857250" lvl="1" indent="-457200">
              <a:lnSpc>
                <a:spcPct val="90000"/>
              </a:lnSpc>
              <a:buFont typeface="Calibri" pitchFamily="34" charset="0"/>
              <a:buAutoNum type="arabicPeriod"/>
              <a:defRPr/>
            </a:pPr>
            <a:r>
              <a:rPr lang="nl-BE" sz="1900" dirty="0">
                <a:ea typeface="ＭＳ Ｐゴシック" pitchFamily="34" charset="-128"/>
              </a:rPr>
              <a:t>Compensatie voldoet aan de voorwaarden van de kaderregeling;</a:t>
            </a:r>
          </a:p>
          <a:p>
            <a:pPr marL="857250" lvl="1" indent="-457200">
              <a:lnSpc>
                <a:spcPct val="90000"/>
              </a:lnSpc>
              <a:buFont typeface="Calibri" pitchFamily="34" charset="0"/>
              <a:buAutoNum type="arabicPeriod"/>
              <a:defRPr/>
            </a:pPr>
            <a:r>
              <a:rPr lang="nl-BE" sz="1900" dirty="0">
                <a:ea typeface="ＭＳ Ｐゴシック" pitchFamily="34" charset="-128"/>
              </a:rPr>
              <a:t>Regelmatige controle op overcompensatie + regeling voor terugbetaling.</a:t>
            </a:r>
          </a:p>
        </p:txBody>
      </p:sp>
    </p:spTree>
    <p:extLst>
      <p:ext uri="{BB962C8B-B14F-4D97-AF65-F5344CB8AC3E}">
        <p14:creationId xmlns:p14="http://schemas.microsoft.com/office/powerpoint/2010/main" val="3595448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a:t>
            </a:r>
            <a:endParaRPr lang="nl-BE" dirty="0"/>
          </a:p>
        </p:txBody>
      </p:sp>
      <p:sp>
        <p:nvSpPr>
          <p:cNvPr id="3" name="Tijdelijke aanduiding voor inhoud 2"/>
          <p:cNvSpPr>
            <a:spLocks noGrp="1"/>
          </p:cNvSpPr>
          <p:nvPr>
            <p:ph sz="half" idx="1"/>
          </p:nvPr>
        </p:nvSpPr>
        <p:spPr/>
        <p:txBody>
          <a:bodyPr/>
          <a:lstStyle/>
          <a:p>
            <a:pPr algn="just" defTabSz="912813">
              <a:buFontTx/>
              <a:buChar char="•"/>
            </a:pPr>
            <a:r>
              <a:rPr lang="nl-NL" sz="2000" u="sng" dirty="0"/>
              <a:t>Artikel 107, lid 1 VWEU</a:t>
            </a:r>
            <a:r>
              <a:rPr lang="nl-NL" sz="2000" dirty="0"/>
              <a:t>:</a:t>
            </a:r>
          </a:p>
          <a:p>
            <a:pPr marL="0" indent="0" algn="just" defTabSz="912813">
              <a:lnSpc>
                <a:spcPct val="70000"/>
              </a:lnSpc>
              <a:buNone/>
            </a:pPr>
            <a:r>
              <a:rPr lang="nl-NL" sz="2000" i="1" dirty="0" smtClean="0"/>
              <a:t>“Behoudens </a:t>
            </a:r>
            <a:r>
              <a:rPr lang="nl-NL" sz="2000" i="1" dirty="0"/>
              <a:t>de afwijkingen waarin dit verdrag voorziet, zijn </a:t>
            </a:r>
            <a:r>
              <a:rPr lang="nl-NL" sz="2000" i="1" dirty="0" smtClean="0"/>
              <a:t>steunmaatregelen </a:t>
            </a:r>
            <a:r>
              <a:rPr lang="nl-NL" sz="2000" i="1" dirty="0"/>
              <a:t>van de staten of in welke vorm ook met staatsmiddelen bekostigd, die de mededinging door begunstiging van bepaalde ondernemingen of bepaalde producties vervalsen of dreigen te vervalsen, onverenigbaar met de gemeenschappelijke markt, voor zover deze steun het handelsverkeer tussen de lidstaten ongunstig beïnvloedt”</a:t>
            </a:r>
          </a:p>
          <a:p>
            <a:pPr algn="just" defTabSz="912813">
              <a:lnSpc>
                <a:spcPct val="70000"/>
              </a:lnSpc>
            </a:pPr>
            <a:endParaRPr lang="nl-NL" sz="2000" i="1" dirty="0"/>
          </a:p>
          <a:p>
            <a:pPr algn="just" defTabSz="912813">
              <a:lnSpc>
                <a:spcPct val="80000"/>
              </a:lnSpc>
              <a:buFontTx/>
              <a:buChar char="•"/>
            </a:pPr>
            <a:r>
              <a:rPr lang="nl-NL" sz="2000" u="sng" dirty="0"/>
              <a:t>Artikel 108, lid 3 VWEU</a:t>
            </a:r>
          </a:p>
          <a:p>
            <a:pPr marL="0" indent="0" algn="just" defTabSz="912813">
              <a:lnSpc>
                <a:spcPct val="80000"/>
              </a:lnSpc>
              <a:buNone/>
            </a:pPr>
            <a:r>
              <a:rPr lang="nl-NL" sz="2000" dirty="0" smtClean="0"/>
              <a:t>“</a:t>
            </a:r>
            <a:r>
              <a:rPr lang="nl-NL" sz="2000" i="1" dirty="0"/>
              <a:t>De Commissie wordt van elk voornemen tot invoering of wijziging van steunmaatregelen tijdig op de hoogte gebracht, om haar opmerkingen te kunnen maken. (…) </a:t>
            </a:r>
          </a:p>
          <a:p>
            <a:pPr marL="0" indent="0" algn="just" defTabSz="912813">
              <a:lnSpc>
                <a:spcPct val="80000"/>
              </a:lnSpc>
              <a:buNone/>
            </a:pPr>
            <a:r>
              <a:rPr lang="nl-NL" sz="2000" i="1" dirty="0" smtClean="0"/>
              <a:t>De </a:t>
            </a:r>
            <a:r>
              <a:rPr lang="nl-NL" sz="2000" i="1" dirty="0"/>
              <a:t>betrokken lidstaat kan de voorgenomen maatregelen niet tot uitvoering brengen voordat die procedure tot een eindbeslissing heeft geleid</a:t>
            </a:r>
            <a:r>
              <a:rPr lang="nl-NL" sz="2000" dirty="0"/>
              <a:t>.”</a:t>
            </a:r>
          </a:p>
          <a:p>
            <a:pPr marL="0" indent="0">
              <a:buNone/>
            </a:pPr>
            <a:endParaRPr lang="nl-BE" dirty="0"/>
          </a:p>
        </p:txBody>
      </p:sp>
    </p:spTree>
    <p:extLst>
      <p:ext uri="{BB962C8B-B14F-4D97-AF65-F5344CB8AC3E}">
        <p14:creationId xmlns:p14="http://schemas.microsoft.com/office/powerpoint/2010/main" val="3975250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584768"/>
          </a:xfrm>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a:xfrm>
            <a:off x="1296000" y="1340768"/>
            <a:ext cx="7416000" cy="4247372"/>
          </a:xfrm>
        </p:spPr>
        <p:txBody>
          <a:bodyPr/>
          <a:lstStyle/>
          <a:p>
            <a:pPr marL="0" indent="0">
              <a:buNone/>
              <a:defRPr/>
            </a:pPr>
            <a:r>
              <a:rPr lang="nl-BE" dirty="0" smtClean="0"/>
              <a:t>DAEB: FAQ</a:t>
            </a:r>
            <a:endParaRPr lang="nl-BE" dirty="0"/>
          </a:p>
          <a:p>
            <a:pPr>
              <a:defRPr/>
            </a:pPr>
            <a:r>
              <a:rPr lang="nl-BE" sz="2400" dirty="0" smtClean="0"/>
              <a:t>Werkdocument </a:t>
            </a:r>
            <a:r>
              <a:rPr lang="nl-BE" sz="2400" dirty="0"/>
              <a:t>van de EC (</a:t>
            </a:r>
            <a:r>
              <a:rPr lang="nl-BE" sz="2400" dirty="0" smtClean="0"/>
              <a:t>29.04.2013): </a:t>
            </a:r>
            <a:r>
              <a:rPr lang="nl-BE" sz="1500" dirty="0">
                <a:hlinkClick r:id="rId2"/>
              </a:rPr>
              <a:t>http://</a:t>
            </a:r>
            <a:r>
              <a:rPr lang="nl-BE" sz="1500" dirty="0" smtClean="0">
                <a:hlinkClick r:id="rId2"/>
              </a:rPr>
              <a:t>ec.europa.eu/competition/state_aid/overview/new_guide_eu_rules_procurement_nl.pdf</a:t>
            </a:r>
            <a:endParaRPr lang="nl-BE" sz="1500" dirty="0"/>
          </a:p>
          <a:p>
            <a:pPr>
              <a:defRPr/>
            </a:pPr>
            <a:r>
              <a:rPr lang="nl-BE" sz="2400" dirty="0"/>
              <a:t>Inhoud: antwoorden op 237 </a:t>
            </a:r>
            <a:r>
              <a:rPr lang="nl-BE" sz="2400" dirty="0" smtClean="0"/>
              <a:t>vragen </a:t>
            </a:r>
            <a:r>
              <a:rPr lang="nl-BE" sz="2400" dirty="0" err="1" smtClean="0"/>
              <a:t>ivm</a:t>
            </a:r>
            <a:r>
              <a:rPr lang="nl-BE" sz="2400" dirty="0" smtClean="0"/>
              <a:t> staatssteun</a:t>
            </a:r>
            <a:r>
              <a:rPr lang="nl-BE" sz="2400" dirty="0"/>
              <a:t>, overheidsopdrachten</a:t>
            </a:r>
            <a:r>
              <a:rPr lang="nl-BE" sz="2400" dirty="0" smtClean="0"/>
              <a:t>,…</a:t>
            </a:r>
            <a:endParaRPr lang="nl-BE" sz="2400" dirty="0"/>
          </a:p>
          <a:p>
            <a:pPr>
              <a:defRPr/>
            </a:pPr>
            <a:r>
              <a:rPr lang="nl-BE" sz="2400" dirty="0"/>
              <a:t>Enkele vragen: </a:t>
            </a:r>
          </a:p>
          <a:p>
            <a:pPr lvl="1">
              <a:buFont typeface="Arial" panose="020B0604020202020204" pitchFamily="34" charset="0"/>
              <a:buChar char="•"/>
              <a:defRPr/>
            </a:pPr>
            <a:r>
              <a:rPr lang="nl-BE" dirty="0"/>
              <a:t> </a:t>
            </a:r>
            <a:r>
              <a:rPr lang="nl-BE" sz="2000" dirty="0"/>
              <a:t>62) Aanbesteding alleen veronderstelt niet dat aan de staatssteunregels is voldaan;</a:t>
            </a:r>
          </a:p>
          <a:p>
            <a:pPr lvl="1">
              <a:buFont typeface="Arial" panose="020B0604020202020204" pitchFamily="34" charset="0"/>
              <a:buChar char="•"/>
              <a:defRPr/>
            </a:pPr>
            <a:r>
              <a:rPr lang="nl-BE" sz="2000" dirty="0"/>
              <a:t> 91) 15 miljoen euro is per DAEB-taak en niet per onderneming</a:t>
            </a:r>
          </a:p>
          <a:p>
            <a:pPr lvl="1">
              <a:buFont typeface="Arial" panose="020B0604020202020204" pitchFamily="34" charset="0"/>
              <a:buChar char="•"/>
              <a:defRPr/>
            </a:pPr>
            <a:r>
              <a:rPr lang="nl-BE" sz="2000" dirty="0"/>
              <a:t> 99) Beroepsopleiding valt maar in een aantal gevallen onder de DAEB-categorie “Toegang tot de arbeidsmarkt en herintreding”</a:t>
            </a:r>
          </a:p>
          <a:p>
            <a:pPr lvl="1">
              <a:buFont typeface="Arial" panose="020B0604020202020204" pitchFamily="34" charset="0"/>
              <a:buChar char="•"/>
              <a:defRPr/>
            </a:pPr>
            <a:r>
              <a:rPr lang="nl-BE" sz="2000" dirty="0"/>
              <a:t>100) Maatschappelijke integratie en arbeidsintegratie kan als een sociale dienst van algemeen belang worden omschreven en sociale werkvoorzieningen en werkbedrijven met een DAEB-belasten.</a:t>
            </a:r>
          </a:p>
          <a:p>
            <a:endParaRPr lang="nl-BE" dirty="0"/>
          </a:p>
        </p:txBody>
      </p:sp>
    </p:spTree>
    <p:extLst>
      <p:ext uri="{BB962C8B-B14F-4D97-AF65-F5344CB8AC3E}">
        <p14:creationId xmlns:p14="http://schemas.microsoft.com/office/powerpoint/2010/main" val="1961908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584768"/>
          </a:xfrm>
        </p:spPr>
        <p:txBody>
          <a:bodyPr/>
          <a:lstStyle/>
          <a:p>
            <a:r>
              <a:rPr lang="nl-BE" dirty="0">
                <a:solidFill>
                  <a:schemeClr val="accent1">
                    <a:lumMod val="75000"/>
                  </a:schemeClr>
                </a:solidFill>
              </a:rPr>
              <a:t>6. DAEB – specifiek geval</a:t>
            </a:r>
            <a:endParaRPr lang="nl-BE" dirty="0"/>
          </a:p>
        </p:txBody>
      </p:sp>
      <p:sp>
        <p:nvSpPr>
          <p:cNvPr id="3" name="Tijdelijke aanduiding voor inhoud 2"/>
          <p:cNvSpPr>
            <a:spLocks noGrp="1"/>
          </p:cNvSpPr>
          <p:nvPr>
            <p:ph idx="1"/>
          </p:nvPr>
        </p:nvSpPr>
        <p:spPr>
          <a:xfrm>
            <a:off x="1296000" y="1700808"/>
            <a:ext cx="7416000" cy="3887332"/>
          </a:xfrm>
        </p:spPr>
        <p:txBody>
          <a:bodyPr/>
          <a:lstStyle/>
          <a:p>
            <a:pPr marL="0" indent="0">
              <a:buNone/>
            </a:pPr>
            <a:r>
              <a:rPr lang="nl-BE" dirty="0" smtClean="0"/>
              <a:t>DAEB toegepast binnen WSE:</a:t>
            </a:r>
          </a:p>
          <a:p>
            <a:pPr marL="0" indent="0">
              <a:buNone/>
            </a:pPr>
            <a:endParaRPr lang="nl-BE" dirty="0" smtClean="0"/>
          </a:p>
          <a:p>
            <a:r>
              <a:rPr lang="nl-BE" dirty="0" smtClean="0"/>
              <a:t>Loopbaanbegeleiding</a:t>
            </a:r>
          </a:p>
          <a:p>
            <a:r>
              <a:rPr lang="nl-BE" dirty="0" smtClean="0"/>
              <a:t>Lokale Diensteneconomie</a:t>
            </a:r>
          </a:p>
          <a:p>
            <a:r>
              <a:rPr lang="nl-BE" dirty="0" smtClean="0"/>
              <a:t>Activiteitencoöperaties</a:t>
            </a:r>
            <a:endParaRPr lang="nl-BE" dirty="0" smtClean="0"/>
          </a:p>
          <a:p>
            <a:r>
              <a:rPr lang="nl-BE" dirty="0" err="1" smtClean="0"/>
              <a:t>Beroepstechnische</a:t>
            </a:r>
            <a:r>
              <a:rPr lang="nl-BE" dirty="0" smtClean="0"/>
              <a:t> </a:t>
            </a:r>
            <a:r>
              <a:rPr lang="nl-BE" dirty="0" smtClean="0"/>
              <a:t>ondernemerschapsopleidingen </a:t>
            </a:r>
            <a:r>
              <a:rPr lang="nl-BE" dirty="0" smtClean="0"/>
              <a:t>binnen </a:t>
            </a:r>
            <a:r>
              <a:rPr lang="nl-BE" dirty="0" err="1" smtClean="0"/>
              <a:t>Syntra</a:t>
            </a:r>
            <a:endParaRPr lang="nl-BE" dirty="0"/>
          </a:p>
          <a:p>
            <a:r>
              <a:rPr lang="nl-BE" dirty="0" smtClean="0"/>
              <a:t>ESF-oproepen</a:t>
            </a:r>
          </a:p>
        </p:txBody>
      </p:sp>
    </p:spTree>
    <p:extLst>
      <p:ext uri="{BB962C8B-B14F-4D97-AF65-F5344CB8AC3E}">
        <p14:creationId xmlns:p14="http://schemas.microsoft.com/office/powerpoint/2010/main" val="1013042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7. </a:t>
            </a:r>
            <a:r>
              <a:rPr lang="nl-NL" dirty="0">
                <a:solidFill>
                  <a:schemeClr val="accent1">
                    <a:lumMod val="75000"/>
                  </a:schemeClr>
                </a:solidFill>
              </a:rPr>
              <a:t>Staatssteun in Vlaanderen – enkele principes</a:t>
            </a:r>
            <a:endParaRPr lang="nl-BE" dirty="0">
              <a:solidFill>
                <a:schemeClr val="accent1">
                  <a:lumMod val="75000"/>
                </a:schemeClr>
              </a:solidFill>
            </a:endParaRPr>
          </a:p>
        </p:txBody>
      </p:sp>
      <p:sp>
        <p:nvSpPr>
          <p:cNvPr id="3" name="Tijdelijke aanduiding voor inhoud 2"/>
          <p:cNvSpPr>
            <a:spLocks noGrp="1"/>
          </p:cNvSpPr>
          <p:nvPr>
            <p:ph sz="half" idx="1"/>
          </p:nvPr>
        </p:nvSpPr>
        <p:spPr/>
        <p:txBody>
          <a:bodyPr/>
          <a:lstStyle/>
          <a:p>
            <a:pPr>
              <a:lnSpc>
                <a:spcPct val="80000"/>
              </a:lnSpc>
              <a:buFontTx/>
              <a:buChar char="•"/>
              <a:defRPr/>
            </a:pPr>
            <a:r>
              <a:rPr lang="nl-BE" sz="2400" b="1" u="sng" dirty="0"/>
              <a:t>Wie kan steun geven</a:t>
            </a:r>
            <a:r>
              <a:rPr lang="nl-BE" sz="2400" b="1" dirty="0"/>
              <a:t>?</a:t>
            </a:r>
          </a:p>
          <a:p>
            <a:pPr lvl="1">
              <a:lnSpc>
                <a:spcPct val="80000"/>
              </a:lnSpc>
              <a:buFontTx/>
              <a:buChar char="-"/>
              <a:defRPr/>
            </a:pPr>
            <a:r>
              <a:rPr lang="nl-BE" sz="2000" dirty="0" smtClean="0"/>
              <a:t>elke </a:t>
            </a:r>
            <a:r>
              <a:rPr lang="nl-BE" sz="2000" dirty="0"/>
              <a:t>minister bevoegd voor zijn of haar </a:t>
            </a:r>
            <a:r>
              <a:rPr lang="nl-BE" sz="2000" dirty="0" smtClean="0"/>
              <a:t>beleidsdomein</a:t>
            </a:r>
          </a:p>
          <a:p>
            <a:pPr lvl="1">
              <a:lnSpc>
                <a:spcPct val="80000"/>
              </a:lnSpc>
              <a:buFontTx/>
              <a:buChar char="-"/>
              <a:defRPr/>
            </a:pPr>
            <a:r>
              <a:rPr lang="nl-BE" sz="2000" dirty="0" smtClean="0"/>
              <a:t>per </a:t>
            </a:r>
            <a:r>
              <a:rPr lang="nl-BE" sz="2000" dirty="0"/>
              <a:t>Departement, Agentschap, Instelling… eigen </a:t>
            </a:r>
            <a:r>
              <a:rPr lang="nl-BE" sz="2000" dirty="0" smtClean="0"/>
              <a:t>regels</a:t>
            </a:r>
          </a:p>
          <a:p>
            <a:pPr lvl="1">
              <a:lnSpc>
                <a:spcPct val="80000"/>
              </a:lnSpc>
              <a:buFontTx/>
              <a:buChar char="-"/>
              <a:defRPr/>
            </a:pPr>
            <a:r>
              <a:rPr lang="nl-BE" sz="2000" dirty="0" smtClean="0"/>
              <a:t>in </a:t>
            </a:r>
            <a:r>
              <a:rPr lang="nl-BE" sz="2000" dirty="0"/>
              <a:t>theorie ook provincies, gemeenten, intercommunales,…</a:t>
            </a:r>
          </a:p>
          <a:p>
            <a:pPr lvl="1">
              <a:lnSpc>
                <a:spcPct val="80000"/>
              </a:lnSpc>
              <a:defRPr/>
            </a:pPr>
            <a:endParaRPr lang="nl-BE" sz="2000" dirty="0">
              <a:sym typeface="Wingdings" pitchFamily="2" charset="2"/>
            </a:endParaRPr>
          </a:p>
          <a:p>
            <a:pPr lvl="1">
              <a:lnSpc>
                <a:spcPct val="80000"/>
              </a:lnSpc>
              <a:buFont typeface="Wingdings" pitchFamily="2" charset="2"/>
              <a:buChar char="à"/>
              <a:defRPr/>
            </a:pPr>
            <a:r>
              <a:rPr lang="nl-BE" sz="2000" dirty="0" smtClean="0">
                <a:sym typeface="Wingdings" pitchFamily="2" charset="2"/>
              </a:rPr>
              <a:t>geen </a:t>
            </a:r>
            <a:r>
              <a:rPr lang="nl-BE" sz="2000" dirty="0">
                <a:sym typeface="Wingdings" pitchFamily="2" charset="2"/>
              </a:rPr>
              <a:t>coördinerend “staatssteun agentschap” dat alles centraliseert of </a:t>
            </a:r>
            <a:r>
              <a:rPr lang="nl-BE" sz="2000" dirty="0" smtClean="0">
                <a:sym typeface="Wingdings" pitchFamily="2" charset="2"/>
              </a:rPr>
              <a:t>controleert </a:t>
            </a:r>
            <a:endParaRPr lang="nl-BE" sz="2000" dirty="0">
              <a:sym typeface="Wingdings" pitchFamily="2" charset="2"/>
            </a:endParaRPr>
          </a:p>
          <a:p>
            <a:pPr lvl="1">
              <a:lnSpc>
                <a:spcPct val="80000"/>
              </a:lnSpc>
              <a:buFont typeface="Wingdings" pitchFamily="2" charset="2"/>
              <a:buChar char="à"/>
              <a:defRPr/>
            </a:pPr>
            <a:r>
              <a:rPr lang="nl-BE" sz="2000" dirty="0" smtClean="0"/>
              <a:t>Permanente </a:t>
            </a:r>
            <a:r>
              <a:rPr lang="nl-BE" sz="2000" dirty="0"/>
              <a:t>Vertegenwoordiging doet marginale </a:t>
            </a:r>
            <a:r>
              <a:rPr lang="nl-BE" sz="2000" dirty="0" smtClean="0"/>
              <a:t>controle</a:t>
            </a:r>
          </a:p>
          <a:p>
            <a:pPr lvl="1">
              <a:lnSpc>
                <a:spcPct val="80000"/>
              </a:lnSpc>
              <a:buFont typeface="Wingdings" pitchFamily="2" charset="2"/>
              <a:buChar char="à"/>
              <a:defRPr/>
            </a:pPr>
            <a:r>
              <a:rPr lang="nl-BE" sz="2000" dirty="0" smtClean="0"/>
              <a:t>Praktijk</a:t>
            </a:r>
            <a:r>
              <a:rPr lang="nl-BE" sz="2000" dirty="0"/>
              <a:t>: niet alle entiteiten even goed op de hoogte</a:t>
            </a:r>
          </a:p>
          <a:p>
            <a:pPr lvl="2">
              <a:lnSpc>
                <a:spcPct val="80000"/>
              </a:lnSpc>
              <a:buFont typeface="Arial" panose="020B0604020202020204" pitchFamily="34" charset="0"/>
              <a:buChar char="•"/>
              <a:defRPr/>
            </a:pPr>
            <a:r>
              <a:rPr lang="nl-BE" dirty="0"/>
              <a:t>“Economie” meest direct betrokken en is vaak trekker of coördinator naar EU toe </a:t>
            </a:r>
          </a:p>
          <a:p>
            <a:pPr lvl="2">
              <a:lnSpc>
                <a:spcPct val="80000"/>
              </a:lnSpc>
              <a:buFont typeface="Arial" panose="020B0604020202020204" pitchFamily="34" charset="0"/>
              <a:buChar char="•"/>
              <a:defRPr/>
            </a:pPr>
            <a:r>
              <a:rPr lang="nl-BE" dirty="0">
                <a:sym typeface="Wingdings" pitchFamily="2" charset="2"/>
              </a:rPr>
              <a:t>vb. sensibilisering via infosessies, interne vorming, diverse adviezen en begeleiding in concrete dossiers of procedures,…</a:t>
            </a:r>
            <a:endParaRPr lang="nl-NL" dirty="0"/>
          </a:p>
          <a:p>
            <a:endParaRPr lang="nl-BE" dirty="0"/>
          </a:p>
        </p:txBody>
      </p:sp>
    </p:spTree>
    <p:extLst>
      <p:ext uri="{BB962C8B-B14F-4D97-AF65-F5344CB8AC3E}">
        <p14:creationId xmlns:p14="http://schemas.microsoft.com/office/powerpoint/2010/main" val="14225131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7. </a:t>
            </a:r>
            <a:r>
              <a:rPr lang="nl-NL" dirty="0">
                <a:solidFill>
                  <a:schemeClr val="accent1">
                    <a:lumMod val="75000"/>
                  </a:schemeClr>
                </a:solidFill>
              </a:rPr>
              <a:t>Staatssteun in Vlaanderen – enkele principes</a:t>
            </a:r>
            <a:endParaRPr lang="nl-BE" dirty="0"/>
          </a:p>
        </p:txBody>
      </p:sp>
      <p:sp>
        <p:nvSpPr>
          <p:cNvPr id="3" name="Tijdelijke aanduiding voor inhoud 2"/>
          <p:cNvSpPr>
            <a:spLocks noGrp="1"/>
          </p:cNvSpPr>
          <p:nvPr>
            <p:ph sz="half" idx="1"/>
          </p:nvPr>
        </p:nvSpPr>
        <p:spPr/>
        <p:txBody>
          <a:bodyPr/>
          <a:lstStyle/>
          <a:p>
            <a:pPr>
              <a:lnSpc>
                <a:spcPct val="80000"/>
              </a:lnSpc>
              <a:buFontTx/>
              <a:buChar char="•"/>
            </a:pPr>
            <a:r>
              <a:rPr lang="nl-BE" sz="2400" b="1" u="sng" dirty="0"/>
              <a:t>Algemene regel: steun via generieke regeling</a:t>
            </a:r>
          </a:p>
          <a:p>
            <a:pPr lvl="1">
              <a:lnSpc>
                <a:spcPct val="80000"/>
              </a:lnSpc>
              <a:buFontTx/>
              <a:buChar char="-"/>
            </a:pPr>
            <a:r>
              <a:rPr lang="nl-BE" sz="2000" dirty="0" smtClean="0"/>
              <a:t>via </a:t>
            </a:r>
            <a:r>
              <a:rPr lang="nl-BE" sz="2000" dirty="0"/>
              <a:t>decreet of BVR algemene voorwaarden </a:t>
            </a:r>
          </a:p>
          <a:p>
            <a:pPr lvl="1">
              <a:lnSpc>
                <a:spcPct val="80000"/>
              </a:lnSpc>
              <a:buFontTx/>
              <a:buChar char="-"/>
            </a:pPr>
            <a:r>
              <a:rPr lang="nl-BE" sz="2000" dirty="0" smtClean="0"/>
              <a:t>afgestemd </a:t>
            </a:r>
            <a:r>
              <a:rPr lang="nl-BE" sz="2000" dirty="0"/>
              <a:t>op wat (maximaal) kan binnen EU regels</a:t>
            </a:r>
          </a:p>
          <a:p>
            <a:pPr lvl="1">
              <a:lnSpc>
                <a:spcPct val="80000"/>
              </a:lnSpc>
              <a:buNone/>
            </a:pPr>
            <a:r>
              <a:rPr lang="nl-BE" sz="2000" dirty="0"/>
              <a:t>	(vb. inzake maximale steunpercentages, steunbedrag, in aanmerking komende investeringen of kosten</a:t>
            </a:r>
            <a:r>
              <a:rPr lang="nl-BE" sz="2000" dirty="0" smtClean="0"/>
              <a:t>,…)</a:t>
            </a:r>
          </a:p>
          <a:p>
            <a:pPr lvl="1">
              <a:lnSpc>
                <a:spcPct val="80000"/>
              </a:lnSpc>
              <a:buFontTx/>
              <a:buChar char="-"/>
            </a:pPr>
            <a:r>
              <a:rPr lang="nl-BE" sz="2000" dirty="0" smtClean="0"/>
              <a:t>dit </a:t>
            </a:r>
            <a:r>
              <a:rPr lang="nl-BE" sz="2000" dirty="0"/>
              <a:t>generieke kader wordt dan aangemeld of ter kennis gegeven bij de EU </a:t>
            </a:r>
            <a:r>
              <a:rPr lang="nl-BE" sz="2000" dirty="0" smtClean="0"/>
              <a:t>Commissie</a:t>
            </a:r>
          </a:p>
          <a:p>
            <a:pPr lvl="1">
              <a:lnSpc>
                <a:spcPct val="80000"/>
              </a:lnSpc>
              <a:buFontTx/>
              <a:buChar char="-"/>
            </a:pPr>
            <a:r>
              <a:rPr lang="nl-BE" sz="2000" dirty="0" smtClean="0"/>
              <a:t>eens </a:t>
            </a:r>
            <a:r>
              <a:rPr lang="nl-BE" sz="2000" dirty="0"/>
              <a:t>de EU procedure op het overkoepelende niveau doorlopen is, moeten de individuele dossiers niet meer individueel aangemeld worden, tenzij ze bepaalde drempels </a:t>
            </a:r>
            <a:r>
              <a:rPr lang="nl-BE" sz="2000" dirty="0" smtClean="0"/>
              <a:t>overschrijden</a:t>
            </a:r>
          </a:p>
          <a:p>
            <a:pPr lvl="1">
              <a:lnSpc>
                <a:spcPct val="80000"/>
              </a:lnSpc>
              <a:buFontTx/>
              <a:buChar char="-"/>
            </a:pPr>
            <a:r>
              <a:rPr lang="nl-BE" sz="2000" dirty="0" smtClean="0"/>
              <a:t>iedereen </a:t>
            </a:r>
            <a:r>
              <a:rPr lang="nl-BE" sz="2000" dirty="0"/>
              <a:t>die voldoet aan de bepalingen krijgt in principe steun (mits budgettair </a:t>
            </a:r>
            <a:r>
              <a:rPr lang="nl-BE" sz="2000" dirty="0" smtClean="0"/>
              <a:t>haalbaar)</a:t>
            </a:r>
          </a:p>
          <a:p>
            <a:pPr lvl="1">
              <a:lnSpc>
                <a:spcPct val="80000"/>
              </a:lnSpc>
              <a:buFontTx/>
              <a:buChar char="-"/>
            </a:pPr>
            <a:r>
              <a:rPr lang="nl-BE" sz="2000" dirty="0" smtClean="0"/>
              <a:t>quasi </a:t>
            </a:r>
            <a:r>
              <a:rPr lang="nl-BE" sz="2000" dirty="0"/>
              <a:t>automatisch steun</a:t>
            </a:r>
            <a:endParaRPr lang="nl-BE" dirty="0"/>
          </a:p>
        </p:txBody>
      </p:sp>
    </p:spTree>
    <p:extLst>
      <p:ext uri="{BB962C8B-B14F-4D97-AF65-F5344CB8AC3E}">
        <p14:creationId xmlns:p14="http://schemas.microsoft.com/office/powerpoint/2010/main" val="23446405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7. </a:t>
            </a:r>
            <a:r>
              <a:rPr lang="nl-NL" dirty="0">
                <a:solidFill>
                  <a:schemeClr val="accent1">
                    <a:lumMod val="75000"/>
                  </a:schemeClr>
                </a:solidFill>
              </a:rPr>
              <a:t>Staatssteun in Vlaanderen – enkele principes</a:t>
            </a:r>
            <a:endParaRPr lang="nl-BE" dirty="0"/>
          </a:p>
        </p:txBody>
      </p:sp>
      <p:sp>
        <p:nvSpPr>
          <p:cNvPr id="3" name="Tijdelijke aanduiding voor inhoud 2"/>
          <p:cNvSpPr>
            <a:spLocks noGrp="1"/>
          </p:cNvSpPr>
          <p:nvPr>
            <p:ph sz="half" idx="1"/>
          </p:nvPr>
        </p:nvSpPr>
        <p:spPr/>
        <p:txBody>
          <a:bodyPr/>
          <a:lstStyle/>
          <a:p>
            <a:pPr>
              <a:buFontTx/>
              <a:buChar char="•"/>
            </a:pPr>
            <a:r>
              <a:rPr lang="nl-BE" sz="2400" b="1" u="sng" dirty="0"/>
              <a:t>Uitzondering: ad hoc en/of individuele steun</a:t>
            </a:r>
          </a:p>
          <a:p>
            <a:pPr lvl="1">
              <a:buFontTx/>
              <a:buChar char="-"/>
            </a:pPr>
            <a:r>
              <a:rPr lang="nl-BE" sz="2000" dirty="0" smtClean="0"/>
              <a:t>ad </a:t>
            </a:r>
            <a:r>
              <a:rPr lang="nl-BE" sz="2000" dirty="0"/>
              <a:t>hoc: steun buiten een generiek besluit </a:t>
            </a:r>
          </a:p>
          <a:p>
            <a:pPr lvl="1">
              <a:buFontTx/>
              <a:buChar char="-"/>
            </a:pPr>
            <a:r>
              <a:rPr lang="nl-BE" sz="2000" dirty="0" smtClean="0"/>
              <a:t>individueel</a:t>
            </a:r>
            <a:r>
              <a:rPr lang="nl-BE" sz="2000" dirty="0"/>
              <a:t>: binnen generiek kader, maar boven de drempels</a:t>
            </a:r>
          </a:p>
          <a:p>
            <a:pPr marL="0" indent="0">
              <a:buNone/>
            </a:pPr>
            <a:endParaRPr lang="nl-BE" sz="2000" dirty="0">
              <a:sym typeface="Wingdings" panose="05000000000000000000" pitchFamily="2" charset="2"/>
            </a:endParaRPr>
          </a:p>
          <a:p>
            <a:pPr marL="0" indent="0">
              <a:buNone/>
            </a:pPr>
            <a:r>
              <a:rPr lang="nl-BE" sz="2000" dirty="0" smtClean="0">
                <a:sym typeface="Wingdings" panose="05000000000000000000" pitchFamily="2" charset="2"/>
              </a:rPr>
              <a:t> </a:t>
            </a:r>
            <a:r>
              <a:rPr lang="nl-BE" sz="2000" dirty="0">
                <a:sym typeface="Wingdings" panose="05000000000000000000" pitchFamily="2" charset="2"/>
              </a:rPr>
              <a:t>	per dossier aanmelden of ter kennis geven aan Commissie</a:t>
            </a:r>
          </a:p>
          <a:p>
            <a:pPr marL="0" indent="0">
              <a:buNone/>
            </a:pPr>
            <a:r>
              <a:rPr lang="nl-BE" sz="2000" dirty="0" smtClean="0">
                <a:sym typeface="Wingdings" panose="05000000000000000000" pitchFamily="2" charset="2"/>
              </a:rPr>
              <a:t></a:t>
            </a:r>
            <a:r>
              <a:rPr lang="nl-BE" sz="2000" dirty="0">
                <a:sym typeface="Wingdings" panose="05000000000000000000" pitchFamily="2" charset="2"/>
              </a:rPr>
              <a:t>	hier rol begunstigde wel groter</a:t>
            </a:r>
          </a:p>
          <a:p>
            <a:pPr marL="0" indent="0">
              <a:buNone/>
            </a:pPr>
            <a:r>
              <a:rPr lang="nl-BE" sz="2000" dirty="0" smtClean="0">
                <a:sym typeface="Wingdings" panose="05000000000000000000" pitchFamily="2" charset="2"/>
              </a:rPr>
              <a:t> </a:t>
            </a:r>
            <a:r>
              <a:rPr lang="nl-BE" sz="2000" dirty="0">
                <a:sym typeface="Wingdings" panose="05000000000000000000" pitchFamily="2" charset="2"/>
              </a:rPr>
              <a:t>	vaak overleg met EU Commissie waar begunstigde mee </a:t>
            </a:r>
            <a:r>
              <a:rPr lang="nl-BE" sz="2000" dirty="0" smtClean="0">
                <a:sym typeface="Wingdings" panose="05000000000000000000" pitchFamily="2" charset="2"/>
              </a:rPr>
              <a:t>	wordt uitgenodigd </a:t>
            </a:r>
            <a:r>
              <a:rPr lang="nl-BE" sz="2000" dirty="0">
                <a:sym typeface="Wingdings" panose="05000000000000000000" pitchFamily="2" charset="2"/>
              </a:rPr>
              <a:t>om dossier toe te lichten</a:t>
            </a:r>
          </a:p>
          <a:p>
            <a:pPr marL="0" indent="0">
              <a:buNone/>
            </a:pPr>
            <a:r>
              <a:rPr lang="nl-BE" sz="2000" dirty="0" smtClean="0">
                <a:sym typeface="Wingdings" panose="05000000000000000000" pitchFamily="2" charset="2"/>
              </a:rPr>
              <a:t> </a:t>
            </a:r>
            <a:r>
              <a:rPr lang="nl-BE" sz="2000" dirty="0">
                <a:sym typeface="Wingdings" panose="05000000000000000000" pitchFamily="2" charset="2"/>
              </a:rPr>
              <a:t>	bijsturing mogelijk, meer mogelijkheden à la </a:t>
            </a:r>
            <a:r>
              <a:rPr lang="nl-BE" sz="2000" dirty="0" err="1">
                <a:sym typeface="Wingdings" panose="05000000000000000000" pitchFamily="2" charset="2"/>
              </a:rPr>
              <a:t>tête</a:t>
            </a:r>
            <a:r>
              <a:rPr lang="nl-BE" sz="2000" dirty="0">
                <a:sym typeface="Wingdings" panose="05000000000000000000" pitchFamily="2" charset="2"/>
              </a:rPr>
              <a:t> du </a:t>
            </a:r>
            <a:r>
              <a:rPr lang="nl-BE" sz="2000" dirty="0" err="1">
                <a:sym typeface="Wingdings" panose="05000000000000000000" pitchFamily="2" charset="2"/>
              </a:rPr>
              <a:t>client</a:t>
            </a:r>
            <a:endParaRPr lang="nl-BE" sz="2000" dirty="0">
              <a:sym typeface="Wingdings" panose="05000000000000000000" pitchFamily="2" charset="2"/>
            </a:endParaRPr>
          </a:p>
          <a:p>
            <a:pPr marL="0" indent="0">
              <a:buNone/>
            </a:pPr>
            <a:r>
              <a:rPr lang="nl-BE" sz="2000" dirty="0" smtClean="0">
                <a:sym typeface="Wingdings" panose="05000000000000000000" pitchFamily="2" charset="2"/>
              </a:rPr>
              <a:t> </a:t>
            </a:r>
            <a:r>
              <a:rPr lang="nl-BE" sz="2000" dirty="0">
                <a:sym typeface="Wingdings" panose="05000000000000000000" pitchFamily="2" charset="2"/>
              </a:rPr>
              <a:t>	doorlooptijd, meestal 3-6 maanden, complexe dossiers 1 jaar</a:t>
            </a:r>
          </a:p>
          <a:p>
            <a:endParaRPr lang="nl-BE" dirty="0"/>
          </a:p>
        </p:txBody>
      </p:sp>
    </p:spTree>
    <p:extLst>
      <p:ext uri="{BB962C8B-B14F-4D97-AF65-F5344CB8AC3E}">
        <p14:creationId xmlns:p14="http://schemas.microsoft.com/office/powerpoint/2010/main" val="22022495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8. Procedure en aanmeldingsformaliteiten</a:t>
            </a:r>
          </a:p>
        </p:txBody>
      </p:sp>
      <p:sp>
        <p:nvSpPr>
          <p:cNvPr id="3" name="Tijdelijke aanduiding voor inhoud 2"/>
          <p:cNvSpPr>
            <a:spLocks noGrp="1"/>
          </p:cNvSpPr>
          <p:nvPr>
            <p:ph sz="half" idx="1"/>
          </p:nvPr>
        </p:nvSpPr>
        <p:spPr/>
        <p:txBody>
          <a:bodyPr/>
          <a:lstStyle/>
          <a:p>
            <a:pPr marL="0" indent="0">
              <a:buNone/>
              <a:defRPr/>
            </a:pPr>
            <a:r>
              <a:rPr lang="nl-NL" sz="2800" b="1" u="sng" dirty="0" smtClean="0"/>
              <a:t>Onderscheid </a:t>
            </a:r>
            <a:r>
              <a:rPr lang="nl-NL" sz="2800" b="1" u="sng" dirty="0"/>
              <a:t>ter kennisgeving en aanmelding</a:t>
            </a:r>
          </a:p>
          <a:p>
            <a:pPr marL="0" indent="0">
              <a:lnSpc>
                <a:spcPct val="80000"/>
              </a:lnSpc>
              <a:defRPr/>
            </a:pPr>
            <a:endParaRPr lang="nl-NL" sz="2400" dirty="0"/>
          </a:p>
          <a:p>
            <a:pPr>
              <a:lnSpc>
                <a:spcPct val="80000"/>
              </a:lnSpc>
              <a:buFont typeface="Arial" panose="020B0604020202020204" pitchFamily="34" charset="0"/>
              <a:buChar char="•"/>
              <a:defRPr/>
            </a:pPr>
            <a:r>
              <a:rPr lang="nl-NL" sz="2000" dirty="0" err="1"/>
              <a:t>Steunverlenende</a:t>
            </a:r>
            <a:r>
              <a:rPr lang="nl-NL" sz="2000" dirty="0"/>
              <a:t> autoriteit checkt of er sprake is van staatssteun : </a:t>
            </a:r>
          </a:p>
          <a:p>
            <a:pPr marL="0" indent="0">
              <a:lnSpc>
                <a:spcPct val="80000"/>
              </a:lnSpc>
              <a:buNone/>
              <a:defRPr/>
            </a:pPr>
            <a:r>
              <a:rPr lang="nl-NL" sz="2000" dirty="0"/>
              <a:t>	</a:t>
            </a:r>
            <a:r>
              <a:rPr lang="nl-NL" sz="2000" dirty="0">
                <a:sym typeface="Wingdings" pitchFamily="2" charset="2"/>
              </a:rPr>
              <a:t> NEE: er moet verder niets gedaan worden</a:t>
            </a:r>
          </a:p>
          <a:p>
            <a:pPr marL="0" indent="0">
              <a:lnSpc>
                <a:spcPct val="80000"/>
              </a:lnSpc>
              <a:buNone/>
              <a:defRPr/>
            </a:pPr>
            <a:r>
              <a:rPr lang="nl-NL" sz="2000" dirty="0">
                <a:sym typeface="Wingdings" pitchFamily="2" charset="2"/>
              </a:rPr>
              <a:t>	 JA  rechtvaardiging zoeken</a:t>
            </a:r>
            <a:endParaRPr lang="nl-NL" sz="2000" dirty="0"/>
          </a:p>
          <a:p>
            <a:pPr marL="0" indent="0">
              <a:lnSpc>
                <a:spcPct val="80000"/>
              </a:lnSpc>
              <a:defRPr/>
            </a:pPr>
            <a:endParaRPr lang="nl-NL" sz="2000" dirty="0">
              <a:sym typeface="Wingdings" pitchFamily="2" charset="2"/>
            </a:endParaRPr>
          </a:p>
          <a:p>
            <a:pPr>
              <a:lnSpc>
                <a:spcPct val="80000"/>
              </a:lnSpc>
              <a:buFont typeface="Arial" panose="020B0604020202020204" pitchFamily="34" charset="0"/>
              <a:buChar char="•"/>
              <a:defRPr/>
            </a:pPr>
            <a:r>
              <a:rPr lang="nl-NL" sz="2000" dirty="0" smtClean="0">
                <a:sym typeface="Wingdings" pitchFamily="2" charset="2"/>
              </a:rPr>
              <a:t>Is </a:t>
            </a:r>
            <a:r>
              <a:rPr lang="nl-NL" sz="2000" dirty="0">
                <a:sym typeface="Wingdings" pitchFamily="2" charset="2"/>
              </a:rPr>
              <a:t>het de-</a:t>
            </a:r>
            <a:r>
              <a:rPr lang="nl-NL" sz="2000" dirty="0" err="1">
                <a:sym typeface="Wingdings" pitchFamily="2" charset="2"/>
              </a:rPr>
              <a:t>minimis</a:t>
            </a:r>
            <a:r>
              <a:rPr lang="nl-NL" sz="2000" dirty="0">
                <a:sym typeface="Wingdings" pitchFamily="2" charset="2"/>
              </a:rPr>
              <a:t> ? : Ja  verklaring op eer, verder niets</a:t>
            </a:r>
          </a:p>
          <a:p>
            <a:pPr marL="0" indent="0">
              <a:lnSpc>
                <a:spcPct val="80000"/>
              </a:lnSpc>
              <a:buNone/>
              <a:defRPr/>
            </a:pPr>
            <a:r>
              <a:rPr lang="nl-NL" sz="2000" dirty="0">
                <a:sym typeface="Wingdings" pitchFamily="2" charset="2"/>
              </a:rPr>
              <a:t>		       </a:t>
            </a:r>
            <a:r>
              <a:rPr lang="nl-NL" sz="2000" dirty="0" smtClean="0">
                <a:sym typeface="Wingdings" pitchFamily="2" charset="2"/>
              </a:rPr>
              <a:t>  Nee </a:t>
            </a:r>
            <a:r>
              <a:rPr lang="nl-NL" sz="2000" dirty="0">
                <a:sym typeface="Wingdings" pitchFamily="2" charset="2"/>
              </a:rPr>
              <a:t> valt het onder GBER?</a:t>
            </a:r>
          </a:p>
          <a:p>
            <a:pPr marL="0" indent="0">
              <a:lnSpc>
                <a:spcPct val="80000"/>
              </a:lnSpc>
              <a:buNone/>
              <a:defRPr/>
            </a:pPr>
            <a:endParaRPr lang="nl-NL" sz="2000" dirty="0">
              <a:sym typeface="Wingdings" pitchFamily="2" charset="2"/>
            </a:endParaRPr>
          </a:p>
          <a:p>
            <a:pPr>
              <a:lnSpc>
                <a:spcPct val="80000"/>
              </a:lnSpc>
              <a:buFont typeface="Arial" panose="020B0604020202020204" pitchFamily="34" charset="0"/>
              <a:buChar char="•"/>
              <a:defRPr/>
            </a:pPr>
            <a:r>
              <a:rPr lang="nl-NL" sz="2000" dirty="0" smtClean="0">
                <a:sym typeface="Wingdings" pitchFamily="2" charset="2"/>
              </a:rPr>
              <a:t>GBER </a:t>
            </a:r>
            <a:r>
              <a:rPr lang="nl-NL" sz="2000" dirty="0">
                <a:sym typeface="Wingdings" pitchFamily="2" charset="2"/>
              </a:rPr>
              <a:t>JA  ter kennisgeving EU via SANI website</a:t>
            </a:r>
          </a:p>
          <a:p>
            <a:pPr marL="0" indent="0">
              <a:lnSpc>
                <a:spcPct val="80000"/>
              </a:lnSpc>
              <a:buNone/>
              <a:defRPr/>
            </a:pPr>
            <a:r>
              <a:rPr lang="nl-NL" sz="2000" dirty="0" smtClean="0">
                <a:sym typeface="Wingdings" pitchFamily="2" charset="2"/>
              </a:rPr>
              <a:t>                    mag </a:t>
            </a:r>
            <a:r>
              <a:rPr lang="nl-NL" sz="2000" dirty="0">
                <a:sym typeface="Wingdings" pitchFamily="2" charset="2"/>
              </a:rPr>
              <a:t>al starten met project, enkel jaarlijks rapport</a:t>
            </a:r>
          </a:p>
          <a:p>
            <a:pPr marL="0" indent="0">
              <a:lnSpc>
                <a:spcPct val="80000"/>
              </a:lnSpc>
              <a:buNone/>
              <a:defRPr/>
            </a:pPr>
            <a:r>
              <a:rPr lang="nl-NL" sz="2000" dirty="0" smtClean="0">
                <a:sym typeface="Wingdings" pitchFamily="2" charset="2"/>
              </a:rPr>
              <a:t>    </a:t>
            </a:r>
            <a:r>
              <a:rPr lang="nl-NL" sz="2000" dirty="0">
                <a:sym typeface="Wingdings" pitchFamily="2" charset="2"/>
              </a:rPr>
              <a:t>GBER NEE  	aanmelding via SANI </a:t>
            </a:r>
            <a:r>
              <a:rPr lang="nl-NL" sz="2000" dirty="0" smtClean="0">
                <a:sym typeface="Wingdings" pitchFamily="2" charset="2"/>
              </a:rPr>
              <a:t>website</a:t>
            </a:r>
            <a:endParaRPr lang="nl-NL" sz="2000" dirty="0">
              <a:sym typeface="Wingdings" pitchFamily="2" charset="2"/>
            </a:endParaRPr>
          </a:p>
          <a:p>
            <a:pPr marL="0" indent="0">
              <a:lnSpc>
                <a:spcPct val="80000"/>
              </a:lnSpc>
              <a:buNone/>
              <a:defRPr/>
            </a:pPr>
            <a:r>
              <a:rPr lang="nl-NL" sz="2000" dirty="0" smtClean="0">
                <a:sym typeface="Wingdings" pitchFamily="2" charset="2"/>
              </a:rPr>
              <a:t>	</a:t>
            </a:r>
            <a:r>
              <a:rPr lang="nl-NL" sz="2000" dirty="0">
                <a:sym typeface="Wingdings" pitchFamily="2" charset="2"/>
              </a:rPr>
              <a:t>	project mag NIET starten </a:t>
            </a:r>
            <a:r>
              <a:rPr lang="nl-NL" sz="2000" dirty="0" smtClean="0">
                <a:sym typeface="Wingdings" pitchFamily="2" charset="2"/>
              </a:rPr>
              <a:t>voor EU goedkeuring</a:t>
            </a:r>
            <a:endParaRPr lang="nl-NL" sz="2000" dirty="0">
              <a:sym typeface="Wingdings" pitchFamily="2" charset="2"/>
            </a:endParaRPr>
          </a:p>
          <a:p>
            <a:endParaRPr lang="nl-BE" dirty="0"/>
          </a:p>
        </p:txBody>
      </p:sp>
    </p:spTree>
    <p:extLst>
      <p:ext uri="{BB962C8B-B14F-4D97-AF65-F5344CB8AC3E}">
        <p14:creationId xmlns:p14="http://schemas.microsoft.com/office/powerpoint/2010/main" val="3406455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8. Procedure en aanmeldingsformaliteiten</a:t>
            </a:r>
            <a:endParaRPr lang="nl-BE" dirty="0"/>
          </a:p>
        </p:txBody>
      </p:sp>
      <p:sp>
        <p:nvSpPr>
          <p:cNvPr id="3" name="Tijdelijke aanduiding voor inhoud 2"/>
          <p:cNvSpPr>
            <a:spLocks noGrp="1"/>
          </p:cNvSpPr>
          <p:nvPr>
            <p:ph sz="half" idx="1"/>
          </p:nvPr>
        </p:nvSpPr>
        <p:spPr/>
        <p:txBody>
          <a:bodyPr/>
          <a:lstStyle/>
          <a:p>
            <a:pPr marL="0" indent="0">
              <a:buNone/>
            </a:pPr>
            <a:r>
              <a:rPr lang="nl-BE" b="1" u="sng" dirty="0" smtClean="0"/>
              <a:t>Aanmelding: steeds via SANI website</a:t>
            </a:r>
          </a:p>
          <a:p>
            <a:pPr>
              <a:buFontTx/>
              <a:buChar char="-"/>
            </a:pPr>
            <a:r>
              <a:rPr lang="nl-BE" dirty="0" smtClean="0"/>
              <a:t>elektronisch, niet meer op papier</a:t>
            </a:r>
          </a:p>
          <a:p>
            <a:pPr>
              <a:buFontTx/>
              <a:buChar char="-"/>
            </a:pPr>
            <a:r>
              <a:rPr lang="nl-BE" dirty="0"/>
              <a:t>b</a:t>
            </a:r>
            <a:r>
              <a:rPr lang="nl-BE" dirty="0" smtClean="0"/>
              <a:t>eveiligde website, paswoorden via de permanente vertegenwoordiging</a:t>
            </a:r>
          </a:p>
          <a:p>
            <a:pPr>
              <a:buFontTx/>
              <a:buChar char="-"/>
            </a:pPr>
            <a:r>
              <a:rPr lang="nl-BE" dirty="0" smtClean="0"/>
              <a:t>Is iets wat de </a:t>
            </a:r>
            <a:r>
              <a:rPr lang="nl-BE" dirty="0" err="1" smtClean="0"/>
              <a:t>steungevende</a:t>
            </a:r>
            <a:r>
              <a:rPr lang="nl-BE" dirty="0" smtClean="0"/>
              <a:t> overheid moet naleven</a:t>
            </a:r>
            <a:endParaRPr lang="nl-BE" dirty="0"/>
          </a:p>
        </p:txBody>
      </p:sp>
    </p:spTree>
    <p:extLst>
      <p:ext uri="{BB962C8B-B14F-4D97-AF65-F5344CB8AC3E}">
        <p14:creationId xmlns:p14="http://schemas.microsoft.com/office/powerpoint/2010/main" val="1588000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600" dirty="0">
                <a:solidFill>
                  <a:schemeClr val="accent1">
                    <a:lumMod val="75000"/>
                  </a:schemeClr>
                </a:solidFill>
              </a:rPr>
              <a:t>8. Procedure en aanmeldingsformaliteiten</a:t>
            </a:r>
            <a:endParaRPr lang="nl-BE" dirty="0"/>
          </a:p>
        </p:txBody>
      </p:sp>
      <p:sp>
        <p:nvSpPr>
          <p:cNvPr id="3" name="Tijdelijke aanduiding voor inhoud 2"/>
          <p:cNvSpPr>
            <a:spLocks noGrp="1"/>
          </p:cNvSpPr>
          <p:nvPr>
            <p:ph sz="half" idx="1"/>
          </p:nvPr>
        </p:nvSpPr>
        <p:spPr/>
        <p:txBody>
          <a:bodyPr/>
          <a:lstStyle/>
          <a:p>
            <a:pPr marL="0" indent="0">
              <a:buNone/>
              <a:defRPr/>
            </a:pPr>
            <a:r>
              <a:rPr lang="nl-NL" sz="2400" b="1" u="sng" dirty="0" smtClean="0"/>
              <a:t>SARI: verplicht </a:t>
            </a:r>
            <a:r>
              <a:rPr lang="nl-NL" sz="2400" b="1" u="sng" dirty="0"/>
              <a:t>jaarverslag : ‘scorebord’ staatssteun</a:t>
            </a:r>
          </a:p>
          <a:p>
            <a:pPr lvl="1">
              <a:buFont typeface="Arial" panose="020B0604020202020204" pitchFamily="34" charset="0"/>
              <a:buChar char="•"/>
              <a:defRPr/>
            </a:pPr>
            <a:r>
              <a:rPr lang="nl-NL" sz="2000" dirty="0"/>
              <a:t>jaarlijks overzicht van alle steunmaatregelen per lidstaat</a:t>
            </a:r>
          </a:p>
          <a:p>
            <a:pPr lvl="1">
              <a:buFont typeface="Arial" panose="020B0604020202020204" pitchFamily="34" charset="0"/>
              <a:buChar char="•"/>
              <a:defRPr/>
            </a:pPr>
            <a:r>
              <a:rPr lang="nl-NL" sz="2000" dirty="0" smtClean="0"/>
              <a:t>voor </a:t>
            </a:r>
            <a:r>
              <a:rPr lang="nl-NL" sz="2000" dirty="0"/>
              <a:t>Vlaanderen coördinatie </a:t>
            </a:r>
            <a:r>
              <a:rPr lang="nl-NL" sz="2000" dirty="0" smtClean="0"/>
              <a:t>AIO </a:t>
            </a:r>
            <a:r>
              <a:rPr lang="nl-NL" sz="2000" dirty="0" smtClean="0"/>
              <a:t>(</a:t>
            </a:r>
            <a:r>
              <a:rPr lang="nl-NL" sz="2000" dirty="0"/>
              <a:t>LV apart)</a:t>
            </a:r>
          </a:p>
          <a:p>
            <a:pPr lvl="1">
              <a:buFont typeface="Arial" panose="020B0604020202020204" pitchFamily="34" charset="0"/>
              <a:buChar char="•"/>
              <a:defRPr/>
            </a:pPr>
            <a:r>
              <a:rPr lang="nl-NL" sz="2000" dirty="0" smtClean="0">
                <a:sym typeface="Wingdings" pitchFamily="2" charset="2"/>
              </a:rPr>
              <a:t>Monitoring: Commissie </a:t>
            </a:r>
            <a:r>
              <a:rPr lang="nl-NL" sz="2000" dirty="0">
                <a:sym typeface="Wingdings" pitchFamily="2" charset="2"/>
              </a:rPr>
              <a:t>steeds strenger </a:t>
            </a:r>
            <a:r>
              <a:rPr lang="nl-NL" sz="2000" dirty="0" smtClean="0">
                <a:sym typeface="Wingdings" pitchFamily="2" charset="2"/>
              </a:rPr>
              <a:t>toezicht</a:t>
            </a:r>
            <a:r>
              <a:rPr lang="nl-NL" sz="2000" dirty="0">
                <a:sym typeface="Wingdings" pitchFamily="2" charset="2"/>
              </a:rPr>
              <a:t> </a:t>
            </a:r>
            <a:r>
              <a:rPr lang="nl-NL" sz="2000" dirty="0" smtClean="0">
                <a:sym typeface="Wingdings" pitchFamily="2" charset="2"/>
              </a:rPr>
              <a:t>en </a:t>
            </a:r>
            <a:r>
              <a:rPr lang="nl-NL" sz="2000" dirty="0">
                <a:sym typeface="Wingdings" pitchFamily="2" charset="2"/>
              </a:rPr>
              <a:t>controle </a:t>
            </a:r>
            <a:r>
              <a:rPr lang="nl-NL" sz="2000" dirty="0" smtClean="0">
                <a:sym typeface="Wingdings" pitchFamily="2" charset="2"/>
              </a:rPr>
              <a:t>(</a:t>
            </a:r>
            <a:r>
              <a:rPr lang="nl-NL" sz="2000" dirty="0">
                <a:sym typeface="Wingdings" pitchFamily="2" charset="2"/>
              </a:rPr>
              <a:t>o.a. stimulerend </a:t>
            </a:r>
            <a:r>
              <a:rPr lang="nl-NL" sz="2000" dirty="0" smtClean="0">
                <a:sym typeface="Wingdings" pitchFamily="2" charset="2"/>
              </a:rPr>
              <a:t>effect, ondernemingen in moeilijkheden,…)</a:t>
            </a:r>
            <a:endParaRPr lang="nl-NL" sz="2000" dirty="0">
              <a:sym typeface="Wingdings" pitchFamily="2" charset="2"/>
            </a:endParaRPr>
          </a:p>
          <a:p>
            <a:pPr lvl="1">
              <a:buFont typeface="Arial" panose="020B0604020202020204" pitchFamily="34" charset="0"/>
              <a:buChar char="•"/>
              <a:defRPr/>
            </a:pPr>
            <a:r>
              <a:rPr lang="nl-NL" sz="2000" dirty="0">
                <a:sym typeface="Wingdings" pitchFamily="2" charset="2"/>
              </a:rPr>
              <a:t>Sedert 2012 via SARI website: “4 </a:t>
            </a:r>
            <a:r>
              <a:rPr lang="nl-NL" sz="2000" dirty="0" err="1">
                <a:sym typeface="Wingdings" pitchFamily="2" charset="2"/>
              </a:rPr>
              <a:t>local</a:t>
            </a:r>
            <a:r>
              <a:rPr lang="nl-NL" sz="2000" dirty="0">
                <a:sym typeface="Wingdings" pitchFamily="2" charset="2"/>
              </a:rPr>
              <a:t> administrators”</a:t>
            </a:r>
          </a:p>
          <a:p>
            <a:pPr marL="455613" lvl="1" indent="0">
              <a:buNone/>
              <a:defRPr/>
            </a:pPr>
            <a:endParaRPr lang="nl-NL" sz="2000" dirty="0">
              <a:sym typeface="Wingdings" pitchFamily="2" charset="2"/>
            </a:endParaRPr>
          </a:p>
        </p:txBody>
      </p:sp>
    </p:spTree>
    <p:extLst>
      <p:ext uri="{BB962C8B-B14F-4D97-AF65-F5344CB8AC3E}">
        <p14:creationId xmlns:p14="http://schemas.microsoft.com/office/powerpoint/2010/main" val="28089809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solidFill>
                  <a:schemeClr val="accent1">
                    <a:lumMod val="75000"/>
                  </a:schemeClr>
                </a:solidFill>
              </a:rPr>
              <a:t>8. Procedure en aanmeldingsformaliteiten</a:t>
            </a:r>
            <a:endParaRPr lang="nl-BE" dirty="0"/>
          </a:p>
        </p:txBody>
      </p:sp>
      <p:sp>
        <p:nvSpPr>
          <p:cNvPr id="3" name="Tijdelijke aanduiding voor inhoud 2"/>
          <p:cNvSpPr>
            <a:spLocks noGrp="1"/>
          </p:cNvSpPr>
          <p:nvPr>
            <p:ph sz="half" idx="1"/>
          </p:nvPr>
        </p:nvSpPr>
        <p:spPr/>
        <p:txBody>
          <a:bodyPr/>
          <a:lstStyle/>
          <a:p>
            <a:pPr>
              <a:buFontTx/>
              <a:buChar char="•"/>
            </a:pPr>
            <a:r>
              <a:rPr lang="nl-NL" sz="2000" b="1" u="sng" dirty="0"/>
              <a:t>Verordening 734/2013 van 22 juli 2013 (PB van 31 juli 2013, L 204/15)</a:t>
            </a:r>
            <a:endParaRPr lang="nl-BE" sz="2000" b="1" u="sng" dirty="0"/>
          </a:p>
          <a:p>
            <a:pPr lvl="1">
              <a:buFont typeface="Arial" panose="020B0604020202020204" pitchFamily="34" charset="0"/>
              <a:buChar char="•"/>
            </a:pPr>
            <a:r>
              <a:rPr lang="nl-BE" sz="2000" dirty="0"/>
              <a:t>Wijzigingsverordening in het kader van SAM</a:t>
            </a:r>
          </a:p>
          <a:p>
            <a:pPr lvl="1">
              <a:buFont typeface="Arial" panose="020B0604020202020204" pitchFamily="34" charset="0"/>
              <a:buChar char="•"/>
            </a:pPr>
            <a:r>
              <a:rPr lang="nl-BE" sz="2000" u="sng" dirty="0"/>
              <a:t>Market Information Tool (“MIT”)</a:t>
            </a:r>
          </a:p>
          <a:p>
            <a:pPr lvl="2">
              <a:buFont typeface="Arial" panose="020B0604020202020204" pitchFamily="34" charset="0"/>
              <a:buChar char="•"/>
            </a:pPr>
            <a:r>
              <a:rPr lang="nl-BE" sz="1800" dirty="0"/>
              <a:t>Verzoek om informatie kan in technisch complexe zaken nu niet alleen naar lidstaat gestuurd worden maar ook naar andere lidstaten, ondernemingen, </a:t>
            </a:r>
            <a:r>
              <a:rPr lang="nl-BE" sz="1800" dirty="0" smtClean="0"/>
              <a:t>ondernemersverenigingen</a:t>
            </a:r>
            <a:r>
              <a:rPr lang="nl-BE" sz="1800" dirty="0"/>
              <a:t>,…</a:t>
            </a:r>
          </a:p>
          <a:p>
            <a:pPr lvl="2">
              <a:buFont typeface="Arial" panose="020B0604020202020204" pitchFamily="34" charset="0"/>
              <a:buChar char="•"/>
            </a:pPr>
            <a:r>
              <a:rPr lang="nl-BE" sz="1800" dirty="0"/>
              <a:t>Alleen bij formele onderzoeksprocedure</a:t>
            </a:r>
          </a:p>
          <a:p>
            <a:pPr lvl="2">
              <a:buFont typeface="Arial" panose="020B0604020202020204" pitchFamily="34" charset="0"/>
              <a:buChar char="•"/>
            </a:pPr>
            <a:r>
              <a:rPr lang="nl-BE" sz="1800" dirty="0"/>
              <a:t>Termijnen: geldboetes en dwangsommen indien geen antwoord, of onjuiste en misleidende informatie</a:t>
            </a:r>
          </a:p>
          <a:p>
            <a:pPr lvl="1">
              <a:buFont typeface="Arial" panose="020B0604020202020204" pitchFamily="34" charset="0"/>
              <a:buChar char="•"/>
            </a:pPr>
            <a:r>
              <a:rPr lang="nl-BE" sz="2000" u="sng" dirty="0"/>
              <a:t>Klachten</a:t>
            </a:r>
            <a:r>
              <a:rPr lang="nl-BE" sz="2000" dirty="0"/>
              <a:t>: verplicht klachtformulier gebruiken</a:t>
            </a:r>
          </a:p>
          <a:p>
            <a:pPr lvl="2">
              <a:buFont typeface="Arial" panose="020B0604020202020204" pitchFamily="34" charset="0"/>
              <a:buChar char="•"/>
            </a:pPr>
            <a:r>
              <a:rPr lang="nl-BE" sz="1800" dirty="0"/>
              <a:t>Niet antwoorden op bijkomende vraag: klacht geacht ingetrokken</a:t>
            </a:r>
          </a:p>
          <a:p>
            <a:pPr lvl="2">
              <a:buFont typeface="Arial" panose="020B0604020202020204" pitchFamily="34" charset="0"/>
              <a:buChar char="•"/>
            </a:pPr>
            <a:r>
              <a:rPr lang="nl-BE" sz="1800" dirty="0"/>
              <a:t>Klager moet een persoonlijk belang aantonen</a:t>
            </a:r>
          </a:p>
          <a:p>
            <a:endParaRPr lang="nl-BE" dirty="0"/>
          </a:p>
        </p:txBody>
      </p:sp>
    </p:spTree>
    <p:extLst>
      <p:ext uri="{BB962C8B-B14F-4D97-AF65-F5344CB8AC3E}">
        <p14:creationId xmlns:p14="http://schemas.microsoft.com/office/powerpoint/2010/main" val="8381645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600" dirty="0" smtClean="0">
                <a:solidFill>
                  <a:schemeClr val="accent1">
                    <a:lumMod val="75000"/>
                  </a:schemeClr>
                </a:solidFill>
              </a:rPr>
              <a:t>9. Recente ontwikkelingen – Transparantieverplichtingen</a:t>
            </a:r>
            <a:endParaRPr lang="nl-BE" dirty="0"/>
          </a:p>
        </p:txBody>
      </p:sp>
      <p:sp>
        <p:nvSpPr>
          <p:cNvPr id="3" name="Tijdelijke aanduiding voor inhoud 2"/>
          <p:cNvSpPr>
            <a:spLocks noGrp="1"/>
          </p:cNvSpPr>
          <p:nvPr>
            <p:ph sz="half" idx="1"/>
          </p:nvPr>
        </p:nvSpPr>
        <p:spPr/>
        <p:txBody>
          <a:bodyPr/>
          <a:lstStyle/>
          <a:p>
            <a:pPr>
              <a:buFont typeface="Arial" panose="020B0604020202020204" pitchFamily="34" charset="0"/>
              <a:buChar char="•"/>
            </a:pPr>
            <a:r>
              <a:rPr lang="nl-BE" b="1" u="sng" dirty="0" smtClean="0"/>
              <a:t>Transparantieverplichting</a:t>
            </a:r>
          </a:p>
          <a:p>
            <a:pPr lvl="1">
              <a:buFont typeface="Arial" panose="020B0604020202020204" pitchFamily="34" charset="0"/>
              <a:buChar char="•"/>
            </a:pPr>
            <a:r>
              <a:rPr lang="nl-BE" dirty="0" smtClean="0"/>
              <a:t>Verplicht vanaf 1 juli 2016</a:t>
            </a:r>
          </a:p>
          <a:p>
            <a:pPr lvl="1">
              <a:buFont typeface="Arial" panose="020B0604020202020204" pitchFamily="34" charset="0"/>
              <a:buChar char="•"/>
            </a:pPr>
            <a:r>
              <a:rPr lang="nl-BE" dirty="0" smtClean="0"/>
              <a:t>GBER, ABER, FIBER, alle kaderregelingen, richtsnoeren,…</a:t>
            </a:r>
          </a:p>
          <a:p>
            <a:pPr lvl="1">
              <a:buFont typeface="Wingdings" panose="05000000000000000000" pitchFamily="2" charset="2"/>
              <a:buChar char="à"/>
            </a:pPr>
            <a:r>
              <a:rPr lang="nl-BE" u="sng" dirty="0" smtClean="0">
                <a:sym typeface="Wingdings" panose="05000000000000000000" pitchFamily="2" charset="2"/>
              </a:rPr>
              <a:t>Algemeen geldend principe voor alle “staatssteun”</a:t>
            </a:r>
          </a:p>
          <a:p>
            <a:pPr lvl="1">
              <a:buFont typeface="Wingdings" panose="05000000000000000000" pitchFamily="2" charset="2"/>
              <a:buChar char="à"/>
            </a:pPr>
            <a:r>
              <a:rPr lang="nl-BE" dirty="0" smtClean="0"/>
              <a:t>Bijgevolg niet voor de-</a:t>
            </a:r>
            <a:r>
              <a:rPr lang="nl-BE" dirty="0" err="1" smtClean="0"/>
              <a:t>minimis</a:t>
            </a:r>
            <a:r>
              <a:rPr lang="nl-BE" dirty="0" smtClean="0"/>
              <a:t> en DAEB</a:t>
            </a:r>
          </a:p>
          <a:p>
            <a:pPr lvl="1">
              <a:buFont typeface="Arial" panose="020B0604020202020204" pitchFamily="34" charset="0"/>
              <a:buChar char="•"/>
            </a:pPr>
            <a:r>
              <a:rPr lang="nl-BE" dirty="0" smtClean="0"/>
              <a:t>Publiek toegankelijke website:</a:t>
            </a:r>
          </a:p>
          <a:p>
            <a:pPr lvl="2">
              <a:buFont typeface="Arial" panose="020B0604020202020204" pitchFamily="34" charset="0"/>
              <a:buChar char="•"/>
            </a:pPr>
            <a:r>
              <a:rPr lang="nl-BE" dirty="0" smtClean="0"/>
              <a:t>Beknopte informatie over steunregime</a:t>
            </a:r>
          </a:p>
          <a:p>
            <a:pPr lvl="2">
              <a:buFont typeface="Arial" panose="020B0604020202020204" pitchFamily="34" charset="0"/>
              <a:buChar char="•"/>
            </a:pPr>
            <a:r>
              <a:rPr lang="nl-BE" dirty="0" smtClean="0"/>
              <a:t>Volledige tekst (wettelijk kader) van de steunmaatregel</a:t>
            </a:r>
          </a:p>
          <a:p>
            <a:pPr lvl="2">
              <a:buFont typeface="Arial" panose="020B0604020202020204" pitchFamily="34" charset="0"/>
              <a:buChar char="•"/>
            </a:pPr>
            <a:r>
              <a:rPr lang="nl-BE" dirty="0" smtClean="0"/>
              <a:t>Extra info over elke individuele steuntoekenning van meer dan 500.000 euro </a:t>
            </a:r>
          </a:p>
          <a:p>
            <a:pPr lvl="1">
              <a:buFont typeface="Arial" panose="020B0604020202020204" pitchFamily="34" charset="0"/>
              <a:buChar char="•"/>
            </a:pPr>
            <a:r>
              <a:rPr lang="nl-BE" dirty="0" smtClean="0"/>
              <a:t>Uniform via EU “</a:t>
            </a:r>
            <a:r>
              <a:rPr lang="nl-BE" u="sng" dirty="0" err="1" smtClean="0"/>
              <a:t>Transparancy</a:t>
            </a:r>
            <a:r>
              <a:rPr lang="nl-BE" u="sng" dirty="0" smtClean="0"/>
              <a:t> Award Module</a:t>
            </a:r>
            <a:r>
              <a:rPr lang="nl-BE" dirty="0" smtClean="0"/>
              <a:t>” (TAM)</a:t>
            </a:r>
          </a:p>
          <a:p>
            <a:pPr marL="288000" lvl="1" indent="0">
              <a:buNone/>
            </a:pPr>
            <a:r>
              <a:rPr lang="nl-BE" sz="1600" i="1" u="sng" dirty="0">
                <a:hlinkClick r:id="rId2"/>
              </a:rPr>
              <a:t>https://webgate.ec.europa.eu/competition/transparency/public/search/home/</a:t>
            </a:r>
            <a:endParaRPr lang="nl-BE" sz="1600" dirty="0"/>
          </a:p>
          <a:p>
            <a:pPr lvl="1">
              <a:buFont typeface="Arial" panose="020B0604020202020204" pitchFamily="34" charset="0"/>
              <a:buChar char="•"/>
            </a:pPr>
            <a:endParaRPr lang="nl-BE" dirty="0" smtClean="0"/>
          </a:p>
          <a:p>
            <a:pPr lvl="1">
              <a:buFont typeface="Arial" panose="020B0604020202020204" pitchFamily="34" charset="0"/>
              <a:buChar char="•"/>
            </a:pPr>
            <a:endParaRPr lang="nl-BE" dirty="0" smtClean="0"/>
          </a:p>
          <a:p>
            <a:pPr lvl="1">
              <a:buFont typeface="Arial" panose="020B0604020202020204" pitchFamily="34" charset="0"/>
              <a:buChar char="•"/>
            </a:pPr>
            <a:endParaRPr lang="nl-BE" dirty="0" smtClean="0"/>
          </a:p>
          <a:p>
            <a:pPr lvl="1">
              <a:buFont typeface="Arial" panose="020B0604020202020204" pitchFamily="34" charset="0"/>
              <a:buChar char="•"/>
            </a:pPr>
            <a:endParaRPr lang="nl-BE" dirty="0" smtClean="0"/>
          </a:p>
          <a:p>
            <a:pPr marL="0" indent="0">
              <a:buNone/>
            </a:pPr>
            <a:endParaRPr lang="nl-BE" dirty="0"/>
          </a:p>
        </p:txBody>
      </p:sp>
    </p:spTree>
    <p:extLst>
      <p:ext uri="{BB962C8B-B14F-4D97-AF65-F5344CB8AC3E}">
        <p14:creationId xmlns:p14="http://schemas.microsoft.com/office/powerpoint/2010/main" val="3053339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 – staatsmiddelen </a:t>
            </a:r>
            <a:endParaRPr lang="nl-BE" dirty="0"/>
          </a:p>
        </p:txBody>
      </p:sp>
      <p:sp>
        <p:nvSpPr>
          <p:cNvPr id="3" name="Tijdelijke aanduiding voor inhoud 2"/>
          <p:cNvSpPr>
            <a:spLocks noGrp="1"/>
          </p:cNvSpPr>
          <p:nvPr>
            <p:ph sz="half" idx="1"/>
          </p:nvPr>
        </p:nvSpPr>
        <p:spPr/>
        <p:txBody>
          <a:bodyPr/>
          <a:lstStyle/>
          <a:p>
            <a:pPr marL="76200" indent="0">
              <a:buNone/>
              <a:defRPr/>
            </a:pPr>
            <a:r>
              <a:rPr lang="nl-NL" sz="2000" b="1" u="sng" dirty="0"/>
              <a:t>Steun verleend door lidstaat of met staatsmiddelen bekostigd</a:t>
            </a:r>
          </a:p>
          <a:p>
            <a:pPr marL="76200" indent="0">
              <a:buNone/>
              <a:defRPr/>
            </a:pPr>
            <a:r>
              <a:rPr lang="nl-NL" sz="1800" dirty="0" smtClean="0"/>
              <a:t>- </a:t>
            </a:r>
            <a:r>
              <a:rPr lang="nl-NL" sz="1800" dirty="0"/>
              <a:t>federale overheid, ook gedecentraliseerde overheden </a:t>
            </a:r>
          </a:p>
          <a:p>
            <a:pPr marL="76200" indent="0" algn="just">
              <a:buNone/>
              <a:defRPr/>
            </a:pPr>
            <a:r>
              <a:rPr lang="nl-NL" sz="1800" dirty="0" smtClean="0"/>
              <a:t>- </a:t>
            </a:r>
            <a:r>
              <a:rPr lang="nl-NL" sz="1800" dirty="0"/>
              <a:t>gemeenschappen, gewesten, provincies, gemeentes, intercommunales, ... </a:t>
            </a:r>
          </a:p>
          <a:p>
            <a:pPr marL="76200" indent="0" algn="just">
              <a:buNone/>
              <a:defRPr/>
            </a:pPr>
            <a:r>
              <a:rPr lang="nl-NL" sz="1800" dirty="0" smtClean="0"/>
              <a:t>- </a:t>
            </a:r>
            <a:r>
              <a:rPr lang="nl-BE" sz="1800" dirty="0"/>
              <a:t>ook openbare bedrijven (dominerende invloed: concreet bekijken)</a:t>
            </a:r>
            <a:r>
              <a:rPr lang="nl-NL" sz="1800" dirty="0"/>
              <a:t> </a:t>
            </a:r>
          </a:p>
          <a:p>
            <a:pPr marL="1143000" lvl="2" algn="just">
              <a:buFontTx/>
              <a:buNone/>
              <a:defRPr/>
            </a:pPr>
            <a:r>
              <a:rPr lang="nl-NL" sz="1800" noProof="1" smtClean="0">
                <a:sym typeface="Wingdings" pitchFamily="2" charset="2"/>
              </a:rPr>
              <a:t>	</a:t>
            </a:r>
            <a:r>
              <a:rPr lang="nl-NL" sz="1800" dirty="0" smtClean="0"/>
              <a:t>Vermoedens</a:t>
            </a:r>
            <a:r>
              <a:rPr lang="nl-NL" sz="1800" dirty="0"/>
              <a:t>: meerderheid van de aandelen, leden van raad van bestuur, minderheidsaandeelhouder met specifieke voorrechten (</a:t>
            </a:r>
            <a:r>
              <a:rPr lang="nl-NL" sz="1800" dirty="0" err="1"/>
              <a:t>vb</a:t>
            </a:r>
            <a:r>
              <a:rPr lang="nl-NL" sz="1800" dirty="0"/>
              <a:t> vetorecht, goedkeuring tarieven, bindend advies) – weerlegbaar </a:t>
            </a:r>
          </a:p>
          <a:p>
            <a:pPr marL="76200" indent="0">
              <a:buNone/>
              <a:defRPr/>
            </a:pPr>
            <a:r>
              <a:rPr lang="nl-NL" sz="1800" dirty="0" smtClean="0"/>
              <a:t>- </a:t>
            </a:r>
            <a:r>
              <a:rPr lang="nl-NL" sz="1800" dirty="0"/>
              <a:t>ongeacht hun juridisch statuut en benaming </a:t>
            </a:r>
            <a:r>
              <a:rPr lang="nl-BE" sz="1800" dirty="0"/>
              <a:t>(publiek/privaat, vzw,…) </a:t>
            </a:r>
          </a:p>
          <a:p>
            <a:pPr marL="76200" indent="0">
              <a:buNone/>
              <a:defRPr/>
            </a:pPr>
            <a:r>
              <a:rPr lang="nl-NL" sz="1800" noProof="1" smtClean="0">
                <a:sym typeface="Wingdings" pitchFamily="2" charset="2"/>
              </a:rPr>
              <a:t>           </a:t>
            </a:r>
            <a:r>
              <a:rPr lang="nl-NL" sz="1800" dirty="0" smtClean="0"/>
              <a:t>  Staatssteunregels </a:t>
            </a:r>
            <a:r>
              <a:rPr lang="nl-NL" sz="1800" dirty="0"/>
              <a:t>niet ontwijken door een </a:t>
            </a:r>
            <a:r>
              <a:rPr lang="nl-NL" sz="1800" dirty="0" err="1"/>
              <a:t>privaatrechterlijke</a:t>
            </a:r>
            <a:r>
              <a:rPr lang="nl-NL" sz="1800" dirty="0"/>
              <a:t> </a:t>
            </a:r>
            <a:r>
              <a:rPr lang="nl-NL" sz="1800" dirty="0" smtClean="0"/>
              <a:t>		    onderneming </a:t>
            </a:r>
            <a:r>
              <a:rPr lang="nl-NL" sz="1800" dirty="0"/>
              <a:t>op te richten</a:t>
            </a:r>
          </a:p>
          <a:p>
            <a:pPr marL="800100" lvl="2" indent="0">
              <a:buNone/>
              <a:defRPr/>
            </a:pPr>
            <a:r>
              <a:rPr lang="nl-NL" sz="1800" noProof="1">
                <a:sym typeface="Wingdings" pitchFamily="2" charset="2"/>
              </a:rPr>
              <a:t> </a:t>
            </a:r>
            <a:r>
              <a:rPr lang="nl-NL" sz="1800" noProof="1" smtClean="0">
                <a:sym typeface="Wingdings" pitchFamily="2" charset="2"/>
              </a:rPr>
              <a:t> </a:t>
            </a:r>
            <a:r>
              <a:rPr lang="nl-NL" sz="1800" dirty="0" smtClean="0"/>
              <a:t>EU </a:t>
            </a:r>
            <a:r>
              <a:rPr lang="nl-NL" sz="1800" dirty="0"/>
              <a:t>mengt zich niet in de interne organisatie van de lidstaten  </a:t>
            </a:r>
          </a:p>
          <a:p>
            <a:pPr marL="914400" lvl="2" indent="0">
              <a:buFontTx/>
              <a:buNone/>
              <a:defRPr/>
            </a:pPr>
            <a:r>
              <a:rPr lang="nl-NL" sz="1600" dirty="0"/>
              <a:t>Vb. steun via ontwikkelingsmaatschappij is steun (LRM,…) </a:t>
            </a:r>
          </a:p>
          <a:p>
            <a:pPr marL="914400" lvl="2" indent="0">
              <a:buFontTx/>
              <a:buNone/>
              <a:defRPr/>
            </a:pPr>
            <a:r>
              <a:rPr lang="nl-NL" sz="1600" dirty="0"/>
              <a:t>Vb. middelen afkomstig uit wettelijk verplichte bijdragen, zelfs al worden ze beheerd door instellingen die losstaan van de overheid</a:t>
            </a:r>
          </a:p>
          <a:p>
            <a:pPr marL="0" indent="0">
              <a:buNone/>
            </a:pPr>
            <a:endParaRPr lang="nl-BE" dirty="0"/>
          </a:p>
        </p:txBody>
      </p:sp>
    </p:spTree>
    <p:extLst>
      <p:ext uri="{BB962C8B-B14F-4D97-AF65-F5344CB8AC3E}">
        <p14:creationId xmlns:p14="http://schemas.microsoft.com/office/powerpoint/2010/main" val="1265116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solidFill>
                  <a:schemeClr val="accent1">
                    <a:lumMod val="75000"/>
                  </a:schemeClr>
                </a:solidFill>
              </a:rPr>
              <a:t>9. Recente ontwikkelingen – </a:t>
            </a:r>
            <a:r>
              <a:rPr lang="nl-BE" sz="4000" dirty="0" smtClean="0">
                <a:solidFill>
                  <a:schemeClr val="accent1">
                    <a:lumMod val="75000"/>
                  </a:schemeClr>
                </a:solidFill>
              </a:rPr>
              <a:t>Transparantie: WAT</a:t>
            </a:r>
            <a:endParaRPr lang="nl-BE" dirty="0"/>
          </a:p>
        </p:txBody>
      </p:sp>
      <p:sp>
        <p:nvSpPr>
          <p:cNvPr id="3" name="Tijdelijke aanduiding voor inhoud 2"/>
          <p:cNvSpPr>
            <a:spLocks noGrp="1"/>
          </p:cNvSpPr>
          <p:nvPr>
            <p:ph sz="half" idx="1"/>
          </p:nvPr>
        </p:nvSpPr>
        <p:spPr/>
        <p:txBody>
          <a:bodyPr/>
          <a:lstStyle/>
          <a:p>
            <a:pPr>
              <a:buFont typeface="Arial" panose="020B0604020202020204" pitchFamily="34" charset="0"/>
              <a:buChar char="•"/>
            </a:pPr>
            <a:r>
              <a:rPr lang="nl-BE" sz="2400" b="1" u="sng" dirty="0" smtClean="0"/>
              <a:t>Individuele steun van </a:t>
            </a:r>
            <a:r>
              <a:rPr lang="nl-BE" sz="2400" b="1" u="sng" dirty="0"/>
              <a:t>meer dan 500.000 </a:t>
            </a:r>
            <a:r>
              <a:rPr lang="nl-BE" sz="2400" b="1" u="sng" dirty="0" smtClean="0"/>
              <a:t>euro</a:t>
            </a:r>
            <a:r>
              <a:rPr lang="nl-BE" sz="2400" dirty="0" smtClean="0"/>
              <a:t>:</a:t>
            </a:r>
          </a:p>
          <a:p>
            <a:pPr lvl="1">
              <a:buFont typeface="Arial" panose="020B0604020202020204" pitchFamily="34" charset="0"/>
              <a:buChar char="•"/>
            </a:pPr>
            <a:r>
              <a:rPr lang="nl-BE" dirty="0" smtClean="0"/>
              <a:t>SA nummer steunregime</a:t>
            </a:r>
          </a:p>
          <a:p>
            <a:pPr lvl="1">
              <a:buFont typeface="Arial" panose="020B0604020202020204" pitchFamily="34" charset="0"/>
              <a:buChar char="•"/>
            </a:pPr>
            <a:r>
              <a:rPr lang="nl-BE" dirty="0" smtClean="0"/>
              <a:t>Naam begunstigde </a:t>
            </a:r>
          </a:p>
          <a:p>
            <a:pPr lvl="1">
              <a:buFont typeface="Arial" panose="020B0604020202020204" pitchFamily="34" charset="0"/>
              <a:buChar char="•"/>
            </a:pPr>
            <a:r>
              <a:rPr lang="nl-BE" dirty="0" err="1" smtClean="0"/>
              <a:t>indentificatienummer</a:t>
            </a:r>
            <a:r>
              <a:rPr lang="nl-BE" dirty="0" smtClean="0"/>
              <a:t> </a:t>
            </a:r>
            <a:r>
              <a:rPr lang="nl-BE" dirty="0"/>
              <a:t>(BTW nr., KBO nr</a:t>
            </a:r>
            <a:r>
              <a:rPr lang="nl-BE" dirty="0" smtClean="0"/>
              <a:t>.,…)</a:t>
            </a:r>
          </a:p>
          <a:p>
            <a:pPr lvl="1">
              <a:buFont typeface="Arial" panose="020B0604020202020204" pitchFamily="34" charset="0"/>
              <a:buChar char="•"/>
            </a:pPr>
            <a:r>
              <a:rPr lang="nl-BE" dirty="0" smtClean="0"/>
              <a:t>KMO </a:t>
            </a:r>
            <a:r>
              <a:rPr lang="nl-BE" dirty="0"/>
              <a:t>of </a:t>
            </a:r>
            <a:r>
              <a:rPr lang="nl-BE" dirty="0" smtClean="0"/>
              <a:t>groot</a:t>
            </a:r>
          </a:p>
          <a:p>
            <a:pPr lvl="1">
              <a:buFont typeface="Arial" panose="020B0604020202020204" pitchFamily="34" charset="0"/>
              <a:buChar char="•"/>
            </a:pPr>
            <a:r>
              <a:rPr lang="nl-BE" dirty="0" smtClean="0"/>
              <a:t>Nuts code regio (neem “Vlaanderen”)</a:t>
            </a:r>
          </a:p>
          <a:p>
            <a:pPr lvl="1">
              <a:buFont typeface="Arial" panose="020B0604020202020204" pitchFamily="34" charset="0"/>
              <a:buChar char="•"/>
            </a:pPr>
            <a:r>
              <a:rPr lang="nl-BE" dirty="0" err="1" smtClean="0"/>
              <a:t>Nace</a:t>
            </a:r>
            <a:r>
              <a:rPr lang="nl-BE" dirty="0" smtClean="0"/>
              <a:t> code activiteit (meest relevante)</a:t>
            </a:r>
          </a:p>
          <a:p>
            <a:pPr lvl="1">
              <a:buFont typeface="Arial" panose="020B0604020202020204" pitchFamily="34" charset="0"/>
              <a:buChar char="•"/>
            </a:pPr>
            <a:r>
              <a:rPr lang="nl-BE" dirty="0" smtClean="0"/>
              <a:t>steunbedrag</a:t>
            </a:r>
          </a:p>
          <a:p>
            <a:pPr lvl="1">
              <a:buFont typeface="Arial" panose="020B0604020202020204" pitchFamily="34" charset="0"/>
              <a:buChar char="•"/>
            </a:pPr>
            <a:r>
              <a:rPr lang="nl-BE" dirty="0" smtClean="0"/>
              <a:t>vorm </a:t>
            </a:r>
            <a:r>
              <a:rPr lang="nl-BE" dirty="0"/>
              <a:t>van </a:t>
            </a:r>
            <a:r>
              <a:rPr lang="nl-BE" dirty="0" smtClean="0"/>
              <a:t>steun (subsidie, lening,…)</a:t>
            </a:r>
          </a:p>
          <a:p>
            <a:pPr lvl="1">
              <a:buFont typeface="Arial" panose="020B0604020202020204" pitchFamily="34" charset="0"/>
              <a:buChar char="•"/>
            </a:pPr>
            <a:r>
              <a:rPr lang="nl-BE" dirty="0" smtClean="0"/>
              <a:t>datum </a:t>
            </a:r>
            <a:r>
              <a:rPr lang="nl-BE" dirty="0"/>
              <a:t>van </a:t>
            </a:r>
            <a:r>
              <a:rPr lang="nl-BE" dirty="0" smtClean="0"/>
              <a:t>toekenning </a:t>
            </a:r>
          </a:p>
          <a:p>
            <a:pPr lvl="1">
              <a:buFont typeface="Arial" panose="020B0604020202020204" pitchFamily="34" charset="0"/>
              <a:buChar char="•"/>
            </a:pPr>
            <a:r>
              <a:rPr lang="nl-BE" dirty="0" smtClean="0"/>
              <a:t>doel </a:t>
            </a:r>
            <a:r>
              <a:rPr lang="nl-BE" dirty="0"/>
              <a:t>van de steun</a:t>
            </a:r>
            <a:r>
              <a:rPr lang="nl-BE" dirty="0" smtClean="0"/>
              <a:t>,</a:t>
            </a:r>
          </a:p>
          <a:p>
            <a:pPr lvl="1">
              <a:buFont typeface="Arial" panose="020B0604020202020204" pitchFamily="34" charset="0"/>
              <a:buChar char="•"/>
            </a:pPr>
            <a:r>
              <a:rPr lang="nl-BE" dirty="0" err="1" smtClean="0"/>
              <a:t>steunverlenende</a:t>
            </a:r>
            <a:r>
              <a:rPr lang="nl-BE" dirty="0" smtClean="0"/>
              <a:t> </a:t>
            </a:r>
            <a:r>
              <a:rPr lang="nl-BE" dirty="0"/>
              <a:t>autoriteit</a:t>
            </a:r>
          </a:p>
        </p:txBody>
      </p:sp>
    </p:spTree>
    <p:extLst>
      <p:ext uri="{BB962C8B-B14F-4D97-AF65-F5344CB8AC3E}">
        <p14:creationId xmlns:p14="http://schemas.microsoft.com/office/powerpoint/2010/main" val="13437989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600" dirty="0">
                <a:solidFill>
                  <a:schemeClr val="accent1">
                    <a:lumMod val="75000"/>
                  </a:schemeClr>
                </a:solidFill>
              </a:rPr>
              <a:t>9. Recente ontwikkelingen </a:t>
            </a:r>
            <a:r>
              <a:rPr lang="nl-BE" sz="3600" dirty="0" smtClean="0">
                <a:solidFill>
                  <a:schemeClr val="accent1">
                    <a:lumMod val="75000"/>
                  </a:schemeClr>
                </a:solidFill>
              </a:rPr>
              <a:t>– State </a:t>
            </a:r>
            <a:r>
              <a:rPr lang="nl-BE" sz="3600" dirty="0" err="1" smtClean="0">
                <a:solidFill>
                  <a:schemeClr val="accent1">
                    <a:lumMod val="75000"/>
                  </a:schemeClr>
                </a:solidFill>
              </a:rPr>
              <a:t>Aid</a:t>
            </a:r>
            <a:r>
              <a:rPr lang="nl-BE" sz="3600" dirty="0" smtClean="0">
                <a:solidFill>
                  <a:schemeClr val="accent1">
                    <a:lumMod val="75000"/>
                  </a:schemeClr>
                </a:solidFill>
              </a:rPr>
              <a:t> WIKI</a:t>
            </a:r>
            <a:endParaRPr lang="nl-BE" dirty="0"/>
          </a:p>
        </p:txBody>
      </p:sp>
      <p:sp>
        <p:nvSpPr>
          <p:cNvPr id="3" name="Tijdelijke aanduiding voor inhoud 2"/>
          <p:cNvSpPr>
            <a:spLocks noGrp="1"/>
          </p:cNvSpPr>
          <p:nvPr>
            <p:ph sz="half" idx="1"/>
          </p:nvPr>
        </p:nvSpPr>
        <p:spPr/>
        <p:txBody>
          <a:bodyPr/>
          <a:lstStyle/>
          <a:p>
            <a:pPr marL="0" indent="0">
              <a:buNone/>
            </a:pPr>
            <a:r>
              <a:rPr lang="nl-BE" u="sng" dirty="0" smtClean="0">
                <a:hlinkClick r:id="rId2"/>
              </a:rPr>
              <a:t>https</a:t>
            </a:r>
            <a:r>
              <a:rPr lang="nl-BE" u="sng" dirty="0">
                <a:hlinkClick r:id="rId2"/>
              </a:rPr>
              <a:t>://</a:t>
            </a:r>
            <a:r>
              <a:rPr lang="nl-BE" u="sng" dirty="0" smtClean="0">
                <a:hlinkClick r:id="rId2"/>
              </a:rPr>
              <a:t>webgate.ec.europa.eu/fpfis/wikis/pages/viewpage.action?spaceKey=StateAid&amp;title=Homepage</a:t>
            </a:r>
            <a:endParaRPr lang="nl-BE" u="sng" dirty="0" smtClean="0"/>
          </a:p>
          <a:p>
            <a:pPr marL="0" indent="0">
              <a:buNone/>
            </a:pPr>
            <a:endParaRPr lang="nl-BE" dirty="0" smtClean="0"/>
          </a:p>
          <a:p>
            <a:pPr>
              <a:buFontTx/>
              <a:buChar char="-"/>
            </a:pPr>
            <a:r>
              <a:rPr lang="nl-BE" dirty="0" smtClean="0"/>
              <a:t>Vragen en antwoorden GBER, kaderregeling, de-</a:t>
            </a:r>
            <a:r>
              <a:rPr lang="nl-BE" dirty="0" err="1" smtClean="0"/>
              <a:t>minimis</a:t>
            </a:r>
            <a:r>
              <a:rPr lang="nl-BE" dirty="0" smtClean="0"/>
              <a:t>,…</a:t>
            </a:r>
          </a:p>
          <a:p>
            <a:pPr>
              <a:buFontTx/>
              <a:buChar char="-"/>
            </a:pPr>
            <a:r>
              <a:rPr lang="nl-BE" dirty="0" smtClean="0"/>
              <a:t>Enkel lokale administrator </a:t>
            </a:r>
            <a:r>
              <a:rPr lang="nl-BE" dirty="0" smtClean="0"/>
              <a:t>(AIO</a:t>
            </a:r>
            <a:r>
              <a:rPr lang="nl-BE" dirty="0" smtClean="0"/>
              <a:t>) kan vragen opladen</a:t>
            </a:r>
          </a:p>
          <a:p>
            <a:pPr>
              <a:buFontTx/>
              <a:buChar char="-"/>
            </a:pPr>
            <a:r>
              <a:rPr lang="nl-BE" dirty="0" smtClean="0"/>
              <a:t>Viewer rechten aan te vragen bij EU via </a:t>
            </a:r>
            <a:r>
              <a:rPr lang="nl-BE" dirty="0" smtClean="0"/>
              <a:t>AIO</a:t>
            </a:r>
            <a:endParaRPr lang="nl-BE" dirty="0" smtClean="0"/>
          </a:p>
          <a:p>
            <a:pPr>
              <a:buFontTx/>
              <a:buChar char="-"/>
            </a:pPr>
            <a:r>
              <a:rPr lang="nl-BE" dirty="0" smtClean="0"/>
              <a:t>Niet altijd duidelijk overzicht, lange doorlooptijd</a:t>
            </a:r>
          </a:p>
          <a:p>
            <a:pPr>
              <a:buFontTx/>
              <a:buChar char="-"/>
            </a:pPr>
            <a:r>
              <a:rPr lang="nl-BE" dirty="0" smtClean="0"/>
              <a:t>Officieel antwoord vs. disclaimer</a:t>
            </a:r>
          </a:p>
          <a:p>
            <a:pPr marL="0" indent="0">
              <a:buNone/>
            </a:pPr>
            <a:endParaRPr lang="nl-BE" dirty="0"/>
          </a:p>
        </p:txBody>
      </p:sp>
    </p:spTree>
    <p:extLst>
      <p:ext uri="{BB962C8B-B14F-4D97-AF65-F5344CB8AC3E}">
        <p14:creationId xmlns:p14="http://schemas.microsoft.com/office/powerpoint/2010/main" val="15185119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solidFill>
                  <a:schemeClr val="accent1">
                    <a:lumMod val="75000"/>
                  </a:schemeClr>
                </a:solidFill>
              </a:rPr>
              <a:t>9. Recente ontwikkelingen </a:t>
            </a:r>
            <a:r>
              <a:rPr lang="nl-BE" sz="4000" dirty="0" smtClean="0">
                <a:solidFill>
                  <a:schemeClr val="accent1">
                    <a:lumMod val="75000"/>
                  </a:schemeClr>
                </a:solidFill>
              </a:rPr>
              <a:t>– Mededeling begrip staatssteun</a:t>
            </a:r>
            <a:endParaRPr lang="nl-BE" dirty="0"/>
          </a:p>
        </p:txBody>
      </p:sp>
      <p:sp>
        <p:nvSpPr>
          <p:cNvPr id="3" name="Tijdelijke aanduiding voor inhoud 2"/>
          <p:cNvSpPr>
            <a:spLocks noGrp="1"/>
          </p:cNvSpPr>
          <p:nvPr>
            <p:ph sz="half" idx="1"/>
          </p:nvPr>
        </p:nvSpPr>
        <p:spPr/>
        <p:txBody>
          <a:bodyPr/>
          <a:lstStyle/>
          <a:p>
            <a:pPr>
              <a:buFont typeface="Arial" panose="020B0604020202020204" pitchFamily="34" charset="0"/>
              <a:buChar char="•"/>
            </a:pPr>
            <a:r>
              <a:rPr lang="nl-BE" dirty="0" smtClean="0"/>
              <a:t>EU Publicatieblad van 19 juli 2017, C 262/1</a:t>
            </a:r>
          </a:p>
          <a:p>
            <a:pPr>
              <a:buFont typeface="Arial" panose="020B0604020202020204" pitchFamily="34" charset="0"/>
              <a:buChar char="•"/>
            </a:pPr>
            <a:r>
              <a:rPr lang="nl-BE" dirty="0">
                <a:hlinkClick r:id="rId2"/>
              </a:rPr>
              <a:t>http://</a:t>
            </a:r>
            <a:r>
              <a:rPr lang="nl-BE" dirty="0" smtClean="0">
                <a:hlinkClick r:id="rId2"/>
              </a:rPr>
              <a:t>ec.europa.eu/competition/state_aid/modernisation/notice_aid_en.html</a:t>
            </a:r>
            <a:endParaRPr lang="nl-BE" dirty="0" smtClean="0"/>
          </a:p>
          <a:p>
            <a:pPr>
              <a:buFont typeface="Arial" panose="020B0604020202020204" pitchFamily="34" charset="0"/>
              <a:buChar char="•"/>
            </a:pPr>
            <a:r>
              <a:rPr lang="nl-BE" dirty="0" smtClean="0"/>
              <a:t>Achtergrond informatie bij jurisprudentie Hof van Justitie en beschikkingspraktijk Commissie</a:t>
            </a:r>
          </a:p>
          <a:p>
            <a:pPr>
              <a:buFont typeface="Arial" panose="020B0604020202020204" pitchFamily="34" charset="0"/>
              <a:buChar char="•"/>
            </a:pPr>
            <a:r>
              <a:rPr lang="nl-BE" dirty="0" smtClean="0"/>
              <a:t>Per definitie “levende materie”</a:t>
            </a:r>
          </a:p>
          <a:p>
            <a:pPr>
              <a:buFont typeface="Arial" panose="020B0604020202020204" pitchFamily="34" charset="0"/>
              <a:buChar char="•"/>
            </a:pPr>
            <a:r>
              <a:rPr lang="nl-BE" dirty="0" smtClean="0"/>
              <a:t>Officieel “Mededeling” en dus geen “vrijstellingsverordening”</a:t>
            </a:r>
          </a:p>
          <a:p>
            <a:pPr>
              <a:buFont typeface="Arial" panose="020B0604020202020204" pitchFamily="34" charset="0"/>
              <a:buChar char="•"/>
            </a:pPr>
            <a:r>
              <a:rPr lang="nl-BE" dirty="0" smtClean="0"/>
              <a:t>Maar officieus: Com wil dat lidstaten dit gebruiken om zelf te oordelen in welke situaties er geen sprake is van staatssteun, zonder alles aan te melden</a:t>
            </a:r>
          </a:p>
          <a:p>
            <a:pPr>
              <a:buFont typeface="Arial" panose="020B0604020202020204" pitchFamily="34" charset="0"/>
              <a:buChar char="•"/>
            </a:pPr>
            <a:r>
              <a:rPr lang="nl-BE" dirty="0" smtClean="0"/>
              <a:t>Deel van SAM: Com ziet enkel grote, meest verstorende dossiers</a:t>
            </a:r>
          </a:p>
          <a:p>
            <a:pPr marL="0" indent="0">
              <a:buNone/>
            </a:pPr>
            <a:endParaRPr lang="nl-BE" dirty="0"/>
          </a:p>
        </p:txBody>
      </p:sp>
    </p:spTree>
    <p:extLst>
      <p:ext uri="{BB962C8B-B14F-4D97-AF65-F5344CB8AC3E}">
        <p14:creationId xmlns:p14="http://schemas.microsoft.com/office/powerpoint/2010/main" val="22225662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solidFill>
                  <a:schemeClr val="accent1">
                    <a:lumMod val="75000"/>
                  </a:schemeClr>
                </a:solidFill>
              </a:rPr>
              <a:t>9. Recente ontwikkelingen </a:t>
            </a:r>
            <a:r>
              <a:rPr lang="nl-BE" sz="4000" dirty="0" smtClean="0">
                <a:solidFill>
                  <a:schemeClr val="accent1">
                    <a:lumMod val="75000"/>
                  </a:schemeClr>
                </a:solidFill>
              </a:rPr>
              <a:t>–</a:t>
            </a:r>
            <a:r>
              <a:rPr lang="nl-BE" dirty="0" smtClean="0">
                <a:solidFill>
                  <a:schemeClr val="accent1">
                    <a:lumMod val="75000"/>
                  </a:schemeClr>
                </a:solidFill>
              </a:rPr>
              <a:t> Structuurfondsen </a:t>
            </a:r>
            <a:endParaRPr lang="nl-BE" dirty="0">
              <a:solidFill>
                <a:schemeClr val="accent1">
                  <a:lumMod val="75000"/>
                </a:schemeClr>
              </a:solidFill>
            </a:endParaRPr>
          </a:p>
        </p:txBody>
      </p:sp>
      <p:sp>
        <p:nvSpPr>
          <p:cNvPr id="3" name="Tijdelijke aanduiding voor inhoud 2"/>
          <p:cNvSpPr>
            <a:spLocks noGrp="1"/>
          </p:cNvSpPr>
          <p:nvPr>
            <p:ph sz="half" idx="1"/>
          </p:nvPr>
        </p:nvSpPr>
        <p:spPr/>
        <p:txBody>
          <a:bodyPr/>
          <a:lstStyle/>
          <a:p>
            <a:pPr defTabSz="912813">
              <a:buFontTx/>
              <a:buChar char="•"/>
            </a:pPr>
            <a:r>
              <a:rPr lang="nl-BE" sz="2000" dirty="0"/>
              <a:t>Verleden: enkel sporadisch ad hoc dossiers aangemeld wegens staatssteun</a:t>
            </a:r>
          </a:p>
          <a:p>
            <a:pPr defTabSz="912813">
              <a:buFontTx/>
              <a:buChar char="•"/>
            </a:pPr>
            <a:r>
              <a:rPr lang="nl-BE" sz="2000" dirty="0"/>
              <a:t>Nieuwe programmaperiode: DG </a:t>
            </a:r>
            <a:r>
              <a:rPr lang="nl-BE" sz="2000" dirty="0" err="1"/>
              <a:t>Comp</a:t>
            </a:r>
            <a:r>
              <a:rPr lang="nl-BE" sz="2000" dirty="0"/>
              <a:t> stelde zeer veel vragen en voorwaarden inzake staatssteun controle alvorens OP goedkeuring te geven</a:t>
            </a:r>
          </a:p>
          <a:p>
            <a:pPr defTabSz="912813">
              <a:buFontTx/>
              <a:buChar char="•"/>
            </a:pPr>
            <a:r>
              <a:rPr lang="nl-BE" sz="2000" dirty="0"/>
              <a:t>Oplossing: BVR staatssteun voor structuurfondsen EFRO/</a:t>
            </a:r>
            <a:r>
              <a:rPr lang="nl-BE" sz="2000" dirty="0" err="1"/>
              <a:t>Interreg</a:t>
            </a:r>
            <a:r>
              <a:rPr lang="nl-BE" sz="2000" dirty="0"/>
              <a:t> en ESF</a:t>
            </a:r>
          </a:p>
          <a:p>
            <a:pPr defTabSz="912813">
              <a:buFontTx/>
              <a:buChar char="•"/>
            </a:pPr>
            <a:r>
              <a:rPr lang="nl-BE" sz="2000" dirty="0" smtClean="0"/>
              <a:t>Managementautoriteit </a:t>
            </a:r>
            <a:r>
              <a:rPr lang="nl-BE" sz="2000" dirty="0"/>
              <a:t>gemachtigd om binnen de grenzen van de staatssteun regels steun toe te kennen (GBER, de-</a:t>
            </a:r>
            <a:r>
              <a:rPr lang="nl-BE" sz="2000" dirty="0" err="1"/>
              <a:t>minimis</a:t>
            </a:r>
            <a:r>
              <a:rPr lang="nl-BE" sz="2000" dirty="0"/>
              <a:t>, DAEB, aanmelding,…)</a:t>
            </a:r>
          </a:p>
          <a:p>
            <a:pPr defTabSz="912813">
              <a:buFontTx/>
              <a:buChar char="•"/>
            </a:pPr>
            <a:r>
              <a:rPr lang="nl-BE" sz="2000" dirty="0"/>
              <a:t>Generieke kader ter kennis geven bij EU </a:t>
            </a:r>
            <a:r>
              <a:rPr lang="nl-BE" sz="2000" dirty="0">
                <a:sym typeface="Wingdings" panose="05000000000000000000" pitchFamily="2" charset="2"/>
              </a:rPr>
              <a:t> individuele dossiers onder de drempels moeten niet apart aangemeld worden</a:t>
            </a:r>
          </a:p>
          <a:p>
            <a:pPr defTabSz="912813">
              <a:buFontTx/>
              <a:buChar char="•"/>
            </a:pPr>
            <a:r>
              <a:rPr lang="nl-BE" sz="2000" dirty="0">
                <a:sym typeface="Wingdings" panose="05000000000000000000" pitchFamily="2" charset="2"/>
              </a:rPr>
              <a:t>Definitieve goedkeuring: 25 september 2015</a:t>
            </a:r>
            <a:endParaRPr lang="nl-BE" sz="2000" dirty="0"/>
          </a:p>
          <a:p>
            <a:endParaRPr lang="nl-BE" dirty="0"/>
          </a:p>
        </p:txBody>
      </p:sp>
    </p:spTree>
    <p:extLst>
      <p:ext uri="{BB962C8B-B14F-4D97-AF65-F5344CB8AC3E}">
        <p14:creationId xmlns:p14="http://schemas.microsoft.com/office/powerpoint/2010/main" val="1775437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sz="half" idx="1"/>
          </p:nvPr>
        </p:nvSpPr>
        <p:spPr/>
        <p:txBody>
          <a:bodyPr/>
          <a:lstStyle/>
          <a:p>
            <a:pPr marL="0" indent="0" algn="ctr" defTabSz="912813">
              <a:buNone/>
            </a:pPr>
            <a:r>
              <a:rPr lang="nl-BE" sz="3200" dirty="0"/>
              <a:t>Karel De Corte</a:t>
            </a:r>
          </a:p>
          <a:p>
            <a:pPr marL="0" indent="0" algn="ctr" defTabSz="912813">
              <a:buNone/>
            </a:pPr>
            <a:endParaRPr lang="nl-BE" sz="2400" dirty="0" smtClean="0"/>
          </a:p>
          <a:p>
            <a:pPr marL="0" indent="0" algn="ctr" defTabSz="912813">
              <a:buNone/>
            </a:pPr>
            <a:r>
              <a:rPr lang="nl-BE" sz="2400" dirty="0" smtClean="0"/>
              <a:t>Agentschap Innoveren &amp; Ondernemen</a:t>
            </a:r>
            <a:endParaRPr lang="nl-BE" sz="2400" dirty="0"/>
          </a:p>
          <a:p>
            <a:pPr marL="0" indent="0" algn="ctr" defTabSz="912813">
              <a:buNone/>
            </a:pPr>
            <a:r>
              <a:rPr lang="nl-NL" sz="2400" dirty="0"/>
              <a:t>Koning Albert II laan 35, bus 12</a:t>
            </a:r>
          </a:p>
          <a:p>
            <a:pPr marL="0" indent="0" algn="ctr" defTabSz="912813">
              <a:buNone/>
            </a:pPr>
            <a:r>
              <a:rPr lang="nl-NL" sz="2400" dirty="0"/>
              <a:t>1030 Brussel</a:t>
            </a:r>
          </a:p>
          <a:p>
            <a:pPr marL="0" indent="0" algn="ctr" defTabSz="912813">
              <a:buNone/>
            </a:pPr>
            <a:r>
              <a:rPr lang="nl-NL" sz="2400" dirty="0"/>
              <a:t>Tel. 02 / </a:t>
            </a:r>
            <a:r>
              <a:rPr lang="nl-NL" sz="2400" dirty="0" smtClean="0"/>
              <a:t>553.37.55</a:t>
            </a:r>
            <a:endParaRPr lang="nl-NL" sz="2400" dirty="0"/>
          </a:p>
          <a:p>
            <a:pPr marL="0" indent="0" algn="ctr" defTabSz="912813">
              <a:buNone/>
            </a:pPr>
            <a:r>
              <a:rPr lang="nl-BE" sz="2400" dirty="0" smtClean="0">
                <a:hlinkClick r:id="rId2"/>
              </a:rPr>
              <a:t>karel.decorte@vlaio.be</a:t>
            </a:r>
            <a:endParaRPr lang="nl-BE" sz="2400" dirty="0"/>
          </a:p>
          <a:p>
            <a:pPr marL="0" indent="0" algn="ctr" defTabSz="912813">
              <a:buNone/>
            </a:pPr>
            <a:r>
              <a:rPr lang="nl-BE" sz="2400" dirty="0">
                <a:hlinkClick r:id="rId3"/>
              </a:rPr>
              <a:t>http://</a:t>
            </a:r>
            <a:r>
              <a:rPr lang="nl-BE" sz="2400" dirty="0" smtClean="0">
                <a:hlinkClick r:id="rId3"/>
              </a:rPr>
              <a:t>www.vlaio.be</a:t>
            </a:r>
            <a:endParaRPr lang="nl-BE" sz="2400" dirty="0"/>
          </a:p>
          <a:p>
            <a:endParaRPr lang="nl-BE" dirty="0"/>
          </a:p>
        </p:txBody>
      </p:sp>
    </p:spTree>
    <p:extLst>
      <p:ext uri="{BB962C8B-B14F-4D97-AF65-F5344CB8AC3E}">
        <p14:creationId xmlns:p14="http://schemas.microsoft.com/office/powerpoint/2010/main" val="37029925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sz="half" idx="1"/>
          </p:nvPr>
        </p:nvSpPr>
        <p:spPr/>
        <p:txBody>
          <a:bodyPr/>
          <a:lstStyle/>
          <a:p>
            <a:pPr marL="0" indent="0" algn="ctr" defTabSz="912813">
              <a:buNone/>
            </a:pPr>
            <a:r>
              <a:rPr lang="nl-BE" sz="3200" dirty="0" smtClean="0"/>
              <a:t>Farah Nolens</a:t>
            </a:r>
            <a:endParaRPr lang="nl-BE" sz="3200" dirty="0"/>
          </a:p>
          <a:p>
            <a:pPr marL="0" indent="0" algn="ctr" defTabSz="912813">
              <a:buNone/>
            </a:pPr>
            <a:r>
              <a:rPr lang="nl-BE" sz="2400" dirty="0" smtClean="0"/>
              <a:t>Departement Werk en Sociale Economie</a:t>
            </a:r>
            <a:endParaRPr lang="nl-BE" sz="2400" dirty="0"/>
          </a:p>
          <a:p>
            <a:pPr marL="0" indent="0" algn="ctr" defTabSz="912813">
              <a:buNone/>
            </a:pPr>
            <a:r>
              <a:rPr lang="nl-NL" sz="2400" dirty="0"/>
              <a:t>Koning Albert II laan 35, bus </a:t>
            </a:r>
            <a:r>
              <a:rPr lang="nl-NL" sz="2400" dirty="0" smtClean="0"/>
              <a:t>20</a:t>
            </a:r>
            <a:endParaRPr lang="nl-NL" sz="2400" dirty="0"/>
          </a:p>
          <a:p>
            <a:pPr marL="0" indent="0" algn="ctr" defTabSz="912813">
              <a:buNone/>
            </a:pPr>
            <a:r>
              <a:rPr lang="nl-NL" sz="2400" dirty="0"/>
              <a:t>1030 Brussel</a:t>
            </a:r>
          </a:p>
          <a:p>
            <a:pPr marL="0" indent="0" algn="ctr" defTabSz="912813">
              <a:buNone/>
            </a:pPr>
            <a:r>
              <a:rPr lang="nl-NL" sz="2400" dirty="0"/>
              <a:t>Tel. 02 / </a:t>
            </a:r>
            <a:r>
              <a:rPr lang="nl-NL" sz="2400" dirty="0" smtClean="0"/>
              <a:t>553.39.55</a:t>
            </a:r>
            <a:endParaRPr lang="nl-NL" sz="2400" dirty="0"/>
          </a:p>
          <a:p>
            <a:pPr marL="0" indent="0" algn="ctr" defTabSz="912813">
              <a:buNone/>
            </a:pPr>
            <a:r>
              <a:rPr lang="nl-BE" sz="2400" dirty="0"/>
              <a:t>f</a:t>
            </a:r>
            <a:r>
              <a:rPr lang="nl-BE" sz="2400" dirty="0" smtClean="0"/>
              <a:t>arah.nolens@wse.vlaanderen.be</a:t>
            </a:r>
            <a:endParaRPr lang="nl-BE" sz="2400" dirty="0"/>
          </a:p>
          <a:p>
            <a:pPr marL="0" indent="0" algn="ctr" defTabSz="912813">
              <a:buNone/>
            </a:pPr>
            <a:r>
              <a:rPr lang="nl-BE" sz="2400" dirty="0">
                <a:hlinkClick r:id="rId2"/>
              </a:rPr>
              <a:t>http://</a:t>
            </a:r>
            <a:r>
              <a:rPr lang="nl-BE" sz="2400" dirty="0" smtClean="0">
                <a:hlinkClick r:id="rId2"/>
              </a:rPr>
              <a:t>www.werk.be</a:t>
            </a:r>
            <a:endParaRPr lang="nl-BE" sz="2400" dirty="0"/>
          </a:p>
          <a:p>
            <a:endParaRPr lang="nl-BE" dirty="0"/>
          </a:p>
        </p:txBody>
      </p:sp>
    </p:spTree>
    <p:extLst>
      <p:ext uri="{BB962C8B-B14F-4D97-AF65-F5344CB8AC3E}">
        <p14:creationId xmlns:p14="http://schemas.microsoft.com/office/powerpoint/2010/main" val="4019887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 – staatsmiddelen</a:t>
            </a:r>
            <a:endParaRPr lang="nl-BE" dirty="0"/>
          </a:p>
        </p:txBody>
      </p:sp>
      <p:sp>
        <p:nvSpPr>
          <p:cNvPr id="3" name="Tijdelijke aanduiding voor inhoud 2"/>
          <p:cNvSpPr>
            <a:spLocks noGrp="1"/>
          </p:cNvSpPr>
          <p:nvPr>
            <p:ph sz="half" idx="1"/>
          </p:nvPr>
        </p:nvSpPr>
        <p:spPr/>
        <p:txBody>
          <a:bodyPr/>
          <a:lstStyle/>
          <a:p>
            <a:pPr marL="0" indent="0" defTabSz="912813">
              <a:buNone/>
            </a:pPr>
            <a:r>
              <a:rPr lang="nl-NL" sz="2000" u="sng" dirty="0"/>
              <a:t>Voorbeeld: Tewerkstellingsfondsen sociale partners</a:t>
            </a:r>
            <a:endParaRPr lang="nl-NL" sz="2000" dirty="0"/>
          </a:p>
          <a:p>
            <a:pPr lvl="1" algn="just" defTabSz="912813">
              <a:buFont typeface="Arial" panose="020B0604020202020204" pitchFamily="34" charset="0"/>
              <a:buChar char="•"/>
            </a:pPr>
            <a:r>
              <a:rPr lang="nl-NL" sz="2000" dirty="0"/>
              <a:t>“sectorfondsen”: lange discussie met Commissie</a:t>
            </a:r>
          </a:p>
          <a:p>
            <a:pPr lvl="1" algn="just" defTabSz="912813">
              <a:buFont typeface="Arial" panose="020B0604020202020204" pitchFamily="34" charset="0"/>
              <a:buChar char="•"/>
            </a:pPr>
            <a:r>
              <a:rPr lang="nl-NL" sz="2000" dirty="0"/>
              <a:t>sociale partners reserveren via </a:t>
            </a:r>
            <a:r>
              <a:rPr lang="nl-NL" sz="2000" dirty="0" err="1"/>
              <a:t>CAO’s</a:t>
            </a:r>
            <a:r>
              <a:rPr lang="nl-NL" sz="2000" dirty="0"/>
              <a:t> middelen (%) voor collectieve vormings- of tewerkstellingsactiviteit. De overheid bekrachtigt de </a:t>
            </a:r>
            <a:r>
              <a:rPr lang="nl-NL" sz="2000" dirty="0" err="1"/>
              <a:t>CAO’s</a:t>
            </a:r>
            <a:r>
              <a:rPr lang="nl-NL" sz="2000" dirty="0"/>
              <a:t> en dwingt de bedrijven die geen sectoraal vormingsfonds hebben opgericht om dit bedrag te storten in een federaal fonds. </a:t>
            </a:r>
          </a:p>
          <a:p>
            <a:pPr lvl="1" algn="just" defTabSz="912813">
              <a:buFont typeface="Arial" panose="020B0604020202020204" pitchFamily="34" charset="0"/>
              <a:buChar char="•"/>
            </a:pPr>
            <a:r>
              <a:rPr lang="nl-NL" sz="2000" dirty="0"/>
              <a:t>Verleden: “staatssteun want belasting die, via vorming, wordt herverdeeld onder de ondernemingen”</a:t>
            </a:r>
          </a:p>
          <a:p>
            <a:pPr lvl="1" algn="just" defTabSz="912813">
              <a:buFont typeface="Arial" panose="020B0604020202020204" pitchFamily="34" charset="0"/>
              <a:buChar char="•"/>
            </a:pPr>
            <a:r>
              <a:rPr lang="nl-NL" sz="2000" dirty="0"/>
              <a:t>Nu: geld dat werkgevers en werknemers van een sector vrijwillig bijeen gebracht hebben om te herverdelen </a:t>
            </a:r>
          </a:p>
          <a:p>
            <a:pPr lvl="1" algn="just" defTabSz="912813">
              <a:buFont typeface="Arial" panose="020B0604020202020204" pitchFamily="34" charset="0"/>
              <a:buChar char="•"/>
            </a:pPr>
            <a:r>
              <a:rPr lang="nl-NL" sz="2000" noProof="1">
                <a:sym typeface="Wingdings" panose="05000000000000000000" pitchFamily="2" charset="2"/>
              </a:rPr>
              <a:t>	</a:t>
            </a:r>
            <a:r>
              <a:rPr lang="nl-NL" sz="2000" dirty="0"/>
              <a:t> vrijwillige solidariteit en dus geen staatssteun</a:t>
            </a:r>
          </a:p>
          <a:p>
            <a:pPr marL="0" indent="0">
              <a:buNone/>
            </a:pPr>
            <a:endParaRPr lang="nl-BE" dirty="0"/>
          </a:p>
        </p:txBody>
      </p:sp>
    </p:spTree>
    <p:extLst>
      <p:ext uri="{BB962C8B-B14F-4D97-AF65-F5344CB8AC3E}">
        <p14:creationId xmlns:p14="http://schemas.microsoft.com/office/powerpoint/2010/main" val="1938388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 – staatsmiddelen </a:t>
            </a:r>
            <a:endParaRPr lang="nl-BE" dirty="0"/>
          </a:p>
        </p:txBody>
      </p:sp>
      <p:sp>
        <p:nvSpPr>
          <p:cNvPr id="3" name="Tijdelijke aanduiding voor inhoud 2"/>
          <p:cNvSpPr>
            <a:spLocks noGrp="1"/>
          </p:cNvSpPr>
          <p:nvPr>
            <p:ph sz="half" idx="1"/>
          </p:nvPr>
        </p:nvSpPr>
        <p:spPr/>
        <p:txBody>
          <a:bodyPr/>
          <a:lstStyle/>
          <a:p>
            <a:pPr marL="285750" indent="-285750" algn="just">
              <a:buFont typeface="Arial" pitchFamily="34" charset="0"/>
              <a:buChar char="•"/>
              <a:defRPr/>
            </a:pPr>
            <a:r>
              <a:rPr lang="nl-NL" sz="1800" dirty="0" smtClean="0"/>
              <a:t> geld </a:t>
            </a:r>
            <a:r>
              <a:rPr lang="nl-NL" sz="1800" dirty="0"/>
              <a:t>uit “communautaire bron” (</a:t>
            </a:r>
            <a:r>
              <a:rPr lang="nl-NL" sz="1800" b="1" u="sng" dirty="0"/>
              <a:t>structuurfondsen: EFRO, </a:t>
            </a:r>
            <a:r>
              <a:rPr lang="nl-NL" sz="1800" b="1" u="sng" dirty="0" err="1"/>
              <a:t>Interreg</a:t>
            </a:r>
            <a:r>
              <a:rPr lang="nl-NL" sz="1800" b="1" u="sng" dirty="0"/>
              <a:t>, ESF</a:t>
            </a:r>
            <a:r>
              <a:rPr lang="nl-NL" sz="1800" dirty="0"/>
              <a:t>)</a:t>
            </a:r>
          </a:p>
          <a:p>
            <a:pPr marL="342900" algn="just">
              <a:buNone/>
              <a:defRPr/>
            </a:pPr>
            <a:r>
              <a:rPr lang="nl-NL" sz="1800" dirty="0"/>
              <a:t>  </a:t>
            </a:r>
            <a:r>
              <a:rPr lang="nl-NL" sz="1800" dirty="0">
                <a:sym typeface="Wingdings" pitchFamily="2" charset="2"/>
              </a:rPr>
              <a:t>	</a:t>
            </a:r>
            <a:r>
              <a:rPr lang="nl-NL" sz="1800" dirty="0" smtClean="0">
                <a:sym typeface="Wingdings" pitchFamily="2" charset="2"/>
              </a:rPr>
              <a:t>EU </a:t>
            </a:r>
            <a:r>
              <a:rPr lang="nl-NL" sz="1800" dirty="0">
                <a:sym typeface="Wingdings" pitchFamily="2" charset="2"/>
              </a:rPr>
              <a:t>ziet dit als “toegewezen” aan lidstaat, die daar dan zelf discretionair kan </a:t>
            </a:r>
            <a:r>
              <a:rPr lang="nl-NL" sz="1800" dirty="0" smtClean="0">
                <a:sym typeface="Wingdings" pitchFamily="2" charset="2"/>
              </a:rPr>
              <a:t>beslissen  staatsmiddelen</a:t>
            </a:r>
          </a:p>
          <a:p>
            <a:pPr marL="342900" algn="just">
              <a:buFont typeface="Arial" pitchFamily="34" charset="0"/>
              <a:buChar char="•"/>
              <a:defRPr/>
            </a:pPr>
            <a:endParaRPr lang="nl-NL" sz="1800" dirty="0"/>
          </a:p>
          <a:p>
            <a:pPr marL="342900" algn="just">
              <a:buFont typeface="Arial" pitchFamily="34" charset="0"/>
              <a:buChar char="•"/>
              <a:defRPr/>
            </a:pPr>
            <a:r>
              <a:rPr lang="nl-NL" sz="1800" dirty="0"/>
              <a:t>geld moet niet definitief ter beschikking zijn </a:t>
            </a:r>
          </a:p>
          <a:p>
            <a:pPr marL="742950" lvl="1" algn="just">
              <a:buNone/>
              <a:defRPr/>
            </a:pPr>
            <a:r>
              <a:rPr lang="nl-NL" sz="1800" dirty="0"/>
              <a:t>	(vb. sociale zekerheidskas, constante in- en uitboekingen: steun kan gefinancierd worden met batig saldo)</a:t>
            </a:r>
          </a:p>
          <a:p>
            <a:pPr marL="742950" lvl="1" algn="just">
              <a:buNone/>
              <a:defRPr/>
            </a:pPr>
            <a:endParaRPr lang="nl-NL" sz="1800" dirty="0"/>
          </a:p>
          <a:p>
            <a:pPr marL="742950" lvl="1" algn="just">
              <a:buNone/>
              <a:defRPr/>
            </a:pPr>
            <a:r>
              <a:rPr lang="nl-NL" sz="1800" dirty="0" smtClean="0">
                <a:sym typeface="Wingdings" pitchFamily="2" charset="2"/>
              </a:rPr>
              <a:t> “</a:t>
            </a:r>
            <a:r>
              <a:rPr lang="nl-NL" sz="1800" b="1" dirty="0">
                <a:sym typeface="Wingdings" pitchFamily="2" charset="2"/>
              </a:rPr>
              <a:t>directe EU steun” (Horizon 2020, Cosme</a:t>
            </a:r>
            <a:r>
              <a:rPr lang="nl-NL" sz="1800" dirty="0">
                <a:sym typeface="Wingdings" pitchFamily="2" charset="2"/>
              </a:rPr>
              <a:t>, …): geen “staatsmiddelen”</a:t>
            </a:r>
          </a:p>
          <a:p>
            <a:pPr marL="742950" lvl="1" algn="just">
              <a:buNone/>
              <a:defRPr/>
            </a:pPr>
            <a:r>
              <a:rPr lang="nl-NL" sz="1800" dirty="0">
                <a:sym typeface="Wingdings" pitchFamily="2" charset="2"/>
              </a:rPr>
              <a:t> </a:t>
            </a:r>
            <a:r>
              <a:rPr lang="nl-NL" sz="1800" dirty="0" smtClean="0"/>
              <a:t>middelen </a:t>
            </a:r>
            <a:r>
              <a:rPr lang="nl-NL" sz="1800" dirty="0"/>
              <a:t>die gedragen worden door </a:t>
            </a:r>
            <a:r>
              <a:rPr lang="nl-NL" sz="1800" dirty="0" smtClean="0"/>
              <a:t>gebruikers </a:t>
            </a:r>
            <a:r>
              <a:rPr lang="nl-NL" sz="1800" dirty="0"/>
              <a:t>: </a:t>
            </a:r>
            <a:r>
              <a:rPr lang="nl-NL" sz="1800" dirty="0" smtClean="0"/>
              <a:t>geen </a:t>
            </a:r>
            <a:r>
              <a:rPr lang="nl-NL" sz="1800" dirty="0"/>
              <a:t>staatssteun  </a:t>
            </a:r>
          </a:p>
          <a:p>
            <a:pPr marL="742950" lvl="1" algn="just">
              <a:buNone/>
              <a:defRPr/>
            </a:pPr>
            <a:r>
              <a:rPr lang="nl-NL" sz="1800" dirty="0"/>
              <a:t>	(vb. verplichte afname van minimum hoeveelheid groene stroom tegen duurdere prijs: wel voordeel voor producent maar gedragen door afnemers en dus geen staatssteun)</a:t>
            </a:r>
          </a:p>
          <a:p>
            <a:pPr marL="0" indent="0">
              <a:buNone/>
            </a:pPr>
            <a:endParaRPr lang="nl-BE" dirty="0"/>
          </a:p>
        </p:txBody>
      </p:sp>
    </p:spTree>
    <p:extLst>
      <p:ext uri="{BB962C8B-B14F-4D97-AF65-F5344CB8AC3E}">
        <p14:creationId xmlns:p14="http://schemas.microsoft.com/office/powerpoint/2010/main" val="1158543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solidFill>
                  <a:schemeClr val="accent1">
                    <a:lumMod val="75000"/>
                  </a:schemeClr>
                </a:solidFill>
              </a:rPr>
              <a:t>1. Begrip </a:t>
            </a:r>
            <a:r>
              <a:rPr lang="nl-BE" dirty="0" smtClean="0">
                <a:solidFill>
                  <a:schemeClr val="accent1">
                    <a:lumMod val="75000"/>
                  </a:schemeClr>
                </a:solidFill>
              </a:rPr>
              <a:t>staatssteun – staatsmiddelen </a:t>
            </a:r>
            <a:endParaRPr lang="nl-BE" dirty="0"/>
          </a:p>
        </p:txBody>
      </p:sp>
      <p:sp>
        <p:nvSpPr>
          <p:cNvPr id="3" name="Tijdelijke aanduiding voor inhoud 2"/>
          <p:cNvSpPr>
            <a:spLocks noGrp="1"/>
          </p:cNvSpPr>
          <p:nvPr>
            <p:ph sz="half" idx="1"/>
          </p:nvPr>
        </p:nvSpPr>
        <p:spPr/>
        <p:txBody>
          <a:bodyPr/>
          <a:lstStyle/>
          <a:p>
            <a:pPr defTabSz="912813">
              <a:lnSpc>
                <a:spcPct val="80000"/>
              </a:lnSpc>
              <a:buFontTx/>
              <a:buChar char="•"/>
            </a:pPr>
            <a:r>
              <a:rPr lang="nl-NL" sz="2400" u="sng" dirty="0"/>
              <a:t>Staatsmiddelen</a:t>
            </a:r>
          </a:p>
          <a:p>
            <a:pPr lvl="1" algn="just" defTabSz="912813">
              <a:lnSpc>
                <a:spcPct val="80000"/>
              </a:lnSpc>
              <a:buFontTx/>
              <a:buChar char="-"/>
            </a:pPr>
            <a:r>
              <a:rPr lang="nl-NL" sz="1800" dirty="0" smtClean="0"/>
              <a:t>steun </a:t>
            </a:r>
            <a:r>
              <a:rPr lang="nl-NL" sz="1800" dirty="0"/>
              <a:t>betaald uit de </a:t>
            </a:r>
            <a:r>
              <a:rPr lang="nl-NL" sz="1800" dirty="0" smtClean="0"/>
              <a:t>begroting federale of decentrale overheden</a:t>
            </a:r>
          </a:p>
          <a:p>
            <a:pPr lvl="1" algn="just" defTabSz="912813">
              <a:lnSpc>
                <a:spcPct val="80000"/>
              </a:lnSpc>
              <a:buFontTx/>
              <a:buChar char="-"/>
            </a:pPr>
            <a:r>
              <a:rPr lang="nl-NL" sz="1800" dirty="0" smtClean="0"/>
              <a:t>rechtstreekse </a:t>
            </a:r>
            <a:r>
              <a:rPr lang="nl-NL" sz="1800" dirty="0"/>
              <a:t>subsidies of </a:t>
            </a:r>
            <a:r>
              <a:rPr lang="nl-NL" sz="1800" dirty="0" smtClean="0"/>
              <a:t>premies</a:t>
            </a:r>
          </a:p>
          <a:p>
            <a:pPr lvl="1" algn="just" defTabSz="912813">
              <a:lnSpc>
                <a:spcPct val="80000"/>
              </a:lnSpc>
              <a:buFontTx/>
              <a:buChar char="-"/>
            </a:pPr>
            <a:r>
              <a:rPr lang="nl-NL" sz="1800" dirty="0" smtClean="0"/>
              <a:t>niet-innen </a:t>
            </a:r>
            <a:r>
              <a:rPr lang="nl-NL" sz="1800" dirty="0"/>
              <a:t>van belastingen of sociale bijdragen, vorderingen, </a:t>
            </a:r>
            <a:r>
              <a:rPr lang="nl-NL" sz="1800" dirty="0" err="1"/>
              <a:t>belastingsvrijstelling</a:t>
            </a:r>
            <a:r>
              <a:rPr lang="nl-NL" sz="1800" dirty="0"/>
              <a:t> </a:t>
            </a:r>
            <a:endParaRPr lang="nl-NL" sz="1800" dirty="0" smtClean="0"/>
          </a:p>
          <a:p>
            <a:pPr lvl="1" algn="just" defTabSz="912813">
              <a:lnSpc>
                <a:spcPct val="80000"/>
              </a:lnSpc>
              <a:buFontTx/>
              <a:buChar char="-"/>
            </a:pPr>
            <a:r>
              <a:rPr lang="nl-NL" sz="1800" dirty="0" smtClean="0"/>
              <a:t>achtergestelde </a:t>
            </a:r>
            <a:r>
              <a:rPr lang="nl-NL" sz="1800" dirty="0"/>
              <a:t>leningen of leningen tegen gunstiger voorwaarden (lage rente, langere looptijd, gunstigere </a:t>
            </a:r>
            <a:r>
              <a:rPr lang="nl-NL" sz="1800" dirty="0" smtClean="0"/>
              <a:t>aflossingsvoorwaarden)</a:t>
            </a:r>
          </a:p>
          <a:p>
            <a:pPr lvl="1" algn="just" defTabSz="912813">
              <a:lnSpc>
                <a:spcPct val="80000"/>
              </a:lnSpc>
              <a:buFontTx/>
              <a:buChar char="-"/>
            </a:pPr>
            <a:r>
              <a:rPr lang="nl-NL" sz="1800" dirty="0" smtClean="0"/>
              <a:t>kwijtschelding </a:t>
            </a:r>
            <a:r>
              <a:rPr lang="nl-NL" sz="1800" dirty="0"/>
              <a:t>van schulden of spreiding ervan in de </a:t>
            </a:r>
            <a:r>
              <a:rPr lang="nl-NL" sz="1800" dirty="0" smtClean="0"/>
              <a:t>tijd</a:t>
            </a:r>
          </a:p>
          <a:p>
            <a:pPr lvl="1" algn="just" defTabSz="912813">
              <a:lnSpc>
                <a:spcPct val="80000"/>
              </a:lnSpc>
              <a:buFontTx/>
              <a:buChar char="-"/>
            </a:pPr>
            <a:r>
              <a:rPr lang="nl-NL" sz="1800" dirty="0" smtClean="0"/>
              <a:t>Verkoop/verhuur </a:t>
            </a:r>
            <a:r>
              <a:rPr lang="nl-NL" sz="1800" dirty="0"/>
              <a:t>van gronden en gebouwen tegen lagere prijzen dan </a:t>
            </a:r>
            <a:r>
              <a:rPr lang="nl-NL" sz="1800" dirty="0" smtClean="0"/>
              <a:t>marktprijs</a:t>
            </a:r>
            <a:r>
              <a:rPr lang="nl-NL" sz="1800" dirty="0"/>
              <a:t>, betalen van kunstmatig verhoogde prijzen door </a:t>
            </a:r>
            <a:r>
              <a:rPr lang="nl-NL" sz="1800" dirty="0" smtClean="0"/>
              <a:t>overheid</a:t>
            </a:r>
          </a:p>
          <a:p>
            <a:pPr lvl="1" algn="just" defTabSz="912813">
              <a:lnSpc>
                <a:spcPct val="80000"/>
              </a:lnSpc>
              <a:buFontTx/>
              <a:buChar char="-"/>
            </a:pPr>
            <a:r>
              <a:rPr lang="nl-NL" sz="1800" dirty="0" smtClean="0"/>
              <a:t>voordelen </a:t>
            </a:r>
            <a:r>
              <a:rPr lang="nl-NL" sz="1800" dirty="0"/>
              <a:t>in natura, terbeschikkingstelling van infrastructuur die enkel bepaalde ondernemingen ten goede </a:t>
            </a:r>
            <a:r>
              <a:rPr lang="nl-NL" sz="1800" dirty="0" smtClean="0"/>
              <a:t>komt</a:t>
            </a:r>
          </a:p>
          <a:p>
            <a:pPr lvl="1" algn="just" defTabSz="912813">
              <a:lnSpc>
                <a:spcPct val="80000"/>
              </a:lnSpc>
              <a:buFontTx/>
              <a:buChar char="-"/>
            </a:pPr>
            <a:r>
              <a:rPr lang="nl-NL" sz="1800" dirty="0" smtClean="0"/>
              <a:t>omzetting </a:t>
            </a:r>
            <a:r>
              <a:rPr lang="nl-NL" sz="1800" dirty="0"/>
              <a:t>van lening in </a:t>
            </a:r>
            <a:r>
              <a:rPr lang="nl-NL" sz="1800" dirty="0" smtClean="0"/>
              <a:t>subsidie</a:t>
            </a:r>
          </a:p>
          <a:p>
            <a:pPr lvl="1" algn="just" defTabSz="912813">
              <a:lnSpc>
                <a:spcPct val="80000"/>
              </a:lnSpc>
              <a:buFontTx/>
              <a:buChar char="-"/>
            </a:pPr>
            <a:r>
              <a:rPr lang="nl-NL" sz="1800" dirty="0" smtClean="0"/>
              <a:t>niet-marktconforme </a:t>
            </a:r>
            <a:r>
              <a:rPr lang="nl-NL" sz="1800" dirty="0"/>
              <a:t>kredietfaciliteiten of deelnemingen in </a:t>
            </a:r>
            <a:r>
              <a:rPr lang="nl-NL" sz="1800" dirty="0" smtClean="0"/>
              <a:t>kapitaal </a:t>
            </a:r>
          </a:p>
          <a:p>
            <a:pPr lvl="1" algn="just" defTabSz="912813">
              <a:lnSpc>
                <a:spcPct val="80000"/>
              </a:lnSpc>
              <a:buFontTx/>
              <a:buChar char="-"/>
            </a:pPr>
            <a:r>
              <a:rPr lang="nl-NL" sz="1800" dirty="0" smtClean="0"/>
              <a:t>overheidsgaranties</a:t>
            </a:r>
            <a:endParaRPr lang="nl-NL" sz="1800" dirty="0"/>
          </a:p>
          <a:p>
            <a:endParaRPr lang="nl-BE" dirty="0"/>
          </a:p>
        </p:txBody>
      </p:sp>
    </p:spTree>
    <p:extLst>
      <p:ext uri="{BB962C8B-B14F-4D97-AF65-F5344CB8AC3E}">
        <p14:creationId xmlns:p14="http://schemas.microsoft.com/office/powerpoint/2010/main" val="3314857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VO_V6">
  <a:themeElements>
    <a:clrScheme name="AO">
      <a:dk1>
        <a:srgbClr val="232322"/>
      </a:dk1>
      <a:lt1>
        <a:sysClr val="window" lastClr="FFFFFF"/>
      </a:lt1>
      <a:dk2>
        <a:srgbClr val="263277"/>
      </a:dk2>
      <a:lt2>
        <a:srgbClr val="F6F5F3"/>
      </a:lt2>
      <a:accent1>
        <a:srgbClr val="73B632"/>
      </a:accent1>
      <a:accent2>
        <a:srgbClr val="373636"/>
      </a:accent2>
      <a:accent3>
        <a:srgbClr val="E5DA04"/>
      </a:accent3>
      <a:accent4>
        <a:srgbClr val="6B6B6B"/>
      </a:accent4>
      <a:accent5>
        <a:srgbClr val="D5D5D5"/>
      </a:accent5>
      <a:accent6>
        <a:srgbClr val="989898"/>
      </a:accent6>
      <a:hlink>
        <a:srgbClr val="263277"/>
      </a:hlink>
      <a:folHlink>
        <a:srgbClr val="73B632"/>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1 [Alleen-lezen]" id="{2318026A-EAFF-48AB-A52E-A1F5A6002F2C}" vid="{F4F6ACE5-DCC4-48E1-960A-6FF0F5A24AB8}"/>
    </a:ext>
  </a:extLst>
</a:theme>
</file>

<file path=ppt/theme/theme2.xml><?xml version="1.0" encoding="utf-8"?>
<a:theme xmlns:a="http://schemas.openxmlformats.org/drawingml/2006/main" name="Aangepast ontwerp">
  <a:themeElements>
    <a:clrScheme name="VREG">
      <a:dk1>
        <a:srgbClr val="105269"/>
      </a:dk1>
      <a:lt1>
        <a:sysClr val="window" lastClr="FFFFFF"/>
      </a:lt1>
      <a:dk2>
        <a:srgbClr val="E75113"/>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1 [Alleen-lezen]" id="{2318026A-EAFF-48AB-A52E-A1F5A6002F2C}" vid="{CC478D9E-969C-4AE4-95F2-623A871CF9F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8CD5CDE2F2584B8666C15A32DB1B62" ma:contentTypeVersion="0" ma:contentTypeDescription="Een nieuw document maken." ma:contentTypeScope="" ma:versionID="2bda684b3a1ade9532fda4b3b6c69c85">
  <xsd:schema xmlns:xsd="http://www.w3.org/2001/XMLSchema" xmlns:xs="http://www.w3.org/2001/XMLSchema" xmlns:p="http://schemas.microsoft.com/office/2006/metadata/properties" targetNamespace="http://schemas.microsoft.com/office/2006/metadata/properties" ma:root="true" ma:fieldsID="6bfd1504d75c9b2fae80c7da8bc50bb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5D9E2F-127A-4942-836A-30AB3B10B3B2}">
  <ds:schemaRef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3B31236-8585-4ECF-AC29-5C7E7AD7A446}">
  <ds:schemaRefs>
    <ds:schemaRef ds:uri="http://schemas.microsoft.com/sharepoint/v3/contenttype/forms"/>
  </ds:schemaRefs>
</ds:datastoreItem>
</file>

<file path=customXml/itemProps3.xml><?xml version="1.0" encoding="utf-8"?>
<ds:datastoreItem xmlns:ds="http://schemas.openxmlformats.org/officeDocument/2006/customXml" ds:itemID="{A62ABC62-C32F-4BB0-A4C2-33ACFC945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1137</TotalTime>
  <Words>4768</Words>
  <Application>Microsoft Office PowerPoint</Application>
  <PresentationFormat>Diavoorstelling (4:3)</PresentationFormat>
  <Paragraphs>643</Paragraphs>
  <Slides>65</Slides>
  <Notes>7</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65</vt:i4>
      </vt:variant>
    </vt:vector>
  </HeadingPairs>
  <TitlesOfParts>
    <vt:vector size="75" baseType="lpstr">
      <vt:lpstr>FlandersArtSans-Regular</vt:lpstr>
      <vt:lpstr>Arial</vt:lpstr>
      <vt:lpstr>Wingdings 3</vt:lpstr>
      <vt:lpstr>FlandersArtSans-Bold</vt:lpstr>
      <vt:lpstr>ＭＳ Ｐゴシック</vt:lpstr>
      <vt:lpstr>FlandersArtSerif-Regular</vt:lpstr>
      <vt:lpstr>Calibri</vt:lpstr>
      <vt:lpstr>Wingdings</vt:lpstr>
      <vt:lpstr>Presentatie_VO_V6</vt:lpstr>
      <vt:lpstr>Aangepast ontwerp</vt:lpstr>
      <vt:lpstr>Staatssteun Vleva infosessie</vt:lpstr>
      <vt:lpstr>Overzicht</vt:lpstr>
      <vt:lpstr>1. Begrip staatssteun</vt:lpstr>
      <vt:lpstr>1. Begrip staatssteun</vt:lpstr>
      <vt:lpstr>1. Begrip staatssteun</vt:lpstr>
      <vt:lpstr>1. Begrip staatssteun – staatsmiddelen </vt:lpstr>
      <vt:lpstr>1. Begrip staatssteun – staatsmiddelen</vt:lpstr>
      <vt:lpstr>1. Begrip staatssteun – staatsmiddelen </vt:lpstr>
      <vt:lpstr>1. Begrip staatssteun – staatsmiddelen </vt:lpstr>
      <vt:lpstr>1. Begrip staatssteun – selectiviteit </vt:lpstr>
      <vt:lpstr>1. Begrip staatssteun – selectiviteit </vt:lpstr>
      <vt:lpstr>1. Begrip staatssteun – selectiviteit </vt:lpstr>
      <vt:lpstr>1. Begrip staatssteun – selectiviteit </vt:lpstr>
      <vt:lpstr>1. Begrip staatssteun – selectiviteit </vt:lpstr>
      <vt:lpstr>1. Begrip staatssteun – voordeel </vt:lpstr>
      <vt:lpstr>1. Begrip staatssteun – gevolgen </vt:lpstr>
      <vt:lpstr>2. Europees regelgevend kader – overzicht</vt:lpstr>
      <vt:lpstr>2. Europees regelgevend kader – overzicht</vt:lpstr>
      <vt:lpstr>2. Europees regelgevend kader – overzicht</vt:lpstr>
      <vt:lpstr>2. Europees regelgevend kader – algemeen</vt:lpstr>
      <vt:lpstr>2. Europees regelgevend kader – algemeen</vt:lpstr>
      <vt:lpstr>2. Europees regelgevend kader – algemeen</vt:lpstr>
      <vt:lpstr>3. Totstandkoming</vt:lpstr>
      <vt:lpstr>3. Totstandkoming</vt:lpstr>
      <vt:lpstr>3. Totstandkoming– State Aid Modernisation (SAM) </vt:lpstr>
      <vt:lpstr>4. Algemene groepsvrijstellings-verordening (GBER)</vt:lpstr>
      <vt:lpstr>4. Algemene groepsvrijstellings-verordening (GBER)</vt:lpstr>
      <vt:lpstr>4. Algemene groepsvrijstellings-verordening (GBER)</vt:lpstr>
      <vt:lpstr>4. Algemene groepsvrijstellings-verordening (GBER)</vt:lpstr>
      <vt:lpstr>4. Algemene groepsvrijstellings-verordening (GBER)</vt:lpstr>
      <vt:lpstr>4. Algemene groepsvrijstellings-verordening (GBER)</vt:lpstr>
      <vt:lpstr>4. Algemene groepsvrijstellings-verordening (GBER)</vt:lpstr>
      <vt:lpstr>4. Algemene groepsvrijstellings-verordening (GBER)</vt:lpstr>
      <vt:lpstr>5. De-minimis</vt:lpstr>
      <vt:lpstr>5. De-minimis</vt:lpstr>
      <vt:lpstr>5. De-minimis</vt:lpstr>
      <vt:lpstr>6. DAEB – specifiek geval</vt:lpstr>
      <vt:lpstr>6. DAEB – specifiek geval</vt:lpstr>
      <vt:lpstr>6. DAEB – specifiek geval</vt:lpstr>
      <vt:lpstr>6. DAEB – specifiek geval</vt:lpstr>
      <vt:lpstr>6. DAEB – specifiek geval</vt:lpstr>
      <vt:lpstr>6. DAEB – specifiek geval</vt:lpstr>
      <vt:lpstr>6. DAEB – specifiek geval</vt:lpstr>
      <vt:lpstr>6. DAEB – specifiek geval</vt:lpstr>
      <vt:lpstr>6. DAEB – specifiek geval</vt:lpstr>
      <vt:lpstr>6. DAEB – specifiek geval</vt:lpstr>
      <vt:lpstr>6. DAEB – specifiek geval</vt:lpstr>
      <vt:lpstr>6. DAEB – specifiek geval</vt:lpstr>
      <vt:lpstr>6. DAEB – specifiek geval</vt:lpstr>
      <vt:lpstr>6. DAEB – specifiek geval</vt:lpstr>
      <vt:lpstr>6. DAEB – specifiek geval</vt:lpstr>
      <vt:lpstr>7. Staatssteun in Vlaanderen – enkele principes</vt:lpstr>
      <vt:lpstr>7. Staatssteun in Vlaanderen – enkele principes</vt:lpstr>
      <vt:lpstr>7. Staatssteun in Vlaanderen – enkele principes</vt:lpstr>
      <vt:lpstr>8. Procedure en aanmeldingsformaliteiten</vt:lpstr>
      <vt:lpstr>8. Procedure en aanmeldingsformaliteiten</vt:lpstr>
      <vt:lpstr>8. Procedure en aanmeldingsformaliteiten</vt:lpstr>
      <vt:lpstr>8. Procedure en aanmeldingsformaliteiten</vt:lpstr>
      <vt:lpstr>9. Recente ontwikkelingen – Transparantieverplichtingen</vt:lpstr>
      <vt:lpstr>9. Recente ontwikkelingen – Transparantie: WAT</vt:lpstr>
      <vt:lpstr>9. Recente ontwikkelingen – State Aid WIKI</vt:lpstr>
      <vt:lpstr>9. Recente ontwikkelingen – Mededeling begrip staatssteun</vt:lpstr>
      <vt:lpstr>9. Recente ontwikkelingen – Structuurfondsen </vt:lpstr>
      <vt:lpstr>PowerPoint-presentatie</vt:lpstr>
      <vt:lpstr>PowerPoint-presentatie</vt:lpstr>
    </vt:vector>
  </TitlesOfParts>
  <Company>Vlaamse overheid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 Cock, An</dc:creator>
  <cp:lastModifiedBy>de corte, Karel</cp:lastModifiedBy>
  <cp:revision>89</cp:revision>
  <cp:lastPrinted>2016-06-20T13:51:33Z</cp:lastPrinted>
  <dcterms:created xsi:type="dcterms:W3CDTF">2015-03-09T08:59:43Z</dcterms:created>
  <dcterms:modified xsi:type="dcterms:W3CDTF">2016-09-29T08:25:53Z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0x010100618CD5CDE2F2584B8666C15A32DB1B62</vt:lpwstr>
  </property>
  <property fmtid="{D5CDD505-2E9C-101B-9397-08002B2CF9AE}" pid="3" name="IsMyDocuments">
    <vt:bool>true</vt:bool>
  </property>
</Properties>
</file>