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2.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2.jpg" ContentType="image/jpeg"/>
  <Override PartName="/ppt/notesSlides/notesSlide19.xml" ContentType="application/vnd.openxmlformats-officedocument.presentationml.notesSlide+xml"/>
  <Override PartName="/ppt/media/image23.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28.jpg" ContentType="image/jpeg"/>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29.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38.jpg" ContentType="image/jpeg"/>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96" r:id="rId2"/>
    <p:sldMasterId id="2147483708" r:id="rId3"/>
    <p:sldMasterId id="2147483720" r:id="rId4"/>
    <p:sldMasterId id="2147483732" r:id="rId5"/>
    <p:sldMasterId id="2147483734" r:id="rId6"/>
  </p:sldMasterIdLst>
  <p:notesMasterIdLst>
    <p:notesMasterId r:id="rId82"/>
  </p:notesMasterIdLst>
  <p:sldIdLst>
    <p:sldId id="313" r:id="rId7"/>
    <p:sldId id="314" r:id="rId8"/>
    <p:sldId id="269" r:id="rId9"/>
    <p:sldId id="320" r:id="rId10"/>
    <p:sldId id="310" r:id="rId11"/>
    <p:sldId id="316" r:id="rId12"/>
    <p:sldId id="319" r:id="rId13"/>
    <p:sldId id="317" r:id="rId14"/>
    <p:sldId id="318" r:id="rId15"/>
    <p:sldId id="312" r:id="rId16"/>
    <p:sldId id="384" r:id="rId17"/>
    <p:sldId id="385" r:id="rId18"/>
    <p:sldId id="386" r:id="rId19"/>
    <p:sldId id="387" r:id="rId20"/>
    <p:sldId id="388"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79" r:id="rId36"/>
    <p:sldId id="336" r:id="rId37"/>
    <p:sldId id="337" r:id="rId38"/>
    <p:sldId id="338" r:id="rId39"/>
    <p:sldId id="339" r:id="rId40"/>
    <p:sldId id="340" r:id="rId41"/>
    <p:sldId id="341" r:id="rId42"/>
    <p:sldId id="342" r:id="rId43"/>
    <p:sldId id="343" r:id="rId44"/>
    <p:sldId id="344" r:id="rId45"/>
    <p:sldId id="345" r:id="rId46"/>
    <p:sldId id="346" r:id="rId47"/>
    <p:sldId id="347" r:id="rId48"/>
    <p:sldId id="348" r:id="rId49"/>
    <p:sldId id="349" r:id="rId50"/>
    <p:sldId id="350" r:id="rId51"/>
    <p:sldId id="351" r:id="rId52"/>
    <p:sldId id="352" r:id="rId53"/>
    <p:sldId id="353" r:id="rId54"/>
    <p:sldId id="354" r:id="rId55"/>
    <p:sldId id="355" r:id="rId56"/>
    <p:sldId id="356" r:id="rId57"/>
    <p:sldId id="357" r:id="rId58"/>
    <p:sldId id="380"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81" r:id="rId77"/>
    <p:sldId id="382" r:id="rId78"/>
    <p:sldId id="378" r:id="rId79"/>
    <p:sldId id="389" r:id="rId80"/>
    <p:sldId id="292" r:id="rId81"/>
  </p:sldIdLst>
  <p:sldSz cx="12192000" cy="6858000"/>
  <p:notesSz cx="6858000" cy="9144000"/>
  <p:embeddedFontLst>
    <p:embeddedFont>
      <p:font typeface="Rockwell Extra Bold" panose="02060903040505020403" pitchFamily="18" charset="0"/>
      <p:bold r:id="rId83"/>
    </p:embeddedFont>
    <p:embeddedFont>
      <p:font typeface="Calibri" panose="020F0502020204030204" pitchFamily="34" charset="0"/>
      <p:regular r:id="rId84"/>
      <p:bold r:id="rId85"/>
      <p:italic r:id="rId86"/>
      <p:boldItalic r:id="rId87"/>
    </p:embeddedFont>
    <p:embeddedFont>
      <p:font typeface="Museo Sans 300" panose="02000000000000000000" pitchFamily="50" charset="0"/>
      <p:regular r:id="rId88"/>
      <p:italic r:id="rId89"/>
    </p:embeddedFont>
    <p:embeddedFont>
      <p:font typeface="TisaPro" panose="02010504030101020102" charset="0"/>
      <p:regular r:id="rId90"/>
    </p:embeddedFont>
    <p:embeddedFont>
      <p:font typeface="Calibri Light" panose="020F0302020204030204" pitchFamily="34" charset="0"/>
      <p:regular r:id="rId91"/>
      <p:italic r:id="rId92"/>
    </p:embeddedFont>
    <p:embeddedFont>
      <p:font typeface="Corbel" panose="020B0503020204020204" pitchFamily="34" charset="0"/>
      <p:regular r:id="rId93"/>
      <p:bold r:id="rId94"/>
      <p:italic r:id="rId95"/>
      <p:boldItalic r:id="rId96"/>
    </p:embeddedFont>
    <p:embeddedFont>
      <p:font typeface="Fira Sans Book" panose="020B0604020202020204" charset="0"/>
      <p:regular r:id="rId97"/>
    </p:embeddedFont>
    <p:embeddedFont>
      <p:font typeface="Museo Sans 500" panose="02000000000000000000" pitchFamily="50" charset="0"/>
      <p:regular r:id="rId98"/>
      <p:italic r:id="rId99"/>
    </p:embeddedFont>
    <p:embeddedFont>
      <p:font typeface="Museo Sans 100" panose="02000000000000000000" pitchFamily="50" charset="0"/>
      <p:regular r:id="rId100"/>
      <p:italic r:id="rId101"/>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3E4C7CCE-9230-4F68-B208-EE4165CF9DF5}">
          <p14:sldIdLst>
            <p14:sldId id="313"/>
            <p14:sldId id="314"/>
            <p14:sldId id="269"/>
            <p14:sldId id="320"/>
            <p14:sldId id="310"/>
            <p14:sldId id="316"/>
            <p14:sldId id="319"/>
            <p14:sldId id="317"/>
            <p14:sldId id="318"/>
            <p14:sldId id="312"/>
            <p14:sldId id="384"/>
            <p14:sldId id="385"/>
            <p14:sldId id="386"/>
            <p14:sldId id="387"/>
            <p14:sldId id="388"/>
            <p14:sldId id="322"/>
          </p14:sldIdLst>
        </p14:section>
        <p14:section name="Femma" id="{0DCE9627-8B43-4E87-B32D-FB8BD2C3CB27}">
          <p14:sldIdLst>
            <p14:sldId id="323"/>
            <p14:sldId id="324"/>
            <p14:sldId id="325"/>
            <p14:sldId id="326"/>
            <p14:sldId id="327"/>
            <p14:sldId id="328"/>
            <p14:sldId id="329"/>
            <p14:sldId id="330"/>
            <p14:sldId id="331"/>
            <p14:sldId id="332"/>
            <p14:sldId id="333"/>
            <p14:sldId id="334"/>
            <p14:sldId id="335"/>
            <p14:sldId id="379"/>
          </p14:sldIdLst>
        </p14:section>
        <p14:section name="Fietsersbond" id="{23A24E3C-A052-41D7-B8F9-CEABFD5BA99D}">
          <p14:sldIdLst>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80"/>
          </p14:sldIdLst>
        </p14:section>
        <p14:section name="Gezinsbond" id="{CCDF07D7-DAD8-43B1-AE25-336FA101125E}">
          <p14:sldIdLst>
            <p14:sldId id="358"/>
            <p14:sldId id="359"/>
            <p14:sldId id="360"/>
            <p14:sldId id="361"/>
            <p14:sldId id="362"/>
            <p14:sldId id="363"/>
            <p14:sldId id="364"/>
            <p14:sldId id="365"/>
            <p14:sldId id="366"/>
            <p14:sldId id="367"/>
            <p14:sldId id="368"/>
            <p14:sldId id="369"/>
            <p14:sldId id="370"/>
            <p14:sldId id="371"/>
            <p14:sldId id="372"/>
            <p14:sldId id="373"/>
            <p14:sldId id="374"/>
            <p14:sldId id="381"/>
            <p14:sldId id="382"/>
            <p14:sldId id="378"/>
            <p14:sldId id="389"/>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E0"/>
    <a:srgbClr val="80B93B"/>
    <a:srgbClr val="53BE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4" autoAdjust="0"/>
    <p:restoredTop sz="88330" autoAdjust="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font" Target="fonts/font3.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5.fntdata"/><Relationship Id="rId10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5.fntdata"/><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ieter\Dropbox\Bike2Work%20data%20analyse\transportmiddel%20actieve%20gebruik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sz="2400" dirty="0">
                <a:solidFill>
                  <a:schemeClr val="bg1"/>
                </a:solidFill>
              </a:rPr>
              <a:t>aantal registraties  in functie van vorig transportmiddel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2"/>
          <c:order val="0"/>
          <c:tx>
            <c:strRef>
              <c:f>'transportmiddel actieve gebruik'!$D$1</c:f>
              <c:strCache>
                <c:ptCount val="1"/>
                <c:pt idx="0">
                  <c:v>aantal in functie van vorig transportmiddel</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9DE-4E4A-8EF9-941CB55E3B4C}"/>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9DE-4E4A-8EF9-941CB55E3B4C}"/>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E9DE-4E4A-8EF9-941CB55E3B4C}"/>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E9DE-4E4A-8EF9-941CB55E3B4C}"/>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E9DE-4E4A-8EF9-941CB55E3B4C}"/>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E9DE-4E4A-8EF9-941CB55E3B4C}"/>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E9DE-4E4A-8EF9-941CB55E3B4C}"/>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E9DE-4E4A-8EF9-941CB55E3B4C}"/>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E9DE-4E4A-8EF9-941CB55E3B4C}"/>
              </c:ext>
            </c:extLst>
          </c:dPt>
          <c:cat>
            <c:strRef>
              <c:f>'transportmiddel actieve gebruik'!$A$2:$A$10</c:f>
              <c:strCache>
                <c:ptCount val="9"/>
                <c:pt idx="1">
                  <c:v>andere</c:v>
                </c:pt>
                <c:pt idx="2">
                  <c:v>carpool</c:v>
                </c:pt>
                <c:pt idx="3">
                  <c:v>fiets</c:v>
                </c:pt>
                <c:pt idx="4">
                  <c:v>openbaar vervoer</c:v>
                </c:pt>
                <c:pt idx="5">
                  <c:v>openbaar vervoer + fiets</c:v>
                </c:pt>
                <c:pt idx="6">
                  <c:v>te voet</c:v>
                </c:pt>
                <c:pt idx="7">
                  <c:v>thuiswerk</c:v>
                </c:pt>
                <c:pt idx="8">
                  <c:v>wagen</c:v>
                </c:pt>
              </c:strCache>
            </c:strRef>
          </c:cat>
          <c:val>
            <c:numRef>
              <c:f>'transportmiddel actieve gebruik'!$D$2:$D$10</c:f>
              <c:numCache>
                <c:formatCode>_ * #,##0_ ;_ * \-#,##0_ ;_ * "-"??_ ;_ @_ </c:formatCode>
                <c:ptCount val="9"/>
                <c:pt idx="1">
                  <c:v>360.16250628245939</c:v>
                </c:pt>
                <c:pt idx="2">
                  <c:v>121.90115597252471</c:v>
                </c:pt>
                <c:pt idx="3">
                  <c:v>8364.0815882057286</c:v>
                </c:pt>
                <c:pt idx="4">
                  <c:v>1069.4055955771487</c:v>
                </c:pt>
                <c:pt idx="5">
                  <c:v>1498.8301222985424</c:v>
                </c:pt>
                <c:pt idx="6">
                  <c:v>105.27827106718043</c:v>
                </c:pt>
                <c:pt idx="7">
                  <c:v>63.721058803819737</c:v>
                </c:pt>
                <c:pt idx="8">
                  <c:v>4953.6197017925952</c:v>
                </c:pt>
              </c:numCache>
            </c:numRef>
          </c:val>
          <c:extLst xmlns:c16r2="http://schemas.microsoft.com/office/drawing/2015/06/chart">
            <c:ext xmlns:c16="http://schemas.microsoft.com/office/drawing/2014/chart" uri="{C3380CC4-5D6E-409C-BE32-E72D297353CC}">
              <c16:uniqueId val="{00000012-E9DE-4E4A-8EF9-941CB55E3B4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78E6B2-18A2-4D42-81B5-70A72C34EB7B}" type="doc">
      <dgm:prSet loTypeId="urn:microsoft.com/office/officeart/2005/8/layout/chevron1" loCatId="process" qsTypeId="urn:microsoft.com/office/officeart/2005/8/quickstyle/simple1" qsCatId="simple" csTypeId="urn:microsoft.com/office/officeart/2005/8/colors/accent1_2" csCatId="accent1" phldr="1"/>
      <dgm:spPr/>
    </dgm:pt>
    <dgm:pt modelId="{3415F583-537C-413F-8938-66D94B2F7F86}">
      <dgm:prSet phldrT="[Tekst]"/>
      <dgm:spPr/>
      <dgm:t>
        <a:bodyPr/>
        <a:lstStyle/>
        <a:p>
          <a:r>
            <a:rPr lang="nl-BE" dirty="0" smtClean="0"/>
            <a:t>output</a:t>
          </a:r>
          <a:endParaRPr lang="nl-BE" dirty="0"/>
        </a:p>
      </dgm:t>
    </dgm:pt>
    <dgm:pt modelId="{1FFBF6C3-DC45-4B10-97AD-02104932B88F}" type="parTrans" cxnId="{6059C9A7-5694-44D9-8151-E6B9BB19308A}">
      <dgm:prSet/>
      <dgm:spPr/>
      <dgm:t>
        <a:bodyPr/>
        <a:lstStyle/>
        <a:p>
          <a:endParaRPr lang="nl-BE"/>
        </a:p>
      </dgm:t>
    </dgm:pt>
    <dgm:pt modelId="{39654BBF-41B3-40BB-80D2-1866A281947C}" type="sibTrans" cxnId="{6059C9A7-5694-44D9-8151-E6B9BB19308A}">
      <dgm:prSet/>
      <dgm:spPr/>
      <dgm:t>
        <a:bodyPr/>
        <a:lstStyle/>
        <a:p>
          <a:endParaRPr lang="nl-BE"/>
        </a:p>
      </dgm:t>
    </dgm:pt>
    <dgm:pt modelId="{828B1C2C-119B-414E-8AA1-2AB855CE0FB4}">
      <dgm:prSet phldrT="[Tekst]"/>
      <dgm:spPr/>
      <dgm:t>
        <a:bodyPr/>
        <a:lstStyle/>
        <a:p>
          <a:r>
            <a:rPr lang="nl-BE" dirty="0" err="1" smtClean="0"/>
            <a:t>outcome</a:t>
          </a:r>
          <a:endParaRPr lang="nl-BE" dirty="0"/>
        </a:p>
      </dgm:t>
    </dgm:pt>
    <dgm:pt modelId="{803F7BC7-02EC-4CF8-9D44-C04875AA24AB}" type="parTrans" cxnId="{553814FB-312E-40EB-937E-08F746B37AF0}">
      <dgm:prSet/>
      <dgm:spPr/>
      <dgm:t>
        <a:bodyPr/>
        <a:lstStyle/>
        <a:p>
          <a:endParaRPr lang="nl-BE"/>
        </a:p>
      </dgm:t>
    </dgm:pt>
    <dgm:pt modelId="{788874F7-95CA-459F-BF2A-1E4462F74746}" type="sibTrans" cxnId="{553814FB-312E-40EB-937E-08F746B37AF0}">
      <dgm:prSet/>
      <dgm:spPr/>
      <dgm:t>
        <a:bodyPr/>
        <a:lstStyle/>
        <a:p>
          <a:endParaRPr lang="nl-BE"/>
        </a:p>
      </dgm:t>
    </dgm:pt>
    <dgm:pt modelId="{B3D2355B-C612-4C8C-9BCE-113D35E3CADE}">
      <dgm:prSet phldrT="[Tekst]"/>
      <dgm:spPr/>
      <dgm:t>
        <a:bodyPr/>
        <a:lstStyle/>
        <a:p>
          <a:r>
            <a:rPr lang="nl-BE" dirty="0" smtClean="0"/>
            <a:t>impact</a:t>
          </a:r>
          <a:endParaRPr lang="nl-BE" dirty="0"/>
        </a:p>
      </dgm:t>
    </dgm:pt>
    <dgm:pt modelId="{D2CF12F3-8B10-4717-B55C-B50E319EC9A9}" type="parTrans" cxnId="{89574A90-ABF7-464A-975E-55F30836C1EC}">
      <dgm:prSet/>
      <dgm:spPr/>
      <dgm:t>
        <a:bodyPr/>
        <a:lstStyle/>
        <a:p>
          <a:endParaRPr lang="nl-BE"/>
        </a:p>
      </dgm:t>
    </dgm:pt>
    <dgm:pt modelId="{D2D17238-C0C9-4495-94DC-96A3700DEB70}" type="sibTrans" cxnId="{89574A90-ABF7-464A-975E-55F30836C1EC}">
      <dgm:prSet/>
      <dgm:spPr/>
      <dgm:t>
        <a:bodyPr/>
        <a:lstStyle/>
        <a:p>
          <a:endParaRPr lang="nl-BE"/>
        </a:p>
      </dgm:t>
    </dgm:pt>
    <dgm:pt modelId="{9076645D-5409-465D-BE0F-A6F767D7B008}" type="pres">
      <dgm:prSet presAssocID="{7C78E6B2-18A2-4D42-81B5-70A72C34EB7B}" presName="Name0" presStyleCnt="0">
        <dgm:presLayoutVars>
          <dgm:dir/>
          <dgm:animLvl val="lvl"/>
          <dgm:resizeHandles val="exact"/>
        </dgm:presLayoutVars>
      </dgm:prSet>
      <dgm:spPr/>
    </dgm:pt>
    <dgm:pt modelId="{84A52513-C793-4FFD-8640-0EF12A763DAE}" type="pres">
      <dgm:prSet presAssocID="{3415F583-537C-413F-8938-66D94B2F7F86}" presName="parTxOnly" presStyleLbl="node1" presStyleIdx="0" presStyleCnt="3">
        <dgm:presLayoutVars>
          <dgm:chMax val="0"/>
          <dgm:chPref val="0"/>
          <dgm:bulletEnabled val="1"/>
        </dgm:presLayoutVars>
      </dgm:prSet>
      <dgm:spPr/>
      <dgm:t>
        <a:bodyPr/>
        <a:lstStyle/>
        <a:p>
          <a:endParaRPr lang="nl-BE"/>
        </a:p>
      </dgm:t>
    </dgm:pt>
    <dgm:pt modelId="{208B7F76-7828-40B5-9A32-7714B6FC48B2}" type="pres">
      <dgm:prSet presAssocID="{39654BBF-41B3-40BB-80D2-1866A281947C}" presName="parTxOnlySpace" presStyleCnt="0"/>
      <dgm:spPr/>
    </dgm:pt>
    <dgm:pt modelId="{EC8322E3-487C-4E5A-91D8-4CDDB36AC9EA}" type="pres">
      <dgm:prSet presAssocID="{828B1C2C-119B-414E-8AA1-2AB855CE0FB4}" presName="parTxOnly" presStyleLbl="node1" presStyleIdx="1" presStyleCnt="3">
        <dgm:presLayoutVars>
          <dgm:chMax val="0"/>
          <dgm:chPref val="0"/>
          <dgm:bulletEnabled val="1"/>
        </dgm:presLayoutVars>
      </dgm:prSet>
      <dgm:spPr/>
      <dgm:t>
        <a:bodyPr/>
        <a:lstStyle/>
        <a:p>
          <a:endParaRPr lang="nl-BE"/>
        </a:p>
      </dgm:t>
    </dgm:pt>
    <dgm:pt modelId="{58BE05FB-D5BA-4F16-957B-AECDFF71C696}" type="pres">
      <dgm:prSet presAssocID="{788874F7-95CA-459F-BF2A-1E4462F74746}" presName="parTxOnlySpace" presStyleCnt="0"/>
      <dgm:spPr/>
    </dgm:pt>
    <dgm:pt modelId="{40CD4E5D-1647-4B05-8A2D-C64F16739B6A}" type="pres">
      <dgm:prSet presAssocID="{B3D2355B-C612-4C8C-9BCE-113D35E3CADE}" presName="parTxOnly" presStyleLbl="node1" presStyleIdx="2" presStyleCnt="3">
        <dgm:presLayoutVars>
          <dgm:chMax val="0"/>
          <dgm:chPref val="0"/>
          <dgm:bulletEnabled val="1"/>
        </dgm:presLayoutVars>
      </dgm:prSet>
      <dgm:spPr/>
      <dgm:t>
        <a:bodyPr/>
        <a:lstStyle/>
        <a:p>
          <a:endParaRPr lang="nl-BE"/>
        </a:p>
      </dgm:t>
    </dgm:pt>
  </dgm:ptLst>
  <dgm:cxnLst>
    <dgm:cxn modelId="{6059C9A7-5694-44D9-8151-E6B9BB19308A}" srcId="{7C78E6B2-18A2-4D42-81B5-70A72C34EB7B}" destId="{3415F583-537C-413F-8938-66D94B2F7F86}" srcOrd="0" destOrd="0" parTransId="{1FFBF6C3-DC45-4B10-97AD-02104932B88F}" sibTransId="{39654BBF-41B3-40BB-80D2-1866A281947C}"/>
    <dgm:cxn modelId="{553814FB-312E-40EB-937E-08F746B37AF0}" srcId="{7C78E6B2-18A2-4D42-81B5-70A72C34EB7B}" destId="{828B1C2C-119B-414E-8AA1-2AB855CE0FB4}" srcOrd="1" destOrd="0" parTransId="{803F7BC7-02EC-4CF8-9D44-C04875AA24AB}" sibTransId="{788874F7-95CA-459F-BF2A-1E4462F74746}"/>
    <dgm:cxn modelId="{5F4C0A1B-AAE0-4992-B0D2-7691B3AE98EB}" type="presOf" srcId="{7C78E6B2-18A2-4D42-81B5-70A72C34EB7B}" destId="{9076645D-5409-465D-BE0F-A6F767D7B008}" srcOrd="0" destOrd="0" presId="urn:microsoft.com/office/officeart/2005/8/layout/chevron1"/>
    <dgm:cxn modelId="{51DE94A4-E215-47C6-809B-2332E3D4E7BF}" type="presOf" srcId="{3415F583-537C-413F-8938-66D94B2F7F86}" destId="{84A52513-C793-4FFD-8640-0EF12A763DAE}" srcOrd="0" destOrd="0" presId="urn:microsoft.com/office/officeart/2005/8/layout/chevron1"/>
    <dgm:cxn modelId="{89574A90-ABF7-464A-975E-55F30836C1EC}" srcId="{7C78E6B2-18A2-4D42-81B5-70A72C34EB7B}" destId="{B3D2355B-C612-4C8C-9BCE-113D35E3CADE}" srcOrd="2" destOrd="0" parTransId="{D2CF12F3-8B10-4717-B55C-B50E319EC9A9}" sibTransId="{D2D17238-C0C9-4495-94DC-96A3700DEB70}"/>
    <dgm:cxn modelId="{B7937B02-196C-43B0-9DE6-D69242E48FF3}" type="presOf" srcId="{B3D2355B-C612-4C8C-9BCE-113D35E3CADE}" destId="{40CD4E5D-1647-4B05-8A2D-C64F16739B6A}" srcOrd="0" destOrd="0" presId="urn:microsoft.com/office/officeart/2005/8/layout/chevron1"/>
    <dgm:cxn modelId="{BA99C5A5-0125-4EAD-8DAE-D25C7F41F2B6}" type="presOf" srcId="{828B1C2C-119B-414E-8AA1-2AB855CE0FB4}" destId="{EC8322E3-487C-4E5A-91D8-4CDDB36AC9EA}" srcOrd="0" destOrd="0" presId="urn:microsoft.com/office/officeart/2005/8/layout/chevron1"/>
    <dgm:cxn modelId="{AF36F6A9-0C18-499A-83C6-2FCFD7C0321A}" type="presParOf" srcId="{9076645D-5409-465D-BE0F-A6F767D7B008}" destId="{84A52513-C793-4FFD-8640-0EF12A763DAE}" srcOrd="0" destOrd="0" presId="urn:microsoft.com/office/officeart/2005/8/layout/chevron1"/>
    <dgm:cxn modelId="{15E9553F-6587-460E-8C75-B99A4256B182}" type="presParOf" srcId="{9076645D-5409-465D-BE0F-A6F767D7B008}" destId="{208B7F76-7828-40B5-9A32-7714B6FC48B2}" srcOrd="1" destOrd="0" presId="urn:microsoft.com/office/officeart/2005/8/layout/chevron1"/>
    <dgm:cxn modelId="{245CAF22-B160-4D47-AF62-257C80889721}" type="presParOf" srcId="{9076645D-5409-465D-BE0F-A6F767D7B008}" destId="{EC8322E3-487C-4E5A-91D8-4CDDB36AC9EA}" srcOrd="2" destOrd="0" presId="urn:microsoft.com/office/officeart/2005/8/layout/chevron1"/>
    <dgm:cxn modelId="{1F8D4D7F-5299-4987-9E51-A7491D6A5710}" type="presParOf" srcId="{9076645D-5409-465D-BE0F-A6F767D7B008}" destId="{58BE05FB-D5BA-4F16-957B-AECDFF71C696}" srcOrd="3" destOrd="0" presId="urn:microsoft.com/office/officeart/2005/8/layout/chevron1"/>
    <dgm:cxn modelId="{E4627390-0413-41B0-B7F1-C3EBBB725ECD}" type="presParOf" srcId="{9076645D-5409-465D-BE0F-A6F767D7B008}" destId="{40CD4E5D-1647-4B05-8A2D-C64F16739B6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64FEFA-09A4-4ADA-A1AD-3E8831A256A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C193EFC3-C243-4497-A243-BFE2E170DC9B}">
      <dgm:prSet phldrT="[Tekst]"/>
      <dgm:spPr/>
      <dgm:t>
        <a:bodyPr/>
        <a:lstStyle/>
        <a:p>
          <a:r>
            <a:rPr lang="nl-BE" dirty="0" smtClean="0"/>
            <a:t>input</a:t>
          </a:r>
          <a:endParaRPr lang="nl-BE" dirty="0"/>
        </a:p>
      </dgm:t>
    </dgm:pt>
    <dgm:pt modelId="{52446B2C-F769-41C3-A6CF-AC4F252541AC}" type="parTrans" cxnId="{5FDB5217-BCC9-424E-9D07-8A08E44A3379}">
      <dgm:prSet/>
      <dgm:spPr/>
      <dgm:t>
        <a:bodyPr/>
        <a:lstStyle/>
        <a:p>
          <a:endParaRPr lang="nl-BE"/>
        </a:p>
      </dgm:t>
    </dgm:pt>
    <dgm:pt modelId="{2B19E81B-111D-468D-8B09-87F36A8438B6}" type="sibTrans" cxnId="{5FDB5217-BCC9-424E-9D07-8A08E44A3379}">
      <dgm:prSet/>
      <dgm:spPr/>
      <dgm:t>
        <a:bodyPr/>
        <a:lstStyle/>
        <a:p>
          <a:endParaRPr lang="nl-BE"/>
        </a:p>
      </dgm:t>
    </dgm:pt>
    <dgm:pt modelId="{2E516D8F-7C88-4A2A-85F7-EB50F28BE5EF}">
      <dgm:prSet phldrT="[Tekst]"/>
      <dgm:spPr/>
      <dgm:t>
        <a:bodyPr/>
        <a:lstStyle/>
        <a:p>
          <a:r>
            <a:rPr lang="nl-BE" dirty="0" smtClean="0"/>
            <a:t>activiteiten</a:t>
          </a:r>
          <a:endParaRPr lang="nl-BE" dirty="0"/>
        </a:p>
      </dgm:t>
    </dgm:pt>
    <dgm:pt modelId="{957987D5-1910-4190-B72B-024BC212D629}" type="parTrans" cxnId="{36FB737D-7B79-44BD-8442-33DEA2E785A9}">
      <dgm:prSet/>
      <dgm:spPr/>
      <dgm:t>
        <a:bodyPr/>
        <a:lstStyle/>
        <a:p>
          <a:endParaRPr lang="nl-BE"/>
        </a:p>
      </dgm:t>
    </dgm:pt>
    <dgm:pt modelId="{1B28256D-6AB0-49C5-A6D6-2CDF686609EF}" type="sibTrans" cxnId="{36FB737D-7B79-44BD-8442-33DEA2E785A9}">
      <dgm:prSet/>
      <dgm:spPr/>
      <dgm:t>
        <a:bodyPr/>
        <a:lstStyle/>
        <a:p>
          <a:endParaRPr lang="nl-BE"/>
        </a:p>
      </dgm:t>
    </dgm:pt>
    <dgm:pt modelId="{C3684859-9A18-4D1F-A34D-45A0DF4DF466}">
      <dgm:prSet phldrT="[Tekst]"/>
      <dgm:spPr/>
      <dgm:t>
        <a:bodyPr/>
        <a:lstStyle/>
        <a:p>
          <a:r>
            <a:rPr lang="nl-BE" dirty="0" smtClean="0"/>
            <a:t>output</a:t>
          </a:r>
          <a:endParaRPr lang="nl-BE" dirty="0"/>
        </a:p>
      </dgm:t>
    </dgm:pt>
    <dgm:pt modelId="{BD2DF96E-558F-4539-98A5-E14D3B57AAEF}" type="parTrans" cxnId="{DBC69B6F-7EE8-46FF-A028-3FA9C529C13A}">
      <dgm:prSet/>
      <dgm:spPr/>
      <dgm:t>
        <a:bodyPr/>
        <a:lstStyle/>
        <a:p>
          <a:endParaRPr lang="nl-BE"/>
        </a:p>
      </dgm:t>
    </dgm:pt>
    <dgm:pt modelId="{9AA61399-C110-47C7-AAFA-6BC84D6259DA}" type="sibTrans" cxnId="{DBC69B6F-7EE8-46FF-A028-3FA9C529C13A}">
      <dgm:prSet/>
      <dgm:spPr/>
      <dgm:t>
        <a:bodyPr/>
        <a:lstStyle/>
        <a:p>
          <a:endParaRPr lang="nl-BE"/>
        </a:p>
      </dgm:t>
    </dgm:pt>
    <dgm:pt modelId="{16919D07-F549-4171-83D1-FC32BCA8495B}">
      <dgm:prSet/>
      <dgm:spPr/>
      <dgm:t>
        <a:bodyPr/>
        <a:lstStyle/>
        <a:p>
          <a:r>
            <a:rPr lang="nl-BE" dirty="0" err="1" smtClean="0"/>
            <a:t>outcome</a:t>
          </a:r>
          <a:endParaRPr lang="nl-BE" dirty="0"/>
        </a:p>
      </dgm:t>
    </dgm:pt>
    <dgm:pt modelId="{BD266F04-A6B5-49D7-8C36-6A940DFBDF59}" type="parTrans" cxnId="{C22DDCA2-941E-49E6-86B5-2875931ED7CF}">
      <dgm:prSet/>
      <dgm:spPr/>
      <dgm:t>
        <a:bodyPr/>
        <a:lstStyle/>
        <a:p>
          <a:endParaRPr lang="nl-BE"/>
        </a:p>
      </dgm:t>
    </dgm:pt>
    <dgm:pt modelId="{C89079DB-B237-4F11-B7FD-D8D08E33FE88}" type="sibTrans" cxnId="{C22DDCA2-941E-49E6-86B5-2875931ED7CF}">
      <dgm:prSet/>
      <dgm:spPr/>
      <dgm:t>
        <a:bodyPr/>
        <a:lstStyle/>
        <a:p>
          <a:endParaRPr lang="nl-BE"/>
        </a:p>
      </dgm:t>
    </dgm:pt>
    <dgm:pt modelId="{D40B089C-9CB0-4F75-9B5F-01660D26889B}" type="pres">
      <dgm:prSet presAssocID="{2564FEFA-09A4-4ADA-A1AD-3E8831A256AC}" presName="Name0" presStyleCnt="0">
        <dgm:presLayoutVars>
          <dgm:dir/>
          <dgm:animLvl val="lvl"/>
          <dgm:resizeHandles val="exact"/>
        </dgm:presLayoutVars>
      </dgm:prSet>
      <dgm:spPr/>
      <dgm:t>
        <a:bodyPr/>
        <a:lstStyle/>
        <a:p>
          <a:endParaRPr lang="nl-BE"/>
        </a:p>
      </dgm:t>
    </dgm:pt>
    <dgm:pt modelId="{AA4D6F35-E3B8-4303-AF18-BDFB652245A6}" type="pres">
      <dgm:prSet presAssocID="{C193EFC3-C243-4497-A243-BFE2E170DC9B}" presName="parTxOnly" presStyleLbl="node1" presStyleIdx="0" presStyleCnt="4" custScaleX="71445">
        <dgm:presLayoutVars>
          <dgm:chMax val="0"/>
          <dgm:chPref val="0"/>
          <dgm:bulletEnabled val="1"/>
        </dgm:presLayoutVars>
      </dgm:prSet>
      <dgm:spPr/>
      <dgm:t>
        <a:bodyPr/>
        <a:lstStyle/>
        <a:p>
          <a:endParaRPr lang="nl-BE"/>
        </a:p>
      </dgm:t>
    </dgm:pt>
    <dgm:pt modelId="{70DD2124-4E9E-4816-BD53-0A45BB5727BA}" type="pres">
      <dgm:prSet presAssocID="{2B19E81B-111D-468D-8B09-87F36A8438B6}" presName="parTxOnlySpace" presStyleCnt="0"/>
      <dgm:spPr/>
    </dgm:pt>
    <dgm:pt modelId="{3342F125-402B-41F6-9D45-F646C438BBE7}" type="pres">
      <dgm:prSet presAssocID="{2E516D8F-7C88-4A2A-85F7-EB50F28BE5EF}" presName="parTxOnly" presStyleLbl="node1" presStyleIdx="1" presStyleCnt="4" custScaleX="86612">
        <dgm:presLayoutVars>
          <dgm:chMax val="0"/>
          <dgm:chPref val="0"/>
          <dgm:bulletEnabled val="1"/>
        </dgm:presLayoutVars>
      </dgm:prSet>
      <dgm:spPr/>
      <dgm:t>
        <a:bodyPr/>
        <a:lstStyle/>
        <a:p>
          <a:endParaRPr lang="nl-BE"/>
        </a:p>
      </dgm:t>
    </dgm:pt>
    <dgm:pt modelId="{14959FE3-58FC-4A77-93BF-072650607DDF}" type="pres">
      <dgm:prSet presAssocID="{1B28256D-6AB0-49C5-A6D6-2CDF686609EF}" presName="parTxOnlySpace" presStyleCnt="0"/>
      <dgm:spPr/>
    </dgm:pt>
    <dgm:pt modelId="{2F622320-5BA4-4371-8569-11F456952B17}" type="pres">
      <dgm:prSet presAssocID="{C3684859-9A18-4D1F-A34D-45A0DF4DF466}" presName="parTxOnly" presStyleLbl="node1" presStyleIdx="2" presStyleCnt="4" custScaleX="76248">
        <dgm:presLayoutVars>
          <dgm:chMax val="0"/>
          <dgm:chPref val="0"/>
          <dgm:bulletEnabled val="1"/>
        </dgm:presLayoutVars>
      </dgm:prSet>
      <dgm:spPr/>
      <dgm:t>
        <a:bodyPr/>
        <a:lstStyle/>
        <a:p>
          <a:endParaRPr lang="nl-BE"/>
        </a:p>
      </dgm:t>
    </dgm:pt>
    <dgm:pt modelId="{823DFAFB-ED2D-48AF-A91D-162E4E5722AA}" type="pres">
      <dgm:prSet presAssocID="{9AA61399-C110-47C7-AAFA-6BC84D6259DA}" presName="parTxOnlySpace" presStyleCnt="0"/>
      <dgm:spPr/>
    </dgm:pt>
    <dgm:pt modelId="{7B9A8491-C3B8-490C-BA5F-CF77D2A8621B}" type="pres">
      <dgm:prSet presAssocID="{16919D07-F549-4171-83D1-FC32BCA8495B}" presName="parTxOnly" presStyleLbl="node1" presStyleIdx="3" presStyleCnt="4">
        <dgm:presLayoutVars>
          <dgm:chMax val="0"/>
          <dgm:chPref val="0"/>
          <dgm:bulletEnabled val="1"/>
        </dgm:presLayoutVars>
      </dgm:prSet>
      <dgm:spPr/>
      <dgm:t>
        <a:bodyPr/>
        <a:lstStyle/>
        <a:p>
          <a:endParaRPr lang="nl-BE"/>
        </a:p>
      </dgm:t>
    </dgm:pt>
  </dgm:ptLst>
  <dgm:cxnLst>
    <dgm:cxn modelId="{0F8C118F-0CA3-48A5-9F40-044FB2A55476}" type="presOf" srcId="{16919D07-F549-4171-83D1-FC32BCA8495B}" destId="{7B9A8491-C3B8-490C-BA5F-CF77D2A8621B}" srcOrd="0" destOrd="0" presId="urn:microsoft.com/office/officeart/2005/8/layout/chevron1"/>
    <dgm:cxn modelId="{36FB737D-7B79-44BD-8442-33DEA2E785A9}" srcId="{2564FEFA-09A4-4ADA-A1AD-3E8831A256AC}" destId="{2E516D8F-7C88-4A2A-85F7-EB50F28BE5EF}" srcOrd="1" destOrd="0" parTransId="{957987D5-1910-4190-B72B-024BC212D629}" sibTransId="{1B28256D-6AB0-49C5-A6D6-2CDF686609EF}"/>
    <dgm:cxn modelId="{663CE8B2-E828-48D6-885F-5A8CEA8519C3}" type="presOf" srcId="{C3684859-9A18-4D1F-A34D-45A0DF4DF466}" destId="{2F622320-5BA4-4371-8569-11F456952B17}" srcOrd="0" destOrd="0" presId="urn:microsoft.com/office/officeart/2005/8/layout/chevron1"/>
    <dgm:cxn modelId="{C22DDCA2-941E-49E6-86B5-2875931ED7CF}" srcId="{2564FEFA-09A4-4ADA-A1AD-3E8831A256AC}" destId="{16919D07-F549-4171-83D1-FC32BCA8495B}" srcOrd="3" destOrd="0" parTransId="{BD266F04-A6B5-49D7-8C36-6A940DFBDF59}" sibTransId="{C89079DB-B237-4F11-B7FD-D8D08E33FE88}"/>
    <dgm:cxn modelId="{345CEF31-FF0F-4BEF-B2E9-42248B9D701B}" type="presOf" srcId="{2564FEFA-09A4-4ADA-A1AD-3E8831A256AC}" destId="{D40B089C-9CB0-4F75-9B5F-01660D26889B}" srcOrd="0" destOrd="0" presId="urn:microsoft.com/office/officeart/2005/8/layout/chevron1"/>
    <dgm:cxn modelId="{4C633607-443C-4ABC-9390-635C335FBA02}" type="presOf" srcId="{C193EFC3-C243-4497-A243-BFE2E170DC9B}" destId="{AA4D6F35-E3B8-4303-AF18-BDFB652245A6}" srcOrd="0" destOrd="0" presId="urn:microsoft.com/office/officeart/2005/8/layout/chevron1"/>
    <dgm:cxn modelId="{06DC6407-080A-49AD-9941-573A91CD8F7C}" type="presOf" srcId="{2E516D8F-7C88-4A2A-85F7-EB50F28BE5EF}" destId="{3342F125-402B-41F6-9D45-F646C438BBE7}" srcOrd="0" destOrd="0" presId="urn:microsoft.com/office/officeart/2005/8/layout/chevron1"/>
    <dgm:cxn modelId="{DBC69B6F-7EE8-46FF-A028-3FA9C529C13A}" srcId="{2564FEFA-09A4-4ADA-A1AD-3E8831A256AC}" destId="{C3684859-9A18-4D1F-A34D-45A0DF4DF466}" srcOrd="2" destOrd="0" parTransId="{BD2DF96E-558F-4539-98A5-E14D3B57AAEF}" sibTransId="{9AA61399-C110-47C7-AAFA-6BC84D6259DA}"/>
    <dgm:cxn modelId="{5FDB5217-BCC9-424E-9D07-8A08E44A3379}" srcId="{2564FEFA-09A4-4ADA-A1AD-3E8831A256AC}" destId="{C193EFC3-C243-4497-A243-BFE2E170DC9B}" srcOrd="0" destOrd="0" parTransId="{52446B2C-F769-41C3-A6CF-AC4F252541AC}" sibTransId="{2B19E81B-111D-468D-8B09-87F36A8438B6}"/>
    <dgm:cxn modelId="{B00A4332-7111-4F66-96C7-6D7BE8ABC40E}" type="presParOf" srcId="{D40B089C-9CB0-4F75-9B5F-01660D26889B}" destId="{AA4D6F35-E3B8-4303-AF18-BDFB652245A6}" srcOrd="0" destOrd="0" presId="urn:microsoft.com/office/officeart/2005/8/layout/chevron1"/>
    <dgm:cxn modelId="{6255B89E-7608-4AA6-B6CF-6D715A1173F1}" type="presParOf" srcId="{D40B089C-9CB0-4F75-9B5F-01660D26889B}" destId="{70DD2124-4E9E-4816-BD53-0A45BB5727BA}" srcOrd="1" destOrd="0" presId="urn:microsoft.com/office/officeart/2005/8/layout/chevron1"/>
    <dgm:cxn modelId="{D9BA0524-EBE6-455E-96DF-2EA349ADDF7A}" type="presParOf" srcId="{D40B089C-9CB0-4F75-9B5F-01660D26889B}" destId="{3342F125-402B-41F6-9D45-F646C438BBE7}" srcOrd="2" destOrd="0" presId="urn:microsoft.com/office/officeart/2005/8/layout/chevron1"/>
    <dgm:cxn modelId="{ADB4D177-3FDF-49BB-8485-9A280A651D51}" type="presParOf" srcId="{D40B089C-9CB0-4F75-9B5F-01660D26889B}" destId="{14959FE3-58FC-4A77-93BF-072650607DDF}" srcOrd="3" destOrd="0" presId="urn:microsoft.com/office/officeart/2005/8/layout/chevron1"/>
    <dgm:cxn modelId="{5406CDCC-ACEC-46E5-AC30-B230EA81A008}" type="presParOf" srcId="{D40B089C-9CB0-4F75-9B5F-01660D26889B}" destId="{2F622320-5BA4-4371-8569-11F456952B17}" srcOrd="4" destOrd="0" presId="urn:microsoft.com/office/officeart/2005/8/layout/chevron1"/>
    <dgm:cxn modelId="{11DE9938-1791-425F-9018-C976ABA30D0F}" type="presParOf" srcId="{D40B089C-9CB0-4F75-9B5F-01660D26889B}" destId="{823DFAFB-ED2D-48AF-A91D-162E4E5722AA}" srcOrd="5" destOrd="0" presId="urn:microsoft.com/office/officeart/2005/8/layout/chevron1"/>
    <dgm:cxn modelId="{C7A44CE0-8B38-4B4B-BFAF-E45A53F7807C}" type="presParOf" srcId="{D40B089C-9CB0-4F75-9B5F-01660D26889B}" destId="{7B9A8491-C3B8-490C-BA5F-CF77D2A86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64FEFA-09A4-4ADA-A1AD-3E8831A256A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C193EFC3-C243-4497-A243-BFE2E170DC9B}">
      <dgm:prSet phldrT="[Tekst]"/>
      <dgm:spPr/>
      <dgm:t>
        <a:bodyPr/>
        <a:lstStyle/>
        <a:p>
          <a:r>
            <a:rPr lang="nl-BE" dirty="0" smtClean="0"/>
            <a:t>input</a:t>
          </a:r>
          <a:endParaRPr lang="nl-BE" dirty="0"/>
        </a:p>
      </dgm:t>
    </dgm:pt>
    <dgm:pt modelId="{52446B2C-F769-41C3-A6CF-AC4F252541AC}" type="parTrans" cxnId="{5FDB5217-BCC9-424E-9D07-8A08E44A3379}">
      <dgm:prSet/>
      <dgm:spPr/>
      <dgm:t>
        <a:bodyPr/>
        <a:lstStyle/>
        <a:p>
          <a:endParaRPr lang="nl-BE"/>
        </a:p>
      </dgm:t>
    </dgm:pt>
    <dgm:pt modelId="{2B19E81B-111D-468D-8B09-87F36A8438B6}" type="sibTrans" cxnId="{5FDB5217-BCC9-424E-9D07-8A08E44A3379}">
      <dgm:prSet/>
      <dgm:spPr/>
      <dgm:t>
        <a:bodyPr/>
        <a:lstStyle/>
        <a:p>
          <a:endParaRPr lang="nl-BE"/>
        </a:p>
      </dgm:t>
    </dgm:pt>
    <dgm:pt modelId="{2E516D8F-7C88-4A2A-85F7-EB50F28BE5EF}">
      <dgm:prSet phldrT="[Tekst]"/>
      <dgm:spPr/>
      <dgm:t>
        <a:bodyPr/>
        <a:lstStyle/>
        <a:p>
          <a:r>
            <a:rPr lang="nl-BE" dirty="0" smtClean="0"/>
            <a:t>activiteiten</a:t>
          </a:r>
          <a:endParaRPr lang="nl-BE" dirty="0"/>
        </a:p>
      </dgm:t>
    </dgm:pt>
    <dgm:pt modelId="{957987D5-1910-4190-B72B-024BC212D629}" type="parTrans" cxnId="{36FB737D-7B79-44BD-8442-33DEA2E785A9}">
      <dgm:prSet/>
      <dgm:spPr/>
      <dgm:t>
        <a:bodyPr/>
        <a:lstStyle/>
        <a:p>
          <a:endParaRPr lang="nl-BE"/>
        </a:p>
      </dgm:t>
    </dgm:pt>
    <dgm:pt modelId="{1B28256D-6AB0-49C5-A6D6-2CDF686609EF}" type="sibTrans" cxnId="{36FB737D-7B79-44BD-8442-33DEA2E785A9}">
      <dgm:prSet/>
      <dgm:spPr/>
      <dgm:t>
        <a:bodyPr/>
        <a:lstStyle/>
        <a:p>
          <a:endParaRPr lang="nl-BE"/>
        </a:p>
      </dgm:t>
    </dgm:pt>
    <dgm:pt modelId="{C3684859-9A18-4D1F-A34D-45A0DF4DF466}">
      <dgm:prSet phldrT="[Tekst]"/>
      <dgm:spPr/>
      <dgm:t>
        <a:bodyPr/>
        <a:lstStyle/>
        <a:p>
          <a:r>
            <a:rPr lang="nl-BE" dirty="0" smtClean="0"/>
            <a:t>output</a:t>
          </a:r>
          <a:endParaRPr lang="nl-BE" dirty="0"/>
        </a:p>
      </dgm:t>
    </dgm:pt>
    <dgm:pt modelId="{BD2DF96E-558F-4539-98A5-E14D3B57AAEF}" type="parTrans" cxnId="{DBC69B6F-7EE8-46FF-A028-3FA9C529C13A}">
      <dgm:prSet/>
      <dgm:spPr/>
      <dgm:t>
        <a:bodyPr/>
        <a:lstStyle/>
        <a:p>
          <a:endParaRPr lang="nl-BE"/>
        </a:p>
      </dgm:t>
    </dgm:pt>
    <dgm:pt modelId="{9AA61399-C110-47C7-AAFA-6BC84D6259DA}" type="sibTrans" cxnId="{DBC69B6F-7EE8-46FF-A028-3FA9C529C13A}">
      <dgm:prSet/>
      <dgm:spPr/>
      <dgm:t>
        <a:bodyPr/>
        <a:lstStyle/>
        <a:p>
          <a:endParaRPr lang="nl-BE"/>
        </a:p>
      </dgm:t>
    </dgm:pt>
    <dgm:pt modelId="{16919D07-F549-4171-83D1-FC32BCA8495B}">
      <dgm:prSet/>
      <dgm:spPr/>
      <dgm:t>
        <a:bodyPr/>
        <a:lstStyle/>
        <a:p>
          <a:r>
            <a:rPr lang="nl-BE" dirty="0" err="1" smtClean="0"/>
            <a:t>outcome</a:t>
          </a:r>
          <a:endParaRPr lang="nl-BE" dirty="0"/>
        </a:p>
      </dgm:t>
    </dgm:pt>
    <dgm:pt modelId="{BD266F04-A6B5-49D7-8C36-6A940DFBDF59}" type="parTrans" cxnId="{C22DDCA2-941E-49E6-86B5-2875931ED7CF}">
      <dgm:prSet/>
      <dgm:spPr/>
      <dgm:t>
        <a:bodyPr/>
        <a:lstStyle/>
        <a:p>
          <a:endParaRPr lang="nl-BE"/>
        </a:p>
      </dgm:t>
    </dgm:pt>
    <dgm:pt modelId="{C89079DB-B237-4F11-B7FD-D8D08E33FE88}" type="sibTrans" cxnId="{C22DDCA2-941E-49E6-86B5-2875931ED7CF}">
      <dgm:prSet/>
      <dgm:spPr/>
      <dgm:t>
        <a:bodyPr/>
        <a:lstStyle/>
        <a:p>
          <a:endParaRPr lang="nl-BE"/>
        </a:p>
      </dgm:t>
    </dgm:pt>
    <dgm:pt modelId="{D40B089C-9CB0-4F75-9B5F-01660D26889B}" type="pres">
      <dgm:prSet presAssocID="{2564FEFA-09A4-4ADA-A1AD-3E8831A256AC}" presName="Name0" presStyleCnt="0">
        <dgm:presLayoutVars>
          <dgm:dir/>
          <dgm:animLvl val="lvl"/>
          <dgm:resizeHandles val="exact"/>
        </dgm:presLayoutVars>
      </dgm:prSet>
      <dgm:spPr/>
      <dgm:t>
        <a:bodyPr/>
        <a:lstStyle/>
        <a:p>
          <a:endParaRPr lang="nl-BE"/>
        </a:p>
      </dgm:t>
    </dgm:pt>
    <dgm:pt modelId="{AA4D6F35-E3B8-4303-AF18-BDFB652245A6}" type="pres">
      <dgm:prSet presAssocID="{C193EFC3-C243-4497-A243-BFE2E170DC9B}" presName="parTxOnly" presStyleLbl="node1" presStyleIdx="0" presStyleCnt="4" custScaleX="71445">
        <dgm:presLayoutVars>
          <dgm:chMax val="0"/>
          <dgm:chPref val="0"/>
          <dgm:bulletEnabled val="1"/>
        </dgm:presLayoutVars>
      </dgm:prSet>
      <dgm:spPr/>
      <dgm:t>
        <a:bodyPr/>
        <a:lstStyle/>
        <a:p>
          <a:endParaRPr lang="nl-BE"/>
        </a:p>
      </dgm:t>
    </dgm:pt>
    <dgm:pt modelId="{70DD2124-4E9E-4816-BD53-0A45BB5727BA}" type="pres">
      <dgm:prSet presAssocID="{2B19E81B-111D-468D-8B09-87F36A8438B6}" presName="parTxOnlySpace" presStyleCnt="0"/>
      <dgm:spPr/>
    </dgm:pt>
    <dgm:pt modelId="{3342F125-402B-41F6-9D45-F646C438BBE7}" type="pres">
      <dgm:prSet presAssocID="{2E516D8F-7C88-4A2A-85F7-EB50F28BE5EF}" presName="parTxOnly" presStyleLbl="node1" presStyleIdx="1" presStyleCnt="4" custScaleX="86612">
        <dgm:presLayoutVars>
          <dgm:chMax val="0"/>
          <dgm:chPref val="0"/>
          <dgm:bulletEnabled val="1"/>
        </dgm:presLayoutVars>
      </dgm:prSet>
      <dgm:spPr/>
      <dgm:t>
        <a:bodyPr/>
        <a:lstStyle/>
        <a:p>
          <a:endParaRPr lang="nl-BE"/>
        </a:p>
      </dgm:t>
    </dgm:pt>
    <dgm:pt modelId="{14959FE3-58FC-4A77-93BF-072650607DDF}" type="pres">
      <dgm:prSet presAssocID="{1B28256D-6AB0-49C5-A6D6-2CDF686609EF}" presName="parTxOnlySpace" presStyleCnt="0"/>
      <dgm:spPr/>
    </dgm:pt>
    <dgm:pt modelId="{2F622320-5BA4-4371-8569-11F456952B17}" type="pres">
      <dgm:prSet presAssocID="{C3684859-9A18-4D1F-A34D-45A0DF4DF466}" presName="parTxOnly" presStyleLbl="node1" presStyleIdx="2" presStyleCnt="4" custScaleX="76248">
        <dgm:presLayoutVars>
          <dgm:chMax val="0"/>
          <dgm:chPref val="0"/>
          <dgm:bulletEnabled val="1"/>
        </dgm:presLayoutVars>
      </dgm:prSet>
      <dgm:spPr/>
      <dgm:t>
        <a:bodyPr/>
        <a:lstStyle/>
        <a:p>
          <a:endParaRPr lang="nl-BE"/>
        </a:p>
      </dgm:t>
    </dgm:pt>
    <dgm:pt modelId="{823DFAFB-ED2D-48AF-A91D-162E4E5722AA}" type="pres">
      <dgm:prSet presAssocID="{9AA61399-C110-47C7-AAFA-6BC84D6259DA}" presName="parTxOnlySpace" presStyleCnt="0"/>
      <dgm:spPr/>
    </dgm:pt>
    <dgm:pt modelId="{7B9A8491-C3B8-490C-BA5F-CF77D2A8621B}" type="pres">
      <dgm:prSet presAssocID="{16919D07-F549-4171-83D1-FC32BCA8495B}" presName="parTxOnly" presStyleLbl="node1" presStyleIdx="3" presStyleCnt="4">
        <dgm:presLayoutVars>
          <dgm:chMax val="0"/>
          <dgm:chPref val="0"/>
          <dgm:bulletEnabled val="1"/>
        </dgm:presLayoutVars>
      </dgm:prSet>
      <dgm:spPr/>
      <dgm:t>
        <a:bodyPr/>
        <a:lstStyle/>
        <a:p>
          <a:endParaRPr lang="nl-BE"/>
        </a:p>
      </dgm:t>
    </dgm:pt>
  </dgm:ptLst>
  <dgm:cxnLst>
    <dgm:cxn modelId="{36FB737D-7B79-44BD-8442-33DEA2E785A9}" srcId="{2564FEFA-09A4-4ADA-A1AD-3E8831A256AC}" destId="{2E516D8F-7C88-4A2A-85F7-EB50F28BE5EF}" srcOrd="1" destOrd="0" parTransId="{957987D5-1910-4190-B72B-024BC212D629}" sibTransId="{1B28256D-6AB0-49C5-A6D6-2CDF686609EF}"/>
    <dgm:cxn modelId="{1EA88CFE-F9BD-4243-853B-C03E91B5EC10}" type="presOf" srcId="{16919D07-F549-4171-83D1-FC32BCA8495B}" destId="{7B9A8491-C3B8-490C-BA5F-CF77D2A8621B}" srcOrd="0" destOrd="0" presId="urn:microsoft.com/office/officeart/2005/8/layout/chevron1"/>
    <dgm:cxn modelId="{C22DDCA2-941E-49E6-86B5-2875931ED7CF}" srcId="{2564FEFA-09A4-4ADA-A1AD-3E8831A256AC}" destId="{16919D07-F549-4171-83D1-FC32BCA8495B}" srcOrd="3" destOrd="0" parTransId="{BD266F04-A6B5-49D7-8C36-6A940DFBDF59}" sibTransId="{C89079DB-B237-4F11-B7FD-D8D08E33FE88}"/>
    <dgm:cxn modelId="{92474257-09E6-4908-B7F0-21DB1E10B723}" type="presOf" srcId="{C3684859-9A18-4D1F-A34D-45A0DF4DF466}" destId="{2F622320-5BA4-4371-8569-11F456952B17}" srcOrd="0" destOrd="0" presId="urn:microsoft.com/office/officeart/2005/8/layout/chevron1"/>
    <dgm:cxn modelId="{8963B1D8-1911-46AD-A55F-F53E11504180}" type="presOf" srcId="{C193EFC3-C243-4497-A243-BFE2E170DC9B}" destId="{AA4D6F35-E3B8-4303-AF18-BDFB652245A6}" srcOrd="0" destOrd="0" presId="urn:microsoft.com/office/officeart/2005/8/layout/chevron1"/>
    <dgm:cxn modelId="{DBC69B6F-7EE8-46FF-A028-3FA9C529C13A}" srcId="{2564FEFA-09A4-4ADA-A1AD-3E8831A256AC}" destId="{C3684859-9A18-4D1F-A34D-45A0DF4DF466}" srcOrd="2" destOrd="0" parTransId="{BD2DF96E-558F-4539-98A5-E14D3B57AAEF}" sibTransId="{9AA61399-C110-47C7-AAFA-6BC84D6259DA}"/>
    <dgm:cxn modelId="{556BC283-FADF-4C48-BC9A-3D2278D69C15}" type="presOf" srcId="{2564FEFA-09A4-4ADA-A1AD-3E8831A256AC}" destId="{D40B089C-9CB0-4F75-9B5F-01660D26889B}" srcOrd="0" destOrd="0" presId="urn:microsoft.com/office/officeart/2005/8/layout/chevron1"/>
    <dgm:cxn modelId="{5FDB5217-BCC9-424E-9D07-8A08E44A3379}" srcId="{2564FEFA-09A4-4ADA-A1AD-3E8831A256AC}" destId="{C193EFC3-C243-4497-A243-BFE2E170DC9B}" srcOrd="0" destOrd="0" parTransId="{52446B2C-F769-41C3-A6CF-AC4F252541AC}" sibTransId="{2B19E81B-111D-468D-8B09-87F36A8438B6}"/>
    <dgm:cxn modelId="{F760176F-E3E5-4A24-8C01-B8A9C0162D65}" type="presOf" srcId="{2E516D8F-7C88-4A2A-85F7-EB50F28BE5EF}" destId="{3342F125-402B-41F6-9D45-F646C438BBE7}" srcOrd="0" destOrd="0" presId="urn:microsoft.com/office/officeart/2005/8/layout/chevron1"/>
    <dgm:cxn modelId="{1E10425B-95B5-4A89-B72F-7C208B712C36}" type="presParOf" srcId="{D40B089C-9CB0-4F75-9B5F-01660D26889B}" destId="{AA4D6F35-E3B8-4303-AF18-BDFB652245A6}" srcOrd="0" destOrd="0" presId="urn:microsoft.com/office/officeart/2005/8/layout/chevron1"/>
    <dgm:cxn modelId="{D2400839-06D4-4B71-A2FA-9A0B5624642E}" type="presParOf" srcId="{D40B089C-9CB0-4F75-9B5F-01660D26889B}" destId="{70DD2124-4E9E-4816-BD53-0A45BB5727BA}" srcOrd="1" destOrd="0" presId="urn:microsoft.com/office/officeart/2005/8/layout/chevron1"/>
    <dgm:cxn modelId="{AC516D34-F878-493E-90A3-B017A68F4D0F}" type="presParOf" srcId="{D40B089C-9CB0-4F75-9B5F-01660D26889B}" destId="{3342F125-402B-41F6-9D45-F646C438BBE7}" srcOrd="2" destOrd="0" presId="urn:microsoft.com/office/officeart/2005/8/layout/chevron1"/>
    <dgm:cxn modelId="{D590C49C-19C2-4031-8905-27D3C1F11D56}" type="presParOf" srcId="{D40B089C-9CB0-4F75-9B5F-01660D26889B}" destId="{14959FE3-58FC-4A77-93BF-072650607DDF}" srcOrd="3" destOrd="0" presId="urn:microsoft.com/office/officeart/2005/8/layout/chevron1"/>
    <dgm:cxn modelId="{70901D57-3883-4CAD-8FF8-6F1AB96C5C56}" type="presParOf" srcId="{D40B089C-9CB0-4F75-9B5F-01660D26889B}" destId="{2F622320-5BA4-4371-8569-11F456952B17}" srcOrd="4" destOrd="0" presId="urn:microsoft.com/office/officeart/2005/8/layout/chevron1"/>
    <dgm:cxn modelId="{9752B471-08CA-407E-A205-E7DC7FFEABB4}" type="presParOf" srcId="{D40B089C-9CB0-4F75-9B5F-01660D26889B}" destId="{823DFAFB-ED2D-48AF-A91D-162E4E5722AA}" srcOrd="5" destOrd="0" presId="urn:microsoft.com/office/officeart/2005/8/layout/chevron1"/>
    <dgm:cxn modelId="{910BE561-12E2-4F3E-B34C-383E61F14713}" type="presParOf" srcId="{D40B089C-9CB0-4F75-9B5F-01660D26889B}" destId="{7B9A8491-C3B8-490C-BA5F-CF77D2A86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64FEFA-09A4-4ADA-A1AD-3E8831A256A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C193EFC3-C243-4497-A243-BFE2E170DC9B}">
      <dgm:prSet phldrT="[Tekst]"/>
      <dgm:spPr/>
      <dgm:t>
        <a:bodyPr/>
        <a:lstStyle/>
        <a:p>
          <a:r>
            <a:rPr lang="nl-BE" dirty="0" smtClean="0"/>
            <a:t>input</a:t>
          </a:r>
          <a:endParaRPr lang="nl-BE" dirty="0"/>
        </a:p>
      </dgm:t>
    </dgm:pt>
    <dgm:pt modelId="{52446B2C-F769-41C3-A6CF-AC4F252541AC}" type="parTrans" cxnId="{5FDB5217-BCC9-424E-9D07-8A08E44A3379}">
      <dgm:prSet/>
      <dgm:spPr/>
      <dgm:t>
        <a:bodyPr/>
        <a:lstStyle/>
        <a:p>
          <a:endParaRPr lang="nl-BE"/>
        </a:p>
      </dgm:t>
    </dgm:pt>
    <dgm:pt modelId="{2B19E81B-111D-468D-8B09-87F36A8438B6}" type="sibTrans" cxnId="{5FDB5217-BCC9-424E-9D07-8A08E44A3379}">
      <dgm:prSet/>
      <dgm:spPr/>
      <dgm:t>
        <a:bodyPr/>
        <a:lstStyle/>
        <a:p>
          <a:endParaRPr lang="nl-BE"/>
        </a:p>
      </dgm:t>
    </dgm:pt>
    <dgm:pt modelId="{2E516D8F-7C88-4A2A-85F7-EB50F28BE5EF}">
      <dgm:prSet phldrT="[Tekst]"/>
      <dgm:spPr/>
      <dgm:t>
        <a:bodyPr/>
        <a:lstStyle/>
        <a:p>
          <a:r>
            <a:rPr lang="nl-BE" dirty="0" smtClean="0"/>
            <a:t>activiteiten</a:t>
          </a:r>
          <a:endParaRPr lang="nl-BE" dirty="0"/>
        </a:p>
      </dgm:t>
    </dgm:pt>
    <dgm:pt modelId="{957987D5-1910-4190-B72B-024BC212D629}" type="parTrans" cxnId="{36FB737D-7B79-44BD-8442-33DEA2E785A9}">
      <dgm:prSet/>
      <dgm:spPr/>
      <dgm:t>
        <a:bodyPr/>
        <a:lstStyle/>
        <a:p>
          <a:endParaRPr lang="nl-BE"/>
        </a:p>
      </dgm:t>
    </dgm:pt>
    <dgm:pt modelId="{1B28256D-6AB0-49C5-A6D6-2CDF686609EF}" type="sibTrans" cxnId="{36FB737D-7B79-44BD-8442-33DEA2E785A9}">
      <dgm:prSet/>
      <dgm:spPr/>
      <dgm:t>
        <a:bodyPr/>
        <a:lstStyle/>
        <a:p>
          <a:endParaRPr lang="nl-BE"/>
        </a:p>
      </dgm:t>
    </dgm:pt>
    <dgm:pt modelId="{C3684859-9A18-4D1F-A34D-45A0DF4DF466}">
      <dgm:prSet phldrT="[Tekst]"/>
      <dgm:spPr/>
      <dgm:t>
        <a:bodyPr/>
        <a:lstStyle/>
        <a:p>
          <a:r>
            <a:rPr lang="nl-BE" dirty="0" smtClean="0"/>
            <a:t>output</a:t>
          </a:r>
          <a:endParaRPr lang="nl-BE" dirty="0"/>
        </a:p>
      </dgm:t>
    </dgm:pt>
    <dgm:pt modelId="{BD2DF96E-558F-4539-98A5-E14D3B57AAEF}" type="parTrans" cxnId="{DBC69B6F-7EE8-46FF-A028-3FA9C529C13A}">
      <dgm:prSet/>
      <dgm:spPr/>
      <dgm:t>
        <a:bodyPr/>
        <a:lstStyle/>
        <a:p>
          <a:endParaRPr lang="nl-BE"/>
        </a:p>
      </dgm:t>
    </dgm:pt>
    <dgm:pt modelId="{9AA61399-C110-47C7-AAFA-6BC84D6259DA}" type="sibTrans" cxnId="{DBC69B6F-7EE8-46FF-A028-3FA9C529C13A}">
      <dgm:prSet/>
      <dgm:spPr/>
      <dgm:t>
        <a:bodyPr/>
        <a:lstStyle/>
        <a:p>
          <a:endParaRPr lang="nl-BE"/>
        </a:p>
      </dgm:t>
    </dgm:pt>
    <dgm:pt modelId="{16919D07-F549-4171-83D1-FC32BCA8495B}">
      <dgm:prSet/>
      <dgm:spPr/>
      <dgm:t>
        <a:bodyPr/>
        <a:lstStyle/>
        <a:p>
          <a:r>
            <a:rPr lang="nl-BE" dirty="0" err="1" smtClean="0"/>
            <a:t>outcome</a:t>
          </a:r>
          <a:endParaRPr lang="nl-BE" dirty="0"/>
        </a:p>
      </dgm:t>
    </dgm:pt>
    <dgm:pt modelId="{BD266F04-A6B5-49D7-8C36-6A940DFBDF59}" type="parTrans" cxnId="{C22DDCA2-941E-49E6-86B5-2875931ED7CF}">
      <dgm:prSet/>
      <dgm:spPr/>
      <dgm:t>
        <a:bodyPr/>
        <a:lstStyle/>
        <a:p>
          <a:endParaRPr lang="nl-BE"/>
        </a:p>
      </dgm:t>
    </dgm:pt>
    <dgm:pt modelId="{C89079DB-B237-4F11-B7FD-D8D08E33FE88}" type="sibTrans" cxnId="{C22DDCA2-941E-49E6-86B5-2875931ED7CF}">
      <dgm:prSet/>
      <dgm:spPr/>
      <dgm:t>
        <a:bodyPr/>
        <a:lstStyle/>
        <a:p>
          <a:endParaRPr lang="nl-BE"/>
        </a:p>
      </dgm:t>
    </dgm:pt>
    <dgm:pt modelId="{D40B089C-9CB0-4F75-9B5F-01660D26889B}" type="pres">
      <dgm:prSet presAssocID="{2564FEFA-09A4-4ADA-A1AD-3E8831A256AC}" presName="Name0" presStyleCnt="0">
        <dgm:presLayoutVars>
          <dgm:dir/>
          <dgm:animLvl val="lvl"/>
          <dgm:resizeHandles val="exact"/>
        </dgm:presLayoutVars>
      </dgm:prSet>
      <dgm:spPr/>
      <dgm:t>
        <a:bodyPr/>
        <a:lstStyle/>
        <a:p>
          <a:endParaRPr lang="nl-BE"/>
        </a:p>
      </dgm:t>
    </dgm:pt>
    <dgm:pt modelId="{AA4D6F35-E3B8-4303-AF18-BDFB652245A6}" type="pres">
      <dgm:prSet presAssocID="{C193EFC3-C243-4497-A243-BFE2E170DC9B}" presName="parTxOnly" presStyleLbl="node1" presStyleIdx="0" presStyleCnt="4" custScaleX="71445">
        <dgm:presLayoutVars>
          <dgm:chMax val="0"/>
          <dgm:chPref val="0"/>
          <dgm:bulletEnabled val="1"/>
        </dgm:presLayoutVars>
      </dgm:prSet>
      <dgm:spPr/>
      <dgm:t>
        <a:bodyPr/>
        <a:lstStyle/>
        <a:p>
          <a:endParaRPr lang="nl-BE"/>
        </a:p>
      </dgm:t>
    </dgm:pt>
    <dgm:pt modelId="{70DD2124-4E9E-4816-BD53-0A45BB5727BA}" type="pres">
      <dgm:prSet presAssocID="{2B19E81B-111D-468D-8B09-87F36A8438B6}" presName="parTxOnlySpace" presStyleCnt="0"/>
      <dgm:spPr/>
    </dgm:pt>
    <dgm:pt modelId="{3342F125-402B-41F6-9D45-F646C438BBE7}" type="pres">
      <dgm:prSet presAssocID="{2E516D8F-7C88-4A2A-85F7-EB50F28BE5EF}" presName="parTxOnly" presStyleLbl="node1" presStyleIdx="1" presStyleCnt="4" custScaleX="86612">
        <dgm:presLayoutVars>
          <dgm:chMax val="0"/>
          <dgm:chPref val="0"/>
          <dgm:bulletEnabled val="1"/>
        </dgm:presLayoutVars>
      </dgm:prSet>
      <dgm:spPr/>
      <dgm:t>
        <a:bodyPr/>
        <a:lstStyle/>
        <a:p>
          <a:endParaRPr lang="nl-BE"/>
        </a:p>
      </dgm:t>
    </dgm:pt>
    <dgm:pt modelId="{14959FE3-58FC-4A77-93BF-072650607DDF}" type="pres">
      <dgm:prSet presAssocID="{1B28256D-6AB0-49C5-A6D6-2CDF686609EF}" presName="parTxOnlySpace" presStyleCnt="0"/>
      <dgm:spPr/>
    </dgm:pt>
    <dgm:pt modelId="{2F622320-5BA4-4371-8569-11F456952B17}" type="pres">
      <dgm:prSet presAssocID="{C3684859-9A18-4D1F-A34D-45A0DF4DF466}" presName="parTxOnly" presStyleLbl="node1" presStyleIdx="2" presStyleCnt="4" custScaleX="76248">
        <dgm:presLayoutVars>
          <dgm:chMax val="0"/>
          <dgm:chPref val="0"/>
          <dgm:bulletEnabled val="1"/>
        </dgm:presLayoutVars>
      </dgm:prSet>
      <dgm:spPr/>
      <dgm:t>
        <a:bodyPr/>
        <a:lstStyle/>
        <a:p>
          <a:endParaRPr lang="nl-BE"/>
        </a:p>
      </dgm:t>
    </dgm:pt>
    <dgm:pt modelId="{823DFAFB-ED2D-48AF-A91D-162E4E5722AA}" type="pres">
      <dgm:prSet presAssocID="{9AA61399-C110-47C7-AAFA-6BC84D6259DA}" presName="parTxOnlySpace" presStyleCnt="0"/>
      <dgm:spPr/>
    </dgm:pt>
    <dgm:pt modelId="{7B9A8491-C3B8-490C-BA5F-CF77D2A8621B}" type="pres">
      <dgm:prSet presAssocID="{16919D07-F549-4171-83D1-FC32BCA8495B}" presName="parTxOnly" presStyleLbl="node1" presStyleIdx="3" presStyleCnt="4">
        <dgm:presLayoutVars>
          <dgm:chMax val="0"/>
          <dgm:chPref val="0"/>
          <dgm:bulletEnabled val="1"/>
        </dgm:presLayoutVars>
      </dgm:prSet>
      <dgm:spPr/>
      <dgm:t>
        <a:bodyPr/>
        <a:lstStyle/>
        <a:p>
          <a:endParaRPr lang="nl-BE"/>
        </a:p>
      </dgm:t>
    </dgm:pt>
  </dgm:ptLst>
  <dgm:cxnLst>
    <dgm:cxn modelId="{DBC69B6F-7EE8-46FF-A028-3FA9C529C13A}" srcId="{2564FEFA-09A4-4ADA-A1AD-3E8831A256AC}" destId="{C3684859-9A18-4D1F-A34D-45A0DF4DF466}" srcOrd="2" destOrd="0" parTransId="{BD2DF96E-558F-4539-98A5-E14D3B57AAEF}" sibTransId="{9AA61399-C110-47C7-AAFA-6BC84D6259DA}"/>
    <dgm:cxn modelId="{52A38467-8B7A-40E2-9F3D-9FAA8A4ACE3F}" type="presOf" srcId="{16919D07-F549-4171-83D1-FC32BCA8495B}" destId="{7B9A8491-C3B8-490C-BA5F-CF77D2A8621B}" srcOrd="0" destOrd="0" presId="urn:microsoft.com/office/officeart/2005/8/layout/chevron1"/>
    <dgm:cxn modelId="{97A09A47-FDD1-46D0-81D4-E72CEE2DF2E5}" type="presOf" srcId="{2E516D8F-7C88-4A2A-85F7-EB50F28BE5EF}" destId="{3342F125-402B-41F6-9D45-F646C438BBE7}" srcOrd="0" destOrd="0" presId="urn:microsoft.com/office/officeart/2005/8/layout/chevron1"/>
    <dgm:cxn modelId="{47EA0D3E-B59F-4977-8513-2F495408C241}" type="presOf" srcId="{C3684859-9A18-4D1F-A34D-45A0DF4DF466}" destId="{2F622320-5BA4-4371-8569-11F456952B17}" srcOrd="0" destOrd="0" presId="urn:microsoft.com/office/officeart/2005/8/layout/chevron1"/>
    <dgm:cxn modelId="{5FDB5217-BCC9-424E-9D07-8A08E44A3379}" srcId="{2564FEFA-09A4-4ADA-A1AD-3E8831A256AC}" destId="{C193EFC3-C243-4497-A243-BFE2E170DC9B}" srcOrd="0" destOrd="0" parTransId="{52446B2C-F769-41C3-A6CF-AC4F252541AC}" sibTransId="{2B19E81B-111D-468D-8B09-87F36A8438B6}"/>
    <dgm:cxn modelId="{C22DDCA2-941E-49E6-86B5-2875931ED7CF}" srcId="{2564FEFA-09A4-4ADA-A1AD-3E8831A256AC}" destId="{16919D07-F549-4171-83D1-FC32BCA8495B}" srcOrd="3" destOrd="0" parTransId="{BD266F04-A6B5-49D7-8C36-6A940DFBDF59}" sibTransId="{C89079DB-B237-4F11-B7FD-D8D08E33FE88}"/>
    <dgm:cxn modelId="{F98F2AA0-F809-4D84-A251-B093ECAAFF5C}" type="presOf" srcId="{C193EFC3-C243-4497-A243-BFE2E170DC9B}" destId="{AA4D6F35-E3B8-4303-AF18-BDFB652245A6}" srcOrd="0" destOrd="0" presId="urn:microsoft.com/office/officeart/2005/8/layout/chevron1"/>
    <dgm:cxn modelId="{B59A537F-1F3D-456D-8020-68F6D0B91651}" type="presOf" srcId="{2564FEFA-09A4-4ADA-A1AD-3E8831A256AC}" destId="{D40B089C-9CB0-4F75-9B5F-01660D26889B}" srcOrd="0" destOrd="0" presId="urn:microsoft.com/office/officeart/2005/8/layout/chevron1"/>
    <dgm:cxn modelId="{36FB737D-7B79-44BD-8442-33DEA2E785A9}" srcId="{2564FEFA-09A4-4ADA-A1AD-3E8831A256AC}" destId="{2E516D8F-7C88-4A2A-85F7-EB50F28BE5EF}" srcOrd="1" destOrd="0" parTransId="{957987D5-1910-4190-B72B-024BC212D629}" sibTransId="{1B28256D-6AB0-49C5-A6D6-2CDF686609EF}"/>
    <dgm:cxn modelId="{6E77E092-B804-4E3E-A396-AF08AE0DD138}" type="presParOf" srcId="{D40B089C-9CB0-4F75-9B5F-01660D26889B}" destId="{AA4D6F35-E3B8-4303-AF18-BDFB652245A6}" srcOrd="0" destOrd="0" presId="urn:microsoft.com/office/officeart/2005/8/layout/chevron1"/>
    <dgm:cxn modelId="{547CA11E-8E99-4ADA-A491-15C243CF47F0}" type="presParOf" srcId="{D40B089C-9CB0-4F75-9B5F-01660D26889B}" destId="{70DD2124-4E9E-4816-BD53-0A45BB5727BA}" srcOrd="1" destOrd="0" presId="urn:microsoft.com/office/officeart/2005/8/layout/chevron1"/>
    <dgm:cxn modelId="{BB6F5C80-DF22-46EE-848F-44898DB7DEB9}" type="presParOf" srcId="{D40B089C-9CB0-4F75-9B5F-01660D26889B}" destId="{3342F125-402B-41F6-9D45-F646C438BBE7}" srcOrd="2" destOrd="0" presId="urn:microsoft.com/office/officeart/2005/8/layout/chevron1"/>
    <dgm:cxn modelId="{73B66360-11AE-48FC-BF15-960F141C618E}" type="presParOf" srcId="{D40B089C-9CB0-4F75-9B5F-01660D26889B}" destId="{14959FE3-58FC-4A77-93BF-072650607DDF}" srcOrd="3" destOrd="0" presId="urn:microsoft.com/office/officeart/2005/8/layout/chevron1"/>
    <dgm:cxn modelId="{A38DF6E9-C5CF-4F1A-900E-09D59970A375}" type="presParOf" srcId="{D40B089C-9CB0-4F75-9B5F-01660D26889B}" destId="{2F622320-5BA4-4371-8569-11F456952B17}" srcOrd="4" destOrd="0" presId="urn:microsoft.com/office/officeart/2005/8/layout/chevron1"/>
    <dgm:cxn modelId="{32B47F4E-515B-4B79-AB65-BED165C9832A}" type="presParOf" srcId="{D40B089C-9CB0-4F75-9B5F-01660D26889B}" destId="{823DFAFB-ED2D-48AF-A91D-162E4E5722AA}" srcOrd="5" destOrd="0" presId="urn:microsoft.com/office/officeart/2005/8/layout/chevron1"/>
    <dgm:cxn modelId="{DB359815-338F-4596-938B-497B2DC94292}" type="presParOf" srcId="{D40B089C-9CB0-4F75-9B5F-01660D26889B}" destId="{7B9A8491-C3B8-490C-BA5F-CF77D2A8621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D702FD-43C7-4081-A7AA-EAAF353A131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5477F00-3D7F-4415-B1DE-1B207704C1F9}">
      <dgm:prSet phldrT="[Text]"/>
      <dgm:spPr/>
      <dgm:t>
        <a:bodyPr/>
        <a:lstStyle/>
        <a:p>
          <a:r>
            <a:rPr lang="nl-BE" noProof="0" dirty="0"/>
            <a:t>Business </a:t>
          </a:r>
          <a:r>
            <a:rPr lang="nl-BE" noProof="0" dirty="0">
              <a:solidFill>
                <a:schemeClr val="bg1"/>
              </a:solidFill>
            </a:rPr>
            <a:t>analyse</a:t>
          </a:r>
        </a:p>
      </dgm:t>
    </dgm:pt>
    <dgm:pt modelId="{469565AB-D8D2-4669-88F6-ECBEA503578C}" type="parTrans" cxnId="{0D251920-B14E-4DF0-A7CC-6E17330E6C96}">
      <dgm:prSet/>
      <dgm:spPr/>
      <dgm:t>
        <a:bodyPr/>
        <a:lstStyle/>
        <a:p>
          <a:endParaRPr lang="en-US"/>
        </a:p>
      </dgm:t>
    </dgm:pt>
    <dgm:pt modelId="{DD01BFDA-9A15-4DED-9370-E4115BFD2FDA}" type="sibTrans" cxnId="{0D251920-B14E-4DF0-A7CC-6E17330E6C96}">
      <dgm:prSet/>
      <dgm:spPr/>
      <dgm:t>
        <a:bodyPr/>
        <a:lstStyle/>
        <a:p>
          <a:endParaRPr lang="en-US"/>
        </a:p>
      </dgm:t>
    </dgm:pt>
    <dgm:pt modelId="{74CE5EBA-B837-473E-90DB-BAAC98A729DF}">
      <dgm:prSet phldrT="[Text]"/>
      <dgm:spPr/>
      <dgm:t>
        <a:bodyPr/>
        <a:lstStyle/>
        <a:p>
          <a:r>
            <a:rPr lang="nl-BE" noProof="0" dirty="0">
              <a:solidFill>
                <a:schemeClr val="bg1"/>
              </a:solidFill>
            </a:rPr>
            <a:t>Data vragen</a:t>
          </a:r>
        </a:p>
      </dgm:t>
    </dgm:pt>
    <dgm:pt modelId="{1718ADA0-48C5-4FF2-ADCC-41A3EAA381B1}" type="parTrans" cxnId="{FD6B821A-2D7F-443B-BBC5-2238D8D74B56}">
      <dgm:prSet/>
      <dgm:spPr/>
      <dgm:t>
        <a:bodyPr/>
        <a:lstStyle/>
        <a:p>
          <a:endParaRPr lang="en-US"/>
        </a:p>
      </dgm:t>
    </dgm:pt>
    <dgm:pt modelId="{18912088-98B2-4955-8CF1-B7041527CADF}" type="sibTrans" cxnId="{FD6B821A-2D7F-443B-BBC5-2238D8D74B56}">
      <dgm:prSet/>
      <dgm:spPr/>
      <dgm:t>
        <a:bodyPr/>
        <a:lstStyle/>
        <a:p>
          <a:endParaRPr lang="en-US"/>
        </a:p>
      </dgm:t>
    </dgm:pt>
    <dgm:pt modelId="{56CC8456-6C1D-4A80-B2BE-98857A4FCA36}">
      <dgm:prSet phldrT="[Text]"/>
      <dgm:spPr/>
      <dgm:t>
        <a:bodyPr/>
        <a:lstStyle/>
        <a:p>
          <a:r>
            <a:rPr lang="nl-BE" noProof="0" dirty="0">
              <a:solidFill>
                <a:schemeClr val="bg1"/>
              </a:solidFill>
            </a:rPr>
            <a:t>Data </a:t>
          </a:r>
          <a:r>
            <a:rPr lang="nl-BE" noProof="0" dirty="0"/>
            <a:t>exploratie</a:t>
          </a:r>
        </a:p>
      </dgm:t>
    </dgm:pt>
    <dgm:pt modelId="{C68BAF44-3B35-47C0-AFEC-1A96D896EBC5}" type="parTrans" cxnId="{91E2BA3C-E00C-44D4-9D57-8CA952C979A2}">
      <dgm:prSet/>
      <dgm:spPr/>
      <dgm:t>
        <a:bodyPr/>
        <a:lstStyle/>
        <a:p>
          <a:endParaRPr lang="en-US"/>
        </a:p>
      </dgm:t>
    </dgm:pt>
    <dgm:pt modelId="{949946B0-21B4-4631-B4F5-C89F0C8CA4BC}" type="sibTrans" cxnId="{91E2BA3C-E00C-44D4-9D57-8CA952C979A2}">
      <dgm:prSet/>
      <dgm:spPr/>
      <dgm:t>
        <a:bodyPr/>
        <a:lstStyle/>
        <a:p>
          <a:endParaRPr lang="en-US"/>
        </a:p>
      </dgm:t>
    </dgm:pt>
    <dgm:pt modelId="{22B7B9CE-AF59-4F99-A822-F9CB78301118}">
      <dgm:prSet phldrT="[Text]"/>
      <dgm:spPr/>
      <dgm:t>
        <a:bodyPr/>
        <a:lstStyle/>
        <a:p>
          <a:r>
            <a:rPr lang="nl-BE" noProof="0" dirty="0">
              <a:solidFill>
                <a:schemeClr val="bg1"/>
              </a:solidFill>
            </a:rPr>
            <a:t>Data analyse</a:t>
          </a:r>
        </a:p>
      </dgm:t>
    </dgm:pt>
    <dgm:pt modelId="{690FF9FD-CAD7-4C6D-AB14-1AD742D10870}" type="parTrans" cxnId="{35D6D606-81DF-482F-8855-7005C191BAA9}">
      <dgm:prSet/>
      <dgm:spPr/>
      <dgm:t>
        <a:bodyPr/>
        <a:lstStyle/>
        <a:p>
          <a:endParaRPr lang="en-US"/>
        </a:p>
      </dgm:t>
    </dgm:pt>
    <dgm:pt modelId="{3EF71E44-723B-467F-B8FC-67476C087EA7}" type="sibTrans" cxnId="{35D6D606-81DF-482F-8855-7005C191BAA9}">
      <dgm:prSet/>
      <dgm:spPr/>
      <dgm:t>
        <a:bodyPr/>
        <a:lstStyle/>
        <a:p>
          <a:endParaRPr lang="en-US"/>
        </a:p>
      </dgm:t>
    </dgm:pt>
    <dgm:pt modelId="{2F9B10F9-64E3-4383-9ABF-C79354AE50F3}">
      <dgm:prSet phldrT="[Text]"/>
      <dgm:spPr/>
      <dgm:t>
        <a:bodyPr/>
        <a:lstStyle/>
        <a:p>
          <a:r>
            <a:rPr lang="nl-BE" noProof="0" dirty="0"/>
            <a:t>Conclusies </a:t>
          </a:r>
          <a:r>
            <a:rPr lang="nl-BE" noProof="0" dirty="0">
              <a:solidFill>
                <a:schemeClr val="bg1"/>
              </a:solidFill>
            </a:rPr>
            <a:t>&amp; nieuwe vragen</a:t>
          </a:r>
        </a:p>
      </dgm:t>
    </dgm:pt>
    <dgm:pt modelId="{B613768B-E657-4FC7-98B3-F4DDB8B0C08C}" type="parTrans" cxnId="{70FB0D5B-69D9-42F7-BAE0-090A282A1EB5}">
      <dgm:prSet/>
      <dgm:spPr/>
      <dgm:t>
        <a:bodyPr/>
        <a:lstStyle/>
        <a:p>
          <a:endParaRPr lang="en-US"/>
        </a:p>
      </dgm:t>
    </dgm:pt>
    <dgm:pt modelId="{163A838F-341D-45EF-9986-8F8A7D7B805E}" type="sibTrans" cxnId="{70FB0D5B-69D9-42F7-BAE0-090A282A1EB5}">
      <dgm:prSet/>
      <dgm:spPr/>
      <dgm:t>
        <a:bodyPr/>
        <a:lstStyle/>
        <a:p>
          <a:endParaRPr lang="en-US"/>
        </a:p>
      </dgm:t>
    </dgm:pt>
    <dgm:pt modelId="{49CB49CB-8BB4-414D-A688-0AF5C26C2552}" type="pres">
      <dgm:prSet presAssocID="{ECD702FD-43C7-4081-A7AA-EAAF353A131A}" presName="cycle" presStyleCnt="0">
        <dgm:presLayoutVars>
          <dgm:dir/>
          <dgm:resizeHandles val="exact"/>
        </dgm:presLayoutVars>
      </dgm:prSet>
      <dgm:spPr/>
      <dgm:t>
        <a:bodyPr/>
        <a:lstStyle/>
        <a:p>
          <a:endParaRPr lang="nl-BE"/>
        </a:p>
      </dgm:t>
    </dgm:pt>
    <dgm:pt modelId="{E4D40FC0-010C-49D6-AA3F-B84622D008FF}" type="pres">
      <dgm:prSet presAssocID="{D5477F00-3D7F-4415-B1DE-1B207704C1F9}" presName="dummy" presStyleCnt="0"/>
      <dgm:spPr/>
    </dgm:pt>
    <dgm:pt modelId="{F0C345B0-B41F-4DAB-A6E6-94D958E15071}" type="pres">
      <dgm:prSet presAssocID="{D5477F00-3D7F-4415-B1DE-1B207704C1F9}" presName="node" presStyleLbl="revTx" presStyleIdx="0" presStyleCnt="5">
        <dgm:presLayoutVars>
          <dgm:bulletEnabled val="1"/>
        </dgm:presLayoutVars>
      </dgm:prSet>
      <dgm:spPr/>
      <dgm:t>
        <a:bodyPr/>
        <a:lstStyle/>
        <a:p>
          <a:endParaRPr lang="nl-BE"/>
        </a:p>
      </dgm:t>
    </dgm:pt>
    <dgm:pt modelId="{8A9F8B05-18ED-4D37-B35D-0CA222BBD2F9}" type="pres">
      <dgm:prSet presAssocID="{DD01BFDA-9A15-4DED-9370-E4115BFD2FDA}" presName="sibTrans" presStyleLbl="node1" presStyleIdx="0" presStyleCnt="5"/>
      <dgm:spPr/>
      <dgm:t>
        <a:bodyPr/>
        <a:lstStyle/>
        <a:p>
          <a:endParaRPr lang="nl-BE"/>
        </a:p>
      </dgm:t>
    </dgm:pt>
    <dgm:pt modelId="{B02BBAE7-1830-4BA6-9724-E08A5985BD80}" type="pres">
      <dgm:prSet presAssocID="{74CE5EBA-B837-473E-90DB-BAAC98A729DF}" presName="dummy" presStyleCnt="0"/>
      <dgm:spPr/>
    </dgm:pt>
    <dgm:pt modelId="{41E8BB10-0235-4350-BFE1-4C9B02A64A3F}" type="pres">
      <dgm:prSet presAssocID="{74CE5EBA-B837-473E-90DB-BAAC98A729DF}" presName="node" presStyleLbl="revTx" presStyleIdx="1" presStyleCnt="5">
        <dgm:presLayoutVars>
          <dgm:bulletEnabled val="1"/>
        </dgm:presLayoutVars>
      </dgm:prSet>
      <dgm:spPr/>
      <dgm:t>
        <a:bodyPr/>
        <a:lstStyle/>
        <a:p>
          <a:endParaRPr lang="nl-BE"/>
        </a:p>
      </dgm:t>
    </dgm:pt>
    <dgm:pt modelId="{8F54169C-F23F-4628-BCA0-4AA36F488A65}" type="pres">
      <dgm:prSet presAssocID="{18912088-98B2-4955-8CF1-B7041527CADF}" presName="sibTrans" presStyleLbl="node1" presStyleIdx="1" presStyleCnt="5"/>
      <dgm:spPr/>
      <dgm:t>
        <a:bodyPr/>
        <a:lstStyle/>
        <a:p>
          <a:endParaRPr lang="nl-BE"/>
        </a:p>
      </dgm:t>
    </dgm:pt>
    <dgm:pt modelId="{5DCDADC6-5813-452A-AA5E-3C87BCA18E37}" type="pres">
      <dgm:prSet presAssocID="{56CC8456-6C1D-4A80-B2BE-98857A4FCA36}" presName="dummy" presStyleCnt="0"/>
      <dgm:spPr/>
    </dgm:pt>
    <dgm:pt modelId="{25558DFA-BB0C-40D9-914F-1DD28F95DA75}" type="pres">
      <dgm:prSet presAssocID="{56CC8456-6C1D-4A80-B2BE-98857A4FCA36}" presName="node" presStyleLbl="revTx" presStyleIdx="2" presStyleCnt="5">
        <dgm:presLayoutVars>
          <dgm:bulletEnabled val="1"/>
        </dgm:presLayoutVars>
      </dgm:prSet>
      <dgm:spPr/>
      <dgm:t>
        <a:bodyPr/>
        <a:lstStyle/>
        <a:p>
          <a:endParaRPr lang="nl-BE"/>
        </a:p>
      </dgm:t>
    </dgm:pt>
    <dgm:pt modelId="{60350E97-03DB-4EEA-A30F-EE6760C079E8}" type="pres">
      <dgm:prSet presAssocID="{949946B0-21B4-4631-B4F5-C89F0C8CA4BC}" presName="sibTrans" presStyleLbl="node1" presStyleIdx="2" presStyleCnt="5"/>
      <dgm:spPr/>
      <dgm:t>
        <a:bodyPr/>
        <a:lstStyle/>
        <a:p>
          <a:endParaRPr lang="nl-BE"/>
        </a:p>
      </dgm:t>
    </dgm:pt>
    <dgm:pt modelId="{1DB5050F-53D2-4F98-8F41-C4DDB78E7641}" type="pres">
      <dgm:prSet presAssocID="{22B7B9CE-AF59-4F99-A822-F9CB78301118}" presName="dummy" presStyleCnt="0"/>
      <dgm:spPr/>
    </dgm:pt>
    <dgm:pt modelId="{7E655E07-63F6-4989-9E74-CDEE3B8D326A}" type="pres">
      <dgm:prSet presAssocID="{22B7B9CE-AF59-4F99-A822-F9CB78301118}" presName="node" presStyleLbl="revTx" presStyleIdx="3" presStyleCnt="5">
        <dgm:presLayoutVars>
          <dgm:bulletEnabled val="1"/>
        </dgm:presLayoutVars>
      </dgm:prSet>
      <dgm:spPr/>
      <dgm:t>
        <a:bodyPr/>
        <a:lstStyle/>
        <a:p>
          <a:endParaRPr lang="nl-BE"/>
        </a:p>
      </dgm:t>
    </dgm:pt>
    <dgm:pt modelId="{63DAA209-C5A0-48D3-A0F5-CC1BC1B6FC5A}" type="pres">
      <dgm:prSet presAssocID="{3EF71E44-723B-467F-B8FC-67476C087EA7}" presName="sibTrans" presStyleLbl="node1" presStyleIdx="3" presStyleCnt="5"/>
      <dgm:spPr/>
      <dgm:t>
        <a:bodyPr/>
        <a:lstStyle/>
        <a:p>
          <a:endParaRPr lang="nl-BE"/>
        </a:p>
      </dgm:t>
    </dgm:pt>
    <dgm:pt modelId="{1C9DA700-2E41-450B-B42C-AFD56FD6A821}" type="pres">
      <dgm:prSet presAssocID="{2F9B10F9-64E3-4383-9ABF-C79354AE50F3}" presName="dummy" presStyleCnt="0"/>
      <dgm:spPr/>
    </dgm:pt>
    <dgm:pt modelId="{533534EB-09CE-43DA-97A9-F536B5CDA9B8}" type="pres">
      <dgm:prSet presAssocID="{2F9B10F9-64E3-4383-9ABF-C79354AE50F3}" presName="node" presStyleLbl="revTx" presStyleIdx="4" presStyleCnt="5">
        <dgm:presLayoutVars>
          <dgm:bulletEnabled val="1"/>
        </dgm:presLayoutVars>
      </dgm:prSet>
      <dgm:spPr/>
      <dgm:t>
        <a:bodyPr/>
        <a:lstStyle/>
        <a:p>
          <a:endParaRPr lang="nl-BE"/>
        </a:p>
      </dgm:t>
    </dgm:pt>
    <dgm:pt modelId="{781BDC95-65B3-467C-9252-D53F1AE7EE1C}" type="pres">
      <dgm:prSet presAssocID="{163A838F-341D-45EF-9986-8F8A7D7B805E}" presName="sibTrans" presStyleLbl="node1" presStyleIdx="4" presStyleCnt="5"/>
      <dgm:spPr/>
      <dgm:t>
        <a:bodyPr/>
        <a:lstStyle/>
        <a:p>
          <a:endParaRPr lang="nl-BE"/>
        </a:p>
      </dgm:t>
    </dgm:pt>
  </dgm:ptLst>
  <dgm:cxnLst>
    <dgm:cxn modelId="{70FB0D5B-69D9-42F7-BAE0-090A282A1EB5}" srcId="{ECD702FD-43C7-4081-A7AA-EAAF353A131A}" destId="{2F9B10F9-64E3-4383-9ABF-C79354AE50F3}" srcOrd="4" destOrd="0" parTransId="{B613768B-E657-4FC7-98B3-F4DDB8B0C08C}" sibTransId="{163A838F-341D-45EF-9986-8F8A7D7B805E}"/>
    <dgm:cxn modelId="{772336BF-6F7B-49AB-9768-C0D3CD841578}" type="presOf" srcId="{74CE5EBA-B837-473E-90DB-BAAC98A729DF}" destId="{41E8BB10-0235-4350-BFE1-4C9B02A64A3F}" srcOrd="0" destOrd="0" presId="urn:microsoft.com/office/officeart/2005/8/layout/cycle1"/>
    <dgm:cxn modelId="{05E1AE08-2425-4427-BB90-4BB54E0F7366}" type="presOf" srcId="{D5477F00-3D7F-4415-B1DE-1B207704C1F9}" destId="{F0C345B0-B41F-4DAB-A6E6-94D958E15071}" srcOrd="0" destOrd="0" presId="urn:microsoft.com/office/officeart/2005/8/layout/cycle1"/>
    <dgm:cxn modelId="{F98F2377-6361-4E08-BD42-5C3D6D84B000}" type="presOf" srcId="{163A838F-341D-45EF-9986-8F8A7D7B805E}" destId="{781BDC95-65B3-467C-9252-D53F1AE7EE1C}" srcOrd="0" destOrd="0" presId="urn:microsoft.com/office/officeart/2005/8/layout/cycle1"/>
    <dgm:cxn modelId="{3BC114B1-5C96-4027-AB79-E5677F8134EF}" type="presOf" srcId="{949946B0-21B4-4631-B4F5-C89F0C8CA4BC}" destId="{60350E97-03DB-4EEA-A30F-EE6760C079E8}" srcOrd="0" destOrd="0" presId="urn:microsoft.com/office/officeart/2005/8/layout/cycle1"/>
    <dgm:cxn modelId="{5233D012-0D4F-4418-8250-DFF78484AD2F}" type="presOf" srcId="{2F9B10F9-64E3-4383-9ABF-C79354AE50F3}" destId="{533534EB-09CE-43DA-97A9-F536B5CDA9B8}" srcOrd="0" destOrd="0" presId="urn:microsoft.com/office/officeart/2005/8/layout/cycle1"/>
    <dgm:cxn modelId="{35D6D606-81DF-482F-8855-7005C191BAA9}" srcId="{ECD702FD-43C7-4081-A7AA-EAAF353A131A}" destId="{22B7B9CE-AF59-4F99-A822-F9CB78301118}" srcOrd="3" destOrd="0" parTransId="{690FF9FD-CAD7-4C6D-AB14-1AD742D10870}" sibTransId="{3EF71E44-723B-467F-B8FC-67476C087EA7}"/>
    <dgm:cxn modelId="{9D5CF669-050F-4D9C-9157-4A91FC8CEE46}" type="presOf" srcId="{22B7B9CE-AF59-4F99-A822-F9CB78301118}" destId="{7E655E07-63F6-4989-9E74-CDEE3B8D326A}" srcOrd="0" destOrd="0" presId="urn:microsoft.com/office/officeart/2005/8/layout/cycle1"/>
    <dgm:cxn modelId="{0DF6F50D-05DA-488A-A0F3-FCD8E7F90D27}" type="presOf" srcId="{18912088-98B2-4955-8CF1-B7041527CADF}" destId="{8F54169C-F23F-4628-BCA0-4AA36F488A65}" srcOrd="0" destOrd="0" presId="urn:microsoft.com/office/officeart/2005/8/layout/cycle1"/>
    <dgm:cxn modelId="{FD6B821A-2D7F-443B-BBC5-2238D8D74B56}" srcId="{ECD702FD-43C7-4081-A7AA-EAAF353A131A}" destId="{74CE5EBA-B837-473E-90DB-BAAC98A729DF}" srcOrd="1" destOrd="0" parTransId="{1718ADA0-48C5-4FF2-ADCC-41A3EAA381B1}" sibTransId="{18912088-98B2-4955-8CF1-B7041527CADF}"/>
    <dgm:cxn modelId="{0226B41F-8D87-492B-9697-DD669226C954}" type="presOf" srcId="{3EF71E44-723B-467F-B8FC-67476C087EA7}" destId="{63DAA209-C5A0-48D3-A0F5-CC1BC1B6FC5A}" srcOrd="0" destOrd="0" presId="urn:microsoft.com/office/officeart/2005/8/layout/cycle1"/>
    <dgm:cxn modelId="{627F1904-7AA6-408C-ADD0-CCB922616BF8}" type="presOf" srcId="{DD01BFDA-9A15-4DED-9370-E4115BFD2FDA}" destId="{8A9F8B05-18ED-4D37-B35D-0CA222BBD2F9}" srcOrd="0" destOrd="0" presId="urn:microsoft.com/office/officeart/2005/8/layout/cycle1"/>
    <dgm:cxn modelId="{0D251920-B14E-4DF0-A7CC-6E17330E6C96}" srcId="{ECD702FD-43C7-4081-A7AA-EAAF353A131A}" destId="{D5477F00-3D7F-4415-B1DE-1B207704C1F9}" srcOrd="0" destOrd="0" parTransId="{469565AB-D8D2-4669-88F6-ECBEA503578C}" sibTransId="{DD01BFDA-9A15-4DED-9370-E4115BFD2FDA}"/>
    <dgm:cxn modelId="{D4C01997-D7A9-4AA5-9DBD-E1D3296DCE12}" type="presOf" srcId="{56CC8456-6C1D-4A80-B2BE-98857A4FCA36}" destId="{25558DFA-BB0C-40D9-914F-1DD28F95DA75}" srcOrd="0" destOrd="0" presId="urn:microsoft.com/office/officeart/2005/8/layout/cycle1"/>
    <dgm:cxn modelId="{91E2BA3C-E00C-44D4-9D57-8CA952C979A2}" srcId="{ECD702FD-43C7-4081-A7AA-EAAF353A131A}" destId="{56CC8456-6C1D-4A80-B2BE-98857A4FCA36}" srcOrd="2" destOrd="0" parTransId="{C68BAF44-3B35-47C0-AFEC-1A96D896EBC5}" sibTransId="{949946B0-21B4-4631-B4F5-C89F0C8CA4BC}"/>
    <dgm:cxn modelId="{02FB465E-125A-45A6-81B0-D9F5A55CF56E}" type="presOf" srcId="{ECD702FD-43C7-4081-A7AA-EAAF353A131A}" destId="{49CB49CB-8BB4-414D-A688-0AF5C26C2552}" srcOrd="0" destOrd="0" presId="urn:microsoft.com/office/officeart/2005/8/layout/cycle1"/>
    <dgm:cxn modelId="{5F2E2966-D692-4281-961D-3B499CA29ADD}" type="presParOf" srcId="{49CB49CB-8BB4-414D-A688-0AF5C26C2552}" destId="{E4D40FC0-010C-49D6-AA3F-B84622D008FF}" srcOrd="0" destOrd="0" presId="urn:microsoft.com/office/officeart/2005/8/layout/cycle1"/>
    <dgm:cxn modelId="{27F695B1-EC66-48B8-9F88-72C6858E0F6F}" type="presParOf" srcId="{49CB49CB-8BB4-414D-A688-0AF5C26C2552}" destId="{F0C345B0-B41F-4DAB-A6E6-94D958E15071}" srcOrd="1" destOrd="0" presId="urn:microsoft.com/office/officeart/2005/8/layout/cycle1"/>
    <dgm:cxn modelId="{C75E1153-8D82-4FCC-877A-722FC4976BB5}" type="presParOf" srcId="{49CB49CB-8BB4-414D-A688-0AF5C26C2552}" destId="{8A9F8B05-18ED-4D37-B35D-0CA222BBD2F9}" srcOrd="2" destOrd="0" presId="urn:microsoft.com/office/officeart/2005/8/layout/cycle1"/>
    <dgm:cxn modelId="{E388D92E-CF0C-4889-8D66-F8471D468A33}" type="presParOf" srcId="{49CB49CB-8BB4-414D-A688-0AF5C26C2552}" destId="{B02BBAE7-1830-4BA6-9724-E08A5985BD80}" srcOrd="3" destOrd="0" presId="urn:microsoft.com/office/officeart/2005/8/layout/cycle1"/>
    <dgm:cxn modelId="{E8E3D622-A7D2-4E70-9262-B7EA53C4E052}" type="presParOf" srcId="{49CB49CB-8BB4-414D-A688-0AF5C26C2552}" destId="{41E8BB10-0235-4350-BFE1-4C9B02A64A3F}" srcOrd="4" destOrd="0" presId="urn:microsoft.com/office/officeart/2005/8/layout/cycle1"/>
    <dgm:cxn modelId="{585DBD61-B091-4FB6-A1F4-CCEBC943EB6A}" type="presParOf" srcId="{49CB49CB-8BB4-414D-A688-0AF5C26C2552}" destId="{8F54169C-F23F-4628-BCA0-4AA36F488A65}" srcOrd="5" destOrd="0" presId="urn:microsoft.com/office/officeart/2005/8/layout/cycle1"/>
    <dgm:cxn modelId="{7FF60D5D-BD3B-4B1F-837B-3EDDA653B626}" type="presParOf" srcId="{49CB49CB-8BB4-414D-A688-0AF5C26C2552}" destId="{5DCDADC6-5813-452A-AA5E-3C87BCA18E37}" srcOrd="6" destOrd="0" presId="urn:microsoft.com/office/officeart/2005/8/layout/cycle1"/>
    <dgm:cxn modelId="{99A7697B-2D44-4720-AA28-BACB535EBE89}" type="presParOf" srcId="{49CB49CB-8BB4-414D-A688-0AF5C26C2552}" destId="{25558DFA-BB0C-40D9-914F-1DD28F95DA75}" srcOrd="7" destOrd="0" presId="urn:microsoft.com/office/officeart/2005/8/layout/cycle1"/>
    <dgm:cxn modelId="{B19DBD22-A174-4E01-B2C5-C4AB267C7402}" type="presParOf" srcId="{49CB49CB-8BB4-414D-A688-0AF5C26C2552}" destId="{60350E97-03DB-4EEA-A30F-EE6760C079E8}" srcOrd="8" destOrd="0" presId="urn:microsoft.com/office/officeart/2005/8/layout/cycle1"/>
    <dgm:cxn modelId="{11AC94BE-A673-4D39-80CF-3B5586284040}" type="presParOf" srcId="{49CB49CB-8BB4-414D-A688-0AF5C26C2552}" destId="{1DB5050F-53D2-4F98-8F41-C4DDB78E7641}" srcOrd="9" destOrd="0" presId="urn:microsoft.com/office/officeart/2005/8/layout/cycle1"/>
    <dgm:cxn modelId="{7C34825A-1916-4D0B-A873-395BA40597A1}" type="presParOf" srcId="{49CB49CB-8BB4-414D-A688-0AF5C26C2552}" destId="{7E655E07-63F6-4989-9E74-CDEE3B8D326A}" srcOrd="10" destOrd="0" presId="urn:microsoft.com/office/officeart/2005/8/layout/cycle1"/>
    <dgm:cxn modelId="{93426F1D-644D-49DC-A02A-2FBB16E8283A}" type="presParOf" srcId="{49CB49CB-8BB4-414D-A688-0AF5C26C2552}" destId="{63DAA209-C5A0-48D3-A0F5-CC1BC1B6FC5A}" srcOrd="11" destOrd="0" presId="urn:microsoft.com/office/officeart/2005/8/layout/cycle1"/>
    <dgm:cxn modelId="{24372A5B-59A3-4322-8484-0762DC55139C}" type="presParOf" srcId="{49CB49CB-8BB4-414D-A688-0AF5C26C2552}" destId="{1C9DA700-2E41-450B-B42C-AFD56FD6A821}" srcOrd="12" destOrd="0" presId="urn:microsoft.com/office/officeart/2005/8/layout/cycle1"/>
    <dgm:cxn modelId="{EEF18D74-25F1-4C96-A1F2-D12A03C2E00B}" type="presParOf" srcId="{49CB49CB-8BB4-414D-A688-0AF5C26C2552}" destId="{533534EB-09CE-43DA-97A9-F536B5CDA9B8}" srcOrd="13" destOrd="0" presId="urn:microsoft.com/office/officeart/2005/8/layout/cycle1"/>
    <dgm:cxn modelId="{550BF474-CED4-4827-9287-6DAC7DDFD653}" type="presParOf" srcId="{49CB49CB-8BB4-414D-A688-0AF5C26C2552}" destId="{781BDC95-65B3-467C-9252-D53F1AE7EE1C}"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52513-C793-4FFD-8640-0EF12A763DAE}">
      <dsp:nvSpPr>
        <dsp:cNvPr id="0" name=""/>
        <dsp:cNvSpPr/>
      </dsp:nvSpPr>
      <dsp:spPr>
        <a:xfrm>
          <a:off x="2184" y="165752"/>
          <a:ext cx="2661527" cy="10646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r>
            <a:rPr lang="nl-BE" sz="3100" kern="1200" dirty="0" smtClean="0"/>
            <a:t>output</a:t>
          </a:r>
          <a:endParaRPr lang="nl-BE" sz="3100" kern="1200" dirty="0"/>
        </a:p>
      </dsp:txBody>
      <dsp:txXfrm>
        <a:off x="534490" y="165752"/>
        <a:ext cx="1596916" cy="1064611"/>
      </dsp:txXfrm>
    </dsp:sp>
    <dsp:sp modelId="{EC8322E3-487C-4E5A-91D8-4CDDB36AC9EA}">
      <dsp:nvSpPr>
        <dsp:cNvPr id="0" name=""/>
        <dsp:cNvSpPr/>
      </dsp:nvSpPr>
      <dsp:spPr>
        <a:xfrm>
          <a:off x="2397559" y="165752"/>
          <a:ext cx="2661527" cy="10646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r>
            <a:rPr lang="nl-BE" sz="3100" kern="1200" dirty="0" err="1" smtClean="0"/>
            <a:t>outcome</a:t>
          </a:r>
          <a:endParaRPr lang="nl-BE" sz="3100" kern="1200" dirty="0"/>
        </a:p>
      </dsp:txBody>
      <dsp:txXfrm>
        <a:off x="2929865" y="165752"/>
        <a:ext cx="1596916" cy="1064611"/>
      </dsp:txXfrm>
    </dsp:sp>
    <dsp:sp modelId="{40CD4E5D-1647-4B05-8A2D-C64F16739B6A}">
      <dsp:nvSpPr>
        <dsp:cNvPr id="0" name=""/>
        <dsp:cNvSpPr/>
      </dsp:nvSpPr>
      <dsp:spPr>
        <a:xfrm>
          <a:off x="4792934" y="165752"/>
          <a:ext cx="2661527" cy="10646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r>
            <a:rPr lang="nl-BE" sz="3100" kern="1200" dirty="0" smtClean="0"/>
            <a:t>impact</a:t>
          </a:r>
          <a:endParaRPr lang="nl-BE" sz="3100" kern="1200" dirty="0"/>
        </a:p>
      </dsp:txBody>
      <dsp:txXfrm>
        <a:off x="5325240" y="165752"/>
        <a:ext cx="1596916" cy="1064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D6F35-E3B8-4303-AF18-BDFB652245A6}">
      <dsp:nvSpPr>
        <dsp:cNvPr id="0" name=""/>
        <dsp:cNvSpPr/>
      </dsp:nvSpPr>
      <dsp:spPr>
        <a:xfrm>
          <a:off x="72" y="169981"/>
          <a:ext cx="2564868"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input</a:t>
          </a:r>
          <a:endParaRPr lang="nl-BE" sz="2600" kern="1200" dirty="0"/>
        </a:p>
      </dsp:txBody>
      <dsp:txXfrm>
        <a:off x="718070" y="169981"/>
        <a:ext cx="1128872" cy="1435996"/>
      </dsp:txXfrm>
    </dsp:sp>
    <dsp:sp modelId="{3342F125-402B-41F6-9D45-F646C438BBE7}">
      <dsp:nvSpPr>
        <dsp:cNvPr id="0" name=""/>
        <dsp:cNvSpPr/>
      </dsp:nvSpPr>
      <dsp:spPr>
        <a:xfrm>
          <a:off x="2205942" y="169981"/>
          <a:ext cx="3109362"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activiteiten</a:t>
          </a:r>
          <a:endParaRPr lang="nl-BE" sz="2600" kern="1200" dirty="0"/>
        </a:p>
      </dsp:txBody>
      <dsp:txXfrm>
        <a:off x="2923940" y="169981"/>
        <a:ext cx="1673366" cy="1435996"/>
      </dsp:txXfrm>
    </dsp:sp>
    <dsp:sp modelId="{2F622320-5BA4-4371-8569-11F456952B17}">
      <dsp:nvSpPr>
        <dsp:cNvPr id="0" name=""/>
        <dsp:cNvSpPr/>
      </dsp:nvSpPr>
      <dsp:spPr>
        <a:xfrm>
          <a:off x="4956306" y="169981"/>
          <a:ext cx="2737296"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output</a:t>
          </a:r>
          <a:endParaRPr lang="nl-BE" sz="2600" kern="1200" dirty="0"/>
        </a:p>
      </dsp:txBody>
      <dsp:txXfrm>
        <a:off x="5674304" y="169981"/>
        <a:ext cx="1301300" cy="1435996"/>
      </dsp:txXfrm>
    </dsp:sp>
    <dsp:sp modelId="{7B9A8491-C3B8-490C-BA5F-CF77D2A8621B}">
      <dsp:nvSpPr>
        <dsp:cNvPr id="0" name=""/>
        <dsp:cNvSpPr/>
      </dsp:nvSpPr>
      <dsp:spPr>
        <a:xfrm>
          <a:off x="7334603" y="169981"/>
          <a:ext cx="3589990"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err="1" smtClean="0"/>
            <a:t>outcome</a:t>
          </a:r>
          <a:endParaRPr lang="nl-BE" sz="2600" kern="1200" dirty="0"/>
        </a:p>
      </dsp:txBody>
      <dsp:txXfrm>
        <a:off x="8052601" y="169981"/>
        <a:ext cx="2153994" cy="1435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D6F35-E3B8-4303-AF18-BDFB652245A6}">
      <dsp:nvSpPr>
        <dsp:cNvPr id="0" name=""/>
        <dsp:cNvSpPr/>
      </dsp:nvSpPr>
      <dsp:spPr>
        <a:xfrm>
          <a:off x="72" y="169981"/>
          <a:ext cx="2564868"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input</a:t>
          </a:r>
          <a:endParaRPr lang="nl-BE" sz="2600" kern="1200" dirty="0"/>
        </a:p>
      </dsp:txBody>
      <dsp:txXfrm>
        <a:off x="718070" y="169981"/>
        <a:ext cx="1128872" cy="1435996"/>
      </dsp:txXfrm>
    </dsp:sp>
    <dsp:sp modelId="{3342F125-402B-41F6-9D45-F646C438BBE7}">
      <dsp:nvSpPr>
        <dsp:cNvPr id="0" name=""/>
        <dsp:cNvSpPr/>
      </dsp:nvSpPr>
      <dsp:spPr>
        <a:xfrm>
          <a:off x="2205942" y="169981"/>
          <a:ext cx="3109362"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activiteiten</a:t>
          </a:r>
          <a:endParaRPr lang="nl-BE" sz="2600" kern="1200" dirty="0"/>
        </a:p>
      </dsp:txBody>
      <dsp:txXfrm>
        <a:off x="2923940" y="169981"/>
        <a:ext cx="1673366" cy="1435996"/>
      </dsp:txXfrm>
    </dsp:sp>
    <dsp:sp modelId="{2F622320-5BA4-4371-8569-11F456952B17}">
      <dsp:nvSpPr>
        <dsp:cNvPr id="0" name=""/>
        <dsp:cNvSpPr/>
      </dsp:nvSpPr>
      <dsp:spPr>
        <a:xfrm>
          <a:off x="4956306" y="169981"/>
          <a:ext cx="2737296"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output</a:t>
          </a:r>
          <a:endParaRPr lang="nl-BE" sz="2600" kern="1200" dirty="0"/>
        </a:p>
      </dsp:txBody>
      <dsp:txXfrm>
        <a:off x="5674304" y="169981"/>
        <a:ext cx="1301300" cy="1435996"/>
      </dsp:txXfrm>
    </dsp:sp>
    <dsp:sp modelId="{7B9A8491-C3B8-490C-BA5F-CF77D2A8621B}">
      <dsp:nvSpPr>
        <dsp:cNvPr id="0" name=""/>
        <dsp:cNvSpPr/>
      </dsp:nvSpPr>
      <dsp:spPr>
        <a:xfrm>
          <a:off x="7334603" y="169981"/>
          <a:ext cx="3589990"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err="1" smtClean="0"/>
            <a:t>outcome</a:t>
          </a:r>
          <a:endParaRPr lang="nl-BE" sz="2600" kern="1200" dirty="0"/>
        </a:p>
      </dsp:txBody>
      <dsp:txXfrm>
        <a:off x="8052601" y="169981"/>
        <a:ext cx="2153994" cy="14359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D6F35-E3B8-4303-AF18-BDFB652245A6}">
      <dsp:nvSpPr>
        <dsp:cNvPr id="0" name=""/>
        <dsp:cNvSpPr/>
      </dsp:nvSpPr>
      <dsp:spPr>
        <a:xfrm>
          <a:off x="72" y="169981"/>
          <a:ext cx="2564868"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input</a:t>
          </a:r>
          <a:endParaRPr lang="nl-BE" sz="2600" kern="1200" dirty="0"/>
        </a:p>
      </dsp:txBody>
      <dsp:txXfrm>
        <a:off x="718070" y="169981"/>
        <a:ext cx="1128872" cy="1435996"/>
      </dsp:txXfrm>
    </dsp:sp>
    <dsp:sp modelId="{3342F125-402B-41F6-9D45-F646C438BBE7}">
      <dsp:nvSpPr>
        <dsp:cNvPr id="0" name=""/>
        <dsp:cNvSpPr/>
      </dsp:nvSpPr>
      <dsp:spPr>
        <a:xfrm>
          <a:off x="2205942" y="169981"/>
          <a:ext cx="3109362"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activiteiten</a:t>
          </a:r>
          <a:endParaRPr lang="nl-BE" sz="2600" kern="1200" dirty="0"/>
        </a:p>
      </dsp:txBody>
      <dsp:txXfrm>
        <a:off x="2923940" y="169981"/>
        <a:ext cx="1673366" cy="1435996"/>
      </dsp:txXfrm>
    </dsp:sp>
    <dsp:sp modelId="{2F622320-5BA4-4371-8569-11F456952B17}">
      <dsp:nvSpPr>
        <dsp:cNvPr id="0" name=""/>
        <dsp:cNvSpPr/>
      </dsp:nvSpPr>
      <dsp:spPr>
        <a:xfrm>
          <a:off x="4956306" y="169981"/>
          <a:ext cx="2737296"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smtClean="0"/>
            <a:t>output</a:t>
          </a:r>
          <a:endParaRPr lang="nl-BE" sz="2600" kern="1200" dirty="0"/>
        </a:p>
      </dsp:txBody>
      <dsp:txXfrm>
        <a:off x="5674304" y="169981"/>
        <a:ext cx="1301300" cy="1435996"/>
      </dsp:txXfrm>
    </dsp:sp>
    <dsp:sp modelId="{7B9A8491-C3B8-490C-BA5F-CF77D2A8621B}">
      <dsp:nvSpPr>
        <dsp:cNvPr id="0" name=""/>
        <dsp:cNvSpPr/>
      </dsp:nvSpPr>
      <dsp:spPr>
        <a:xfrm>
          <a:off x="7334603" y="169981"/>
          <a:ext cx="3589990" cy="14359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nl-BE" sz="2600" kern="1200" dirty="0" err="1" smtClean="0"/>
            <a:t>outcome</a:t>
          </a:r>
          <a:endParaRPr lang="nl-BE" sz="2600" kern="1200" dirty="0"/>
        </a:p>
      </dsp:txBody>
      <dsp:txXfrm>
        <a:off x="8052601" y="169981"/>
        <a:ext cx="2153994" cy="14359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345B0-B41F-4DAB-A6E6-94D958E15071}">
      <dsp:nvSpPr>
        <dsp:cNvPr id="0" name=""/>
        <dsp:cNvSpPr/>
      </dsp:nvSpPr>
      <dsp:spPr>
        <a:xfrm>
          <a:off x="4152663" y="32390"/>
          <a:ext cx="1122974" cy="1122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nl-BE" sz="1900" kern="1200" noProof="0" dirty="0"/>
            <a:t>Business </a:t>
          </a:r>
          <a:r>
            <a:rPr lang="nl-BE" sz="1900" kern="1200" noProof="0" dirty="0">
              <a:solidFill>
                <a:schemeClr val="bg1"/>
              </a:solidFill>
            </a:rPr>
            <a:t>analyse</a:t>
          </a:r>
        </a:p>
      </dsp:txBody>
      <dsp:txXfrm>
        <a:off x="4152663" y="32390"/>
        <a:ext cx="1122974" cy="1122974"/>
      </dsp:txXfrm>
    </dsp:sp>
    <dsp:sp modelId="{8A9F8B05-18ED-4D37-B35D-0CA222BBD2F9}">
      <dsp:nvSpPr>
        <dsp:cNvPr id="0" name=""/>
        <dsp:cNvSpPr/>
      </dsp:nvSpPr>
      <dsp:spPr>
        <a:xfrm>
          <a:off x="1510811" y="-122"/>
          <a:ext cx="4210617" cy="4210617"/>
        </a:xfrm>
        <a:prstGeom prst="circularArrow">
          <a:avLst>
            <a:gd name="adj1" fmla="val 5201"/>
            <a:gd name="adj2" fmla="val 335950"/>
            <a:gd name="adj3" fmla="val 21293092"/>
            <a:gd name="adj4" fmla="val 19766370"/>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E8BB10-0235-4350-BFE1-4C9B02A64A3F}">
      <dsp:nvSpPr>
        <dsp:cNvPr id="0" name=""/>
        <dsp:cNvSpPr/>
      </dsp:nvSpPr>
      <dsp:spPr>
        <a:xfrm>
          <a:off x="4831283" y="2120967"/>
          <a:ext cx="1122974" cy="1122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nl-BE" sz="1900" kern="1200" noProof="0" dirty="0">
              <a:solidFill>
                <a:schemeClr val="bg1"/>
              </a:solidFill>
            </a:rPr>
            <a:t>Data vragen</a:t>
          </a:r>
        </a:p>
      </dsp:txBody>
      <dsp:txXfrm>
        <a:off x="4831283" y="2120967"/>
        <a:ext cx="1122974" cy="1122974"/>
      </dsp:txXfrm>
    </dsp:sp>
    <dsp:sp modelId="{8F54169C-F23F-4628-BCA0-4AA36F488A65}">
      <dsp:nvSpPr>
        <dsp:cNvPr id="0" name=""/>
        <dsp:cNvSpPr/>
      </dsp:nvSpPr>
      <dsp:spPr>
        <a:xfrm>
          <a:off x="1510811" y="-122"/>
          <a:ext cx="4210617" cy="4210617"/>
        </a:xfrm>
        <a:prstGeom prst="circularArrow">
          <a:avLst>
            <a:gd name="adj1" fmla="val 5201"/>
            <a:gd name="adj2" fmla="val 335950"/>
            <a:gd name="adj3" fmla="val 4014542"/>
            <a:gd name="adj4" fmla="val 2253575"/>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558DFA-BB0C-40D9-914F-1DD28F95DA75}">
      <dsp:nvSpPr>
        <dsp:cNvPr id="0" name=""/>
        <dsp:cNvSpPr/>
      </dsp:nvSpPr>
      <dsp:spPr>
        <a:xfrm>
          <a:off x="3054633" y="3411779"/>
          <a:ext cx="1122974" cy="1122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nl-BE" sz="1900" kern="1200" noProof="0" dirty="0">
              <a:solidFill>
                <a:schemeClr val="bg1"/>
              </a:solidFill>
            </a:rPr>
            <a:t>Data </a:t>
          </a:r>
          <a:r>
            <a:rPr lang="nl-BE" sz="1900" kern="1200" noProof="0" dirty="0"/>
            <a:t>exploratie</a:t>
          </a:r>
        </a:p>
      </dsp:txBody>
      <dsp:txXfrm>
        <a:off x="3054633" y="3411779"/>
        <a:ext cx="1122974" cy="1122974"/>
      </dsp:txXfrm>
    </dsp:sp>
    <dsp:sp modelId="{60350E97-03DB-4EEA-A30F-EE6760C079E8}">
      <dsp:nvSpPr>
        <dsp:cNvPr id="0" name=""/>
        <dsp:cNvSpPr/>
      </dsp:nvSpPr>
      <dsp:spPr>
        <a:xfrm>
          <a:off x="1510811" y="-122"/>
          <a:ext cx="4210617" cy="4210617"/>
        </a:xfrm>
        <a:prstGeom prst="circularArrow">
          <a:avLst>
            <a:gd name="adj1" fmla="val 5201"/>
            <a:gd name="adj2" fmla="val 335950"/>
            <a:gd name="adj3" fmla="val 8210475"/>
            <a:gd name="adj4" fmla="val 6449508"/>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655E07-63F6-4989-9E74-CDEE3B8D326A}">
      <dsp:nvSpPr>
        <dsp:cNvPr id="0" name=""/>
        <dsp:cNvSpPr/>
      </dsp:nvSpPr>
      <dsp:spPr>
        <a:xfrm>
          <a:off x="1277982" y="2120967"/>
          <a:ext cx="1122974" cy="1122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nl-BE" sz="1900" kern="1200" noProof="0" dirty="0">
              <a:solidFill>
                <a:schemeClr val="bg1"/>
              </a:solidFill>
            </a:rPr>
            <a:t>Data analyse</a:t>
          </a:r>
        </a:p>
      </dsp:txBody>
      <dsp:txXfrm>
        <a:off x="1277982" y="2120967"/>
        <a:ext cx="1122974" cy="1122974"/>
      </dsp:txXfrm>
    </dsp:sp>
    <dsp:sp modelId="{63DAA209-C5A0-48D3-A0F5-CC1BC1B6FC5A}">
      <dsp:nvSpPr>
        <dsp:cNvPr id="0" name=""/>
        <dsp:cNvSpPr/>
      </dsp:nvSpPr>
      <dsp:spPr>
        <a:xfrm>
          <a:off x="1510811" y="-122"/>
          <a:ext cx="4210617" cy="4210617"/>
        </a:xfrm>
        <a:prstGeom prst="circularArrow">
          <a:avLst>
            <a:gd name="adj1" fmla="val 5201"/>
            <a:gd name="adj2" fmla="val 335950"/>
            <a:gd name="adj3" fmla="val 12297680"/>
            <a:gd name="adj4" fmla="val 10770958"/>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3534EB-09CE-43DA-97A9-F536B5CDA9B8}">
      <dsp:nvSpPr>
        <dsp:cNvPr id="0" name=""/>
        <dsp:cNvSpPr/>
      </dsp:nvSpPr>
      <dsp:spPr>
        <a:xfrm>
          <a:off x="1956602" y="32390"/>
          <a:ext cx="1122974" cy="1122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nl-BE" sz="1900" kern="1200" noProof="0" dirty="0"/>
            <a:t>Conclusies </a:t>
          </a:r>
          <a:r>
            <a:rPr lang="nl-BE" sz="1900" kern="1200" noProof="0" dirty="0">
              <a:solidFill>
                <a:schemeClr val="bg1"/>
              </a:solidFill>
            </a:rPr>
            <a:t>&amp; nieuwe vragen</a:t>
          </a:r>
        </a:p>
      </dsp:txBody>
      <dsp:txXfrm>
        <a:off x="1956602" y="32390"/>
        <a:ext cx="1122974" cy="1122974"/>
      </dsp:txXfrm>
    </dsp:sp>
    <dsp:sp modelId="{781BDC95-65B3-467C-9252-D53F1AE7EE1C}">
      <dsp:nvSpPr>
        <dsp:cNvPr id="0" name=""/>
        <dsp:cNvSpPr/>
      </dsp:nvSpPr>
      <dsp:spPr>
        <a:xfrm>
          <a:off x="1510811" y="-122"/>
          <a:ext cx="4210617" cy="4210617"/>
        </a:xfrm>
        <a:prstGeom prst="circularArrow">
          <a:avLst>
            <a:gd name="adj1" fmla="val 5201"/>
            <a:gd name="adj2" fmla="val 335950"/>
            <a:gd name="adj3" fmla="val 16865532"/>
            <a:gd name="adj4" fmla="val 15198519"/>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B383C-141B-4550-932E-FD52318D5BBE}" type="datetimeFigureOut">
              <a:rPr lang="nl-BE" smtClean="0"/>
              <a:t>29/09/2016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3FADB-91CF-4F9B-BC02-430C06A60A40}" type="slidenum">
              <a:rPr lang="nl-BE" smtClean="0"/>
              <a:t>‹nr.›</a:t>
            </a:fld>
            <a:endParaRPr lang="nl-BE"/>
          </a:p>
        </p:txBody>
      </p:sp>
    </p:spTree>
    <p:extLst>
      <p:ext uri="{BB962C8B-B14F-4D97-AF65-F5344CB8AC3E}">
        <p14:creationId xmlns:p14="http://schemas.microsoft.com/office/powerpoint/2010/main" val="193127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5</a:t>
            </a:fld>
            <a:endParaRPr lang="nl-BE"/>
          </a:p>
        </p:txBody>
      </p:sp>
    </p:spTree>
    <p:extLst>
      <p:ext uri="{BB962C8B-B14F-4D97-AF65-F5344CB8AC3E}">
        <p14:creationId xmlns:p14="http://schemas.microsoft.com/office/powerpoint/2010/main" val="799347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14</a:t>
            </a:fld>
            <a:endParaRPr lang="nl-BE"/>
          </a:p>
        </p:txBody>
      </p:sp>
    </p:spTree>
    <p:extLst>
      <p:ext uri="{BB962C8B-B14F-4D97-AF65-F5344CB8AC3E}">
        <p14:creationId xmlns:p14="http://schemas.microsoft.com/office/powerpoint/2010/main" val="3391238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15</a:t>
            </a:fld>
            <a:endParaRPr lang="nl-BE"/>
          </a:p>
        </p:txBody>
      </p:sp>
    </p:spTree>
    <p:extLst>
      <p:ext uri="{BB962C8B-B14F-4D97-AF65-F5344CB8AC3E}">
        <p14:creationId xmlns:p14="http://schemas.microsoft.com/office/powerpoint/2010/main" val="3964616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16</a:t>
            </a:fld>
            <a:endParaRPr lang="nl-BE"/>
          </a:p>
        </p:txBody>
      </p:sp>
    </p:spTree>
    <p:extLst>
      <p:ext uri="{BB962C8B-B14F-4D97-AF65-F5344CB8AC3E}">
        <p14:creationId xmlns:p14="http://schemas.microsoft.com/office/powerpoint/2010/main" val="485010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3D14390-CE22-4561-A619-AA459398FFDD}" type="slidenum">
              <a:rPr lang="nl-BE" smtClean="0">
                <a:solidFill>
                  <a:prstClr val="black"/>
                </a:solidFill>
              </a:rPr>
              <a:pPr/>
              <a:t>17</a:t>
            </a:fld>
            <a:endParaRPr lang="nl-BE">
              <a:solidFill>
                <a:prstClr val="black"/>
              </a:solidFill>
            </a:endParaRPr>
          </a:p>
        </p:txBody>
      </p:sp>
    </p:spTree>
    <p:extLst>
      <p:ext uri="{BB962C8B-B14F-4D97-AF65-F5344CB8AC3E}">
        <p14:creationId xmlns:p14="http://schemas.microsoft.com/office/powerpoint/2010/main" val="275912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BE" dirty="0"/>
          </a:p>
        </p:txBody>
      </p:sp>
      <p:sp>
        <p:nvSpPr>
          <p:cNvPr id="4" name="Tijdelijke aanduiding voor dianummer 3"/>
          <p:cNvSpPr>
            <a:spLocks noGrp="1"/>
          </p:cNvSpPr>
          <p:nvPr>
            <p:ph type="sldNum" sz="quarter" idx="10"/>
          </p:nvPr>
        </p:nvSpPr>
        <p:spPr/>
        <p:txBody>
          <a:bodyPr/>
          <a:lstStyle/>
          <a:p>
            <a:fld id="{F3D14390-CE22-4561-A619-AA459398FFDD}" type="slidenum">
              <a:rPr lang="nl-BE" smtClean="0">
                <a:solidFill>
                  <a:prstClr val="black"/>
                </a:solidFill>
              </a:rPr>
              <a:pPr/>
              <a:t>18</a:t>
            </a:fld>
            <a:endParaRPr lang="nl-BE">
              <a:solidFill>
                <a:prstClr val="black"/>
              </a:solidFill>
            </a:endParaRPr>
          </a:p>
        </p:txBody>
      </p:sp>
    </p:spTree>
    <p:extLst>
      <p:ext uri="{BB962C8B-B14F-4D97-AF65-F5344CB8AC3E}">
        <p14:creationId xmlns:p14="http://schemas.microsoft.com/office/powerpoint/2010/main" val="141855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BE" dirty="0"/>
          </a:p>
        </p:txBody>
      </p:sp>
      <p:sp>
        <p:nvSpPr>
          <p:cNvPr id="4" name="Tijdelijke aanduiding voor dianummer 3"/>
          <p:cNvSpPr>
            <a:spLocks noGrp="1"/>
          </p:cNvSpPr>
          <p:nvPr>
            <p:ph type="sldNum" sz="quarter" idx="10"/>
          </p:nvPr>
        </p:nvSpPr>
        <p:spPr/>
        <p:txBody>
          <a:bodyPr/>
          <a:lstStyle/>
          <a:p>
            <a:fld id="{F3D14390-CE22-4561-A619-AA459398FFDD}" type="slidenum">
              <a:rPr lang="nl-BE" smtClean="0">
                <a:solidFill>
                  <a:prstClr val="black"/>
                </a:solidFill>
              </a:rPr>
              <a:pPr/>
              <a:t>21</a:t>
            </a:fld>
            <a:endParaRPr lang="nl-BE">
              <a:solidFill>
                <a:prstClr val="black"/>
              </a:solidFill>
            </a:endParaRPr>
          </a:p>
        </p:txBody>
      </p:sp>
    </p:spTree>
    <p:extLst>
      <p:ext uri="{BB962C8B-B14F-4D97-AF65-F5344CB8AC3E}">
        <p14:creationId xmlns:p14="http://schemas.microsoft.com/office/powerpoint/2010/main" val="1335777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BE" dirty="0"/>
          </a:p>
        </p:txBody>
      </p:sp>
      <p:sp>
        <p:nvSpPr>
          <p:cNvPr id="4" name="Tijdelijke aanduiding voor dianummer 3"/>
          <p:cNvSpPr>
            <a:spLocks noGrp="1"/>
          </p:cNvSpPr>
          <p:nvPr>
            <p:ph type="sldNum" sz="quarter" idx="10"/>
          </p:nvPr>
        </p:nvSpPr>
        <p:spPr/>
        <p:txBody>
          <a:bodyPr/>
          <a:lstStyle/>
          <a:p>
            <a:fld id="{F3D14390-CE22-4561-A619-AA459398FFDD}" type="slidenum">
              <a:rPr lang="nl-BE" smtClean="0">
                <a:solidFill>
                  <a:prstClr val="black"/>
                </a:solidFill>
              </a:rPr>
              <a:pPr/>
              <a:t>22</a:t>
            </a:fld>
            <a:endParaRPr lang="nl-BE">
              <a:solidFill>
                <a:prstClr val="black"/>
              </a:solidFill>
            </a:endParaRPr>
          </a:p>
        </p:txBody>
      </p:sp>
    </p:spTree>
    <p:extLst>
      <p:ext uri="{BB962C8B-B14F-4D97-AF65-F5344CB8AC3E}">
        <p14:creationId xmlns:p14="http://schemas.microsoft.com/office/powerpoint/2010/main" val="2679986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BE" dirty="0"/>
          </a:p>
        </p:txBody>
      </p:sp>
      <p:sp>
        <p:nvSpPr>
          <p:cNvPr id="4" name="Tijdelijke aanduiding voor dianummer 3"/>
          <p:cNvSpPr>
            <a:spLocks noGrp="1"/>
          </p:cNvSpPr>
          <p:nvPr>
            <p:ph type="sldNum" sz="quarter" idx="10"/>
          </p:nvPr>
        </p:nvSpPr>
        <p:spPr/>
        <p:txBody>
          <a:bodyPr/>
          <a:lstStyle/>
          <a:p>
            <a:fld id="{F3D14390-CE22-4561-A619-AA459398FFDD}" type="slidenum">
              <a:rPr lang="nl-BE" smtClean="0">
                <a:solidFill>
                  <a:prstClr val="black"/>
                </a:solidFill>
              </a:rPr>
              <a:pPr/>
              <a:t>23</a:t>
            </a:fld>
            <a:endParaRPr lang="nl-BE">
              <a:solidFill>
                <a:prstClr val="black"/>
              </a:solidFill>
            </a:endParaRPr>
          </a:p>
        </p:txBody>
      </p:sp>
    </p:spTree>
    <p:extLst>
      <p:ext uri="{BB962C8B-B14F-4D97-AF65-F5344CB8AC3E}">
        <p14:creationId xmlns:p14="http://schemas.microsoft.com/office/powerpoint/2010/main" val="352423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30</a:t>
            </a:fld>
            <a:endParaRPr lang="nl-BE"/>
          </a:p>
        </p:txBody>
      </p:sp>
    </p:spTree>
    <p:extLst>
      <p:ext uri="{BB962C8B-B14F-4D97-AF65-F5344CB8AC3E}">
        <p14:creationId xmlns:p14="http://schemas.microsoft.com/office/powerpoint/2010/main" val="3677361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Eenvoudige oplossing voor complexe uitdagingen</a:t>
            </a:r>
          </a:p>
          <a:p>
            <a:r>
              <a:rPr lang="nl-BE" dirty="0"/>
              <a:t>We vertolken de stem van de fietsers </a:t>
            </a:r>
          </a:p>
          <a:p>
            <a:r>
              <a:rPr lang="nl-BE" dirty="0"/>
              <a:t>We motiveren om te starten met fietsen Bike </a:t>
            </a:r>
            <a:r>
              <a:rPr lang="nl-BE" dirty="0" err="1"/>
              <a:t>to</a:t>
            </a:r>
            <a:r>
              <a:rPr lang="nl-BE" dirty="0"/>
              <a:t> </a:t>
            </a:r>
            <a:r>
              <a:rPr lang="nl-BE" dirty="0" err="1"/>
              <a:t>Work</a:t>
            </a:r>
            <a:r>
              <a:rPr lang="nl-BE" dirty="0"/>
              <a:t> </a:t>
            </a:r>
          </a:p>
        </p:txBody>
      </p:sp>
      <p:sp>
        <p:nvSpPr>
          <p:cNvPr id="4" name="Slide Number Placeholder 3"/>
          <p:cNvSpPr>
            <a:spLocks noGrp="1"/>
          </p:cNvSpPr>
          <p:nvPr>
            <p:ph type="sldNum" sz="quarter" idx="10"/>
          </p:nvPr>
        </p:nvSpPr>
        <p:spPr/>
        <p:txBody>
          <a:bodyPr/>
          <a:lstStyle/>
          <a:p>
            <a:fld id="{924A8093-F836-49D7-A985-D0F1C2C486D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8508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6</a:t>
            </a:fld>
            <a:endParaRPr lang="nl-BE"/>
          </a:p>
        </p:txBody>
      </p:sp>
    </p:spTree>
    <p:extLst>
      <p:ext uri="{BB962C8B-B14F-4D97-AF65-F5344CB8AC3E}">
        <p14:creationId xmlns:p14="http://schemas.microsoft.com/office/powerpoint/2010/main" val="3760585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Bike </a:t>
            </a:r>
            <a:r>
              <a:rPr lang="nl-BE" dirty="0" err="1"/>
              <a:t>to</a:t>
            </a:r>
            <a:r>
              <a:rPr lang="nl-BE" dirty="0"/>
              <a:t> </a:t>
            </a:r>
            <a:r>
              <a:rPr lang="nl-BE" dirty="0" err="1"/>
              <a:t>work</a:t>
            </a:r>
            <a:r>
              <a:rPr lang="nl-BE" dirty="0"/>
              <a:t> is het fietsmotivatieprogramma dat werkgevers ondersteunt, </a:t>
            </a:r>
            <a:br>
              <a:rPr lang="nl-BE" dirty="0"/>
            </a:br>
            <a:r>
              <a:rPr lang="nl-BE" dirty="0"/>
              <a:t>die hun  werknemers willen stimuleren op de fiets naar het werk te komen.</a:t>
            </a:r>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17723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140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Missie</a:t>
            </a:r>
            <a:r>
              <a:rPr lang="nl-BE" baseline="0" dirty="0" smtClean="0"/>
              <a:t> en visie van het fiets-motivatieprogramma waren al vrij duidelijk voor start impactmeting. Wat maakt dat we van hieruit snel, met dank aan de door Sociale Innovatiefabriek aangeleverde sjablonen, konden overgaan tot de </a:t>
            </a:r>
            <a:r>
              <a:rPr lang="nl-BE" baseline="0" dirty="0" err="1" smtClean="0"/>
              <a:t>Theory</a:t>
            </a:r>
            <a:r>
              <a:rPr lang="nl-BE" baseline="0" dirty="0" smtClean="0"/>
              <a:t> of Change of </a:t>
            </a:r>
            <a:r>
              <a:rPr lang="nl-BE" baseline="0" dirty="0" err="1" smtClean="0"/>
              <a:t>maw</a:t>
            </a:r>
            <a:r>
              <a:rPr lang="nl-BE" baseline="0" dirty="0" smtClean="0"/>
              <a:t> het aangeven van hoe we maatschappelijke verandering willen creëren. Aanvankelijk was het de bedoeling om een impactevaluatie voor Fietsersbond te houden, maar is niet kunnen doorgaan doordat missie en visie nog niet scherp genoeg waren. </a:t>
            </a:r>
          </a:p>
          <a:p>
            <a:endParaRPr lang="nl-BE" baseline="0" dirty="0" smtClean="0"/>
          </a:p>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732204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Vandaag bestaat er een gans gamma aan ondersteuning voor werkgevers die willen inzetten op de fiets.</a:t>
            </a:r>
            <a:r>
              <a:rPr lang="nl-NL" sz="1200" kern="1200" baseline="0" dirty="0" smtClean="0">
                <a:solidFill>
                  <a:schemeClr val="tx1"/>
                </a:solidFill>
                <a:effectLst/>
                <a:latin typeface="+mn-lt"/>
                <a:ea typeface="+mn-ea"/>
                <a:cs typeface="+mn-cs"/>
              </a:rPr>
              <a:t> Doel van de impactmeting is om objectief te bepalen wat werkt en wat werkt niet en zo meer doelgerichte ondersteuning aan een bedrijf met een bepaald mobiliteitsprofiel te kunnen bieden. Met name was het onze bedoeling om zicht te krijgen op de impact die onze informatieverstrekking (fiets-actieplan), en twee wedstrijden per jaar (Summer Challenge + winter </a:t>
            </a:r>
            <a:r>
              <a:rPr lang="nl-NL" sz="1200" kern="1200" baseline="0" dirty="0" err="1" smtClean="0">
                <a:solidFill>
                  <a:schemeClr val="tx1"/>
                </a:solidFill>
                <a:effectLst/>
                <a:latin typeface="+mn-lt"/>
                <a:ea typeface="+mn-ea"/>
                <a:cs typeface="+mn-cs"/>
              </a:rPr>
              <a:t>Trophy</a:t>
            </a:r>
            <a:r>
              <a:rPr lang="nl-NL" sz="1200" kern="1200" baseline="0" dirty="0" smtClean="0">
                <a:solidFill>
                  <a:schemeClr val="tx1"/>
                </a:solidFill>
                <a:effectLst/>
                <a:latin typeface="+mn-lt"/>
                <a:ea typeface="+mn-ea"/>
                <a:cs typeface="+mn-cs"/>
              </a:rPr>
              <a:t>) hebben op het motiveren van nieuwe fietsers en het realiseren van een fietscultuur.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smtClean="0">
                <a:solidFill>
                  <a:schemeClr val="tx1"/>
                </a:solidFill>
                <a:effectLst/>
                <a:latin typeface="+mn-lt"/>
                <a:ea typeface="+mn-ea"/>
                <a:cs typeface="+mn-cs"/>
              </a:rPr>
              <a:t>Deze impactmeting past bovendien in een evaluatie van het online fietsprogramma Bike </a:t>
            </a:r>
            <a:r>
              <a:rPr lang="nl-NL" sz="1200" kern="1200" baseline="0" dirty="0" err="1" smtClean="0">
                <a:solidFill>
                  <a:schemeClr val="tx1"/>
                </a:solidFill>
                <a:effectLst/>
                <a:latin typeface="+mn-lt"/>
                <a:ea typeface="+mn-ea"/>
                <a:cs typeface="+mn-cs"/>
              </a:rPr>
              <a:t>to</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Work</a:t>
            </a:r>
            <a:r>
              <a:rPr lang="nl-NL" sz="1200" kern="1200" baseline="0" dirty="0" smtClean="0">
                <a:solidFill>
                  <a:schemeClr val="tx1"/>
                </a:solidFill>
                <a:effectLst/>
                <a:latin typeface="+mn-lt"/>
                <a:ea typeface="+mn-ea"/>
                <a:cs typeface="+mn-cs"/>
              </a:rPr>
              <a:t>, dat na zeven toe is aan vernieuwing. Er komt dan ook dit jaar een nieuwe website.</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971278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Zowel</a:t>
            </a:r>
            <a:r>
              <a:rPr lang="nl-BE" baseline="0" dirty="0" smtClean="0"/>
              <a:t> kwantitatieve als kwalitatieve data. </a:t>
            </a:r>
          </a:p>
          <a:p>
            <a:r>
              <a:rPr lang="nl-BE" baseline="0" dirty="0" smtClean="0"/>
              <a:t>Kwantitatief: bevragingen bij werkgevers en werknemers om inzicht te krijgen hoe ons aanbod gewaardeerd wordt + data-analyse geregistreerd door de deelnemende werknemers.</a:t>
            </a:r>
          </a:p>
          <a:p>
            <a:r>
              <a:rPr lang="nl-BE" baseline="0" dirty="0" smtClean="0"/>
              <a:t>Kwalitatief: focusgroep van langer deelnemende ondernemingen, starters en werknemers. met name de ambassadeurs. Zij die het voortouw genomen hebben in onze wedstrijden. </a:t>
            </a:r>
          </a:p>
          <a:p>
            <a:endParaRPr lang="nl-BE" baseline="0" dirty="0" smtClean="0"/>
          </a:p>
          <a:p>
            <a:r>
              <a:rPr lang="nl-BE" baseline="0" dirty="0" smtClean="0"/>
              <a:t>Die data werd dan met behulp van een data </a:t>
            </a:r>
            <a:r>
              <a:rPr lang="nl-BE" baseline="0" dirty="0" err="1" smtClean="0"/>
              <a:t>analyst</a:t>
            </a:r>
            <a:r>
              <a:rPr lang="nl-BE" baseline="0" dirty="0" smtClean="0"/>
              <a:t> </a:t>
            </a:r>
            <a:r>
              <a:rPr lang="nl-BE" baseline="0" dirty="0" err="1" smtClean="0"/>
              <a:t>Hipo</a:t>
            </a:r>
            <a:r>
              <a:rPr lang="nl-BE" baseline="0" dirty="0" smtClean="0"/>
              <a:t> Analytics mooi visueel weergegeven.</a:t>
            </a:r>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36038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73393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solidFill>
                  <a:srgbClr val="002060"/>
                </a:solidFill>
                <a:latin typeface="Ubuntu" panose="020B0504030602030204" pitchFamily="34" charset="0"/>
              </a:rPr>
              <a:t>Vooral in Vlaanderen populair </a:t>
            </a:r>
          </a:p>
          <a:p>
            <a:r>
              <a:rPr lang="nl-BE" dirty="0">
                <a:solidFill>
                  <a:srgbClr val="002060"/>
                </a:solidFill>
                <a:latin typeface="Ubuntu" panose="020B0504030602030204" pitchFamily="34" charset="0"/>
              </a:rPr>
              <a:t>Potentieel in Franstalig België</a:t>
            </a:r>
          </a:p>
          <a:p>
            <a:endParaRPr lang="nl-BE" dirty="0"/>
          </a:p>
        </p:txBody>
      </p:sp>
      <p:sp>
        <p:nvSpPr>
          <p:cNvPr id="4" name="Slide Number Placeholder 3"/>
          <p:cNvSpPr>
            <a:spLocks noGrp="1"/>
          </p:cNvSpPr>
          <p:nvPr>
            <p:ph type="sldNum" sz="quarter" idx="10"/>
          </p:nvPr>
        </p:nvSpPr>
        <p:spPr/>
        <p:txBody>
          <a:bodyPr/>
          <a:lstStyle/>
          <a:p>
            <a:fld id="{924A8093-F836-49D7-A985-D0F1C2C486D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84610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solidFill>
                  <a:schemeClr val="bg1"/>
                </a:solidFill>
              </a:rPr>
              <a:t>Aantal actieve unieke</a:t>
            </a:r>
            <a:r>
              <a:rPr lang="nl-BE" baseline="0" dirty="0">
                <a:solidFill>
                  <a:schemeClr val="bg1"/>
                </a:solidFill>
              </a:rPr>
              <a:t> gebruikers op website blijft gelijk. </a:t>
            </a:r>
            <a:endParaRPr lang="nl-BE"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dirty="0">
                <a:solidFill>
                  <a:schemeClr val="bg1"/>
                </a:solidFill>
              </a:rPr>
              <a:t>Dit is niet op basis van de tabel </a:t>
            </a:r>
            <a:r>
              <a:rPr lang="nl-BE" dirty="0" err="1">
                <a:solidFill>
                  <a:schemeClr val="bg1"/>
                </a:solidFill>
              </a:rPr>
              <a:t>active</a:t>
            </a:r>
            <a:r>
              <a:rPr lang="nl-BE" dirty="0">
                <a:solidFill>
                  <a:schemeClr val="bg1"/>
                </a:solidFill>
              </a:rPr>
              <a:t> </a:t>
            </a:r>
            <a:r>
              <a:rPr lang="nl-BE" dirty="0" err="1">
                <a:solidFill>
                  <a:schemeClr val="bg1"/>
                </a:solidFill>
              </a:rPr>
              <a:t>contacts</a:t>
            </a:r>
            <a:r>
              <a:rPr lang="nl-BE" dirty="0">
                <a:solidFill>
                  <a:schemeClr val="bg1"/>
                </a:solidFill>
              </a:rPr>
              <a:t> –maar op basis van het aantal unieke medewerkers die een registratie gedaan hebben op de website. </a:t>
            </a:r>
          </a:p>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983130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24A8093-F836-49D7-A985-D0F1C2C486D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398136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solidFill>
                  <a:srgbClr val="002060"/>
                </a:solidFill>
                <a:latin typeface="Ubuntu" panose="020B0504030602030204" pitchFamily="34" charset="0"/>
              </a:rPr>
              <a:t>Effect van zomer en winter wedstrijden</a:t>
            </a:r>
          </a:p>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40393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7</a:t>
            </a:fld>
            <a:endParaRPr lang="nl-BE"/>
          </a:p>
        </p:txBody>
      </p:sp>
    </p:spTree>
    <p:extLst>
      <p:ext uri="{BB962C8B-B14F-4D97-AF65-F5344CB8AC3E}">
        <p14:creationId xmlns:p14="http://schemas.microsoft.com/office/powerpoint/2010/main" val="409090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a:solidFill>
                  <a:srgbClr val="002060"/>
                </a:solidFill>
                <a:latin typeface="Ubuntu" panose="020B0504030602030204" pitchFamily="34" charset="0"/>
              </a:rPr>
              <a:t>Het is opvallend dat wanneer er minder fietsdagen geregistreerd worden in een provincie </a:t>
            </a:r>
            <a:r>
              <a:rPr lang="nl-BE" dirty="0">
                <a:solidFill>
                  <a:srgbClr val="002060"/>
                </a:solidFill>
                <a:latin typeface="Ubuntu" panose="020B0504030602030204" pitchFamily="34" charset="0"/>
                <a:sym typeface="Wingdings" panose="05000000000000000000" pitchFamily="2" charset="2"/>
              </a:rPr>
              <a:t></a:t>
            </a:r>
            <a:r>
              <a:rPr lang="nl-BE" dirty="0">
                <a:solidFill>
                  <a:srgbClr val="002060"/>
                </a:solidFill>
                <a:latin typeface="Ubuntu" panose="020B0504030602030204" pitchFamily="34" charset="0"/>
              </a:rPr>
              <a:t> er relatief minder vrouwen aanwezig zijn. </a:t>
            </a:r>
            <a:endParaRPr lang="en-US" dirty="0">
              <a:solidFill>
                <a:srgbClr val="002060"/>
              </a:solidFill>
              <a:latin typeface="Ubuntu" panose="020B0504030602030204" pitchFamily="34" charset="0"/>
            </a:endParaRPr>
          </a:p>
          <a:p>
            <a:pPr lvl="1"/>
            <a:r>
              <a:rPr lang="nl-BE" dirty="0">
                <a:solidFill>
                  <a:srgbClr val="002060"/>
                </a:solidFill>
                <a:latin typeface="Ubuntu" panose="020B0504030602030204" pitchFamily="34" charset="0"/>
              </a:rPr>
              <a:t>Heeft dit te maken met een bepaalde drempelvrees ( mannen meer </a:t>
            </a:r>
            <a:r>
              <a:rPr lang="nl-BE" dirty="0" err="1">
                <a:solidFill>
                  <a:srgbClr val="002060"/>
                </a:solidFill>
                <a:latin typeface="Ubuntu" panose="020B0504030602030204" pitchFamily="34" charset="0"/>
              </a:rPr>
              <a:t>early</a:t>
            </a:r>
            <a:r>
              <a:rPr lang="nl-BE" dirty="0">
                <a:solidFill>
                  <a:srgbClr val="002060"/>
                </a:solidFill>
                <a:latin typeface="Ubuntu" panose="020B0504030602030204" pitchFamily="34" charset="0"/>
              </a:rPr>
              <a:t> adapters? ) </a:t>
            </a:r>
            <a:endParaRPr lang="en-US" dirty="0">
              <a:solidFill>
                <a:srgbClr val="002060"/>
              </a:solidFill>
              <a:latin typeface="Ubuntu" panose="020B0504030602030204" pitchFamily="34" charset="0"/>
            </a:endParaRPr>
          </a:p>
          <a:p>
            <a:r>
              <a:rPr lang="nl-BE" dirty="0">
                <a:solidFill>
                  <a:srgbClr val="002060"/>
                </a:solidFill>
                <a:latin typeface="Ubuntu" panose="020B0504030602030204" pitchFamily="34" charset="0"/>
              </a:rPr>
              <a:t>Als mensen ouder worden </a:t>
            </a:r>
            <a:r>
              <a:rPr lang="nl-BE" dirty="0">
                <a:solidFill>
                  <a:srgbClr val="002060"/>
                </a:solidFill>
                <a:latin typeface="Ubuntu" panose="020B0504030602030204" pitchFamily="34" charset="0"/>
                <a:sym typeface="Wingdings" panose="05000000000000000000" pitchFamily="2" charset="2"/>
              </a:rPr>
              <a:t></a:t>
            </a:r>
            <a:r>
              <a:rPr lang="nl-BE" dirty="0">
                <a:solidFill>
                  <a:srgbClr val="002060"/>
                </a:solidFill>
                <a:latin typeface="Ubuntu" panose="020B0504030602030204" pitchFamily="34" charset="0"/>
              </a:rPr>
              <a:t> hebben ze iets meer kans om hun doelstellingen te behalen</a:t>
            </a:r>
            <a:endParaRPr lang="en-US" dirty="0">
              <a:solidFill>
                <a:srgbClr val="002060"/>
              </a:solidFill>
              <a:latin typeface="Ubuntu" panose="020B0504030602030204" pitchFamily="34" charset="0"/>
            </a:endParaRPr>
          </a:p>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605652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solidFill>
                  <a:schemeClr val="bg1"/>
                </a:solidFill>
                <a:latin typeface="Ubuntu" panose="020B0504030602030204" pitchFamily="34" charset="0"/>
              </a:rPr>
              <a:t>Directe impact : </a:t>
            </a:r>
          </a:p>
          <a:p>
            <a:pPr lvl="1"/>
            <a:r>
              <a:rPr lang="nl-BE" dirty="0">
                <a:solidFill>
                  <a:schemeClr val="bg1"/>
                </a:solidFill>
                <a:latin typeface="Ubuntu" panose="020B0504030602030204" pitchFamily="34" charset="0"/>
              </a:rPr>
              <a:t>aantal mensen die door het programma met de fiets komen (en voordien niet met de fiets kwamen)</a:t>
            </a:r>
          </a:p>
          <a:p>
            <a:pPr lvl="1"/>
            <a:r>
              <a:rPr lang="nl-BE" dirty="0">
                <a:solidFill>
                  <a:schemeClr val="bg1"/>
                </a:solidFill>
                <a:latin typeface="Ubuntu" panose="020B0504030602030204" pitchFamily="34" charset="0"/>
              </a:rPr>
              <a:t>bij deelnemende ondernemingen: invloed </a:t>
            </a:r>
          </a:p>
          <a:p>
            <a:pPr lvl="1"/>
            <a:endParaRPr lang="nl-BE" dirty="0">
              <a:solidFill>
                <a:schemeClr val="bg1"/>
              </a:solidFill>
              <a:latin typeface="Ubuntu" panose="020B0504030602030204" pitchFamily="34" charset="0"/>
            </a:endParaRPr>
          </a:p>
          <a:p>
            <a:r>
              <a:rPr lang="nl-BE" dirty="0">
                <a:solidFill>
                  <a:schemeClr val="bg1"/>
                </a:solidFill>
                <a:latin typeface="Ubuntu" panose="020B0504030602030204" pitchFamily="34" charset="0"/>
              </a:rPr>
              <a:t>Indirecte impact: bewustwording</a:t>
            </a:r>
          </a:p>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726960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solidFill>
                  <a:srgbClr val="002060"/>
                </a:solidFill>
                <a:latin typeface="Ubuntu" panose="020B0504030602030204" pitchFamily="34" charset="0"/>
              </a:rPr>
              <a:t>50% van de nieuw geregistreerde gebruikers gaat reeds met fiets naar het werk </a:t>
            </a:r>
          </a:p>
          <a:p>
            <a:endParaRPr lang="nl-BE" dirty="0">
              <a:solidFill>
                <a:srgbClr val="002060"/>
              </a:solidFill>
              <a:latin typeface="Ubuntu" panose="020B0504030602030204" pitchFamily="34" charset="0"/>
            </a:endParaRPr>
          </a:p>
          <a:p>
            <a:r>
              <a:rPr lang="nl-BE" dirty="0">
                <a:solidFill>
                  <a:srgbClr val="002060"/>
                </a:solidFill>
                <a:latin typeface="Ubuntu" panose="020B0504030602030204" pitchFamily="34" charset="0"/>
              </a:rPr>
              <a:t>30% met de auto </a:t>
            </a:r>
          </a:p>
          <a:p>
            <a:endParaRPr lang="nl-BE" dirty="0"/>
          </a:p>
        </p:txBody>
      </p:sp>
      <p:sp>
        <p:nvSpPr>
          <p:cNvPr id="4" name="Slide Number Placeholder 3"/>
          <p:cNvSpPr>
            <a:spLocks noGrp="1"/>
          </p:cNvSpPr>
          <p:nvPr>
            <p:ph type="sldNum" sz="quarter" idx="10"/>
          </p:nvPr>
        </p:nvSpPr>
        <p:spPr/>
        <p:txBody>
          <a:bodyPr/>
          <a:lstStyle/>
          <a:p>
            <a:fld id="{924A8093-F836-49D7-A985-D0F1C2C486D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945514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Klanten</a:t>
            </a:r>
            <a:r>
              <a:rPr lang="nl-BE" baseline="0" dirty="0"/>
              <a:t> haken af: </a:t>
            </a:r>
          </a:p>
          <a:p>
            <a:r>
              <a:rPr lang="nl-BE" baseline="0" dirty="0"/>
              <a:t>De relatieve meerwaarde van bike 2 </a:t>
            </a:r>
            <a:r>
              <a:rPr lang="nl-BE" baseline="0" dirty="0" err="1"/>
              <a:t>work</a:t>
            </a:r>
            <a:r>
              <a:rPr lang="nl-BE" baseline="0" dirty="0"/>
              <a:t> programma is niet groot genoeg t.o.v. andere zaken die ze met het fietsbudget kunnen doen. </a:t>
            </a:r>
          </a:p>
          <a:p>
            <a:r>
              <a:rPr lang="nl-BE" baseline="0" dirty="0"/>
              <a:t>Waarom is het niet goed genoeg ? </a:t>
            </a:r>
            <a:br>
              <a:rPr lang="nl-BE" baseline="0" dirty="0"/>
            </a:br>
            <a:r>
              <a:rPr lang="nl-BE" baseline="0" dirty="0"/>
              <a:t>- De administratieve vereenvoudiging voor de organisatie is er niet genoeg. </a:t>
            </a:r>
          </a:p>
          <a:p>
            <a:pPr marL="171450" indent="-171450">
              <a:buFontTx/>
              <a:buChar char="-"/>
            </a:pPr>
            <a:r>
              <a:rPr lang="nl-BE" baseline="0" dirty="0"/>
              <a:t>Het is teveel administratie voor de gebruiker </a:t>
            </a:r>
            <a:r>
              <a:rPr lang="nl-BE" baseline="0" dirty="0" err="1"/>
              <a:t>tov</a:t>
            </a:r>
            <a:r>
              <a:rPr lang="nl-BE" baseline="0" dirty="0"/>
              <a:t> te weinig beloningen (de beloningscatalogus moet eventueel worden verbeterd)</a:t>
            </a:r>
          </a:p>
          <a:p>
            <a:pPr marL="171450" indent="-171450">
              <a:buFontTx/>
              <a:buChar char="-"/>
            </a:pPr>
            <a:r>
              <a:rPr lang="nl-BE" baseline="0" dirty="0"/>
              <a:t>De website is verouderd ( niet via mobile applicaties registreren ) </a:t>
            </a:r>
          </a:p>
          <a:p>
            <a:pPr marL="171450" indent="-171450">
              <a:buFontTx/>
              <a:buChar char="-"/>
            </a:pPr>
            <a:endParaRPr lang="nl-BE" baseline="0" dirty="0"/>
          </a:p>
        </p:txBody>
      </p:sp>
      <p:sp>
        <p:nvSpPr>
          <p:cNvPr id="4" name="Slide Number Placeholder 3"/>
          <p:cNvSpPr>
            <a:spLocks noGrp="1"/>
          </p:cNvSpPr>
          <p:nvPr>
            <p:ph type="sldNum" sz="quarter" idx="10"/>
          </p:nvPr>
        </p:nvSpPr>
        <p:spPr/>
        <p:txBody>
          <a:bodyPr/>
          <a:lstStyle/>
          <a:p>
            <a:fld id="{924A8093-F836-49D7-A985-D0F1C2C486D8}"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598027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smtClean="0">
                <a:solidFill>
                  <a:schemeClr val="bg1"/>
                </a:solidFill>
                <a:latin typeface="Ubuntu" panose="020B0504030602030204" pitchFamily="34" charset="0"/>
              </a:rPr>
              <a:t>Bike </a:t>
            </a:r>
            <a:r>
              <a:rPr lang="nl-BE" dirty="0" err="1" smtClean="0">
                <a:solidFill>
                  <a:schemeClr val="bg1"/>
                </a:solidFill>
                <a:latin typeface="Ubuntu" panose="020B0504030602030204" pitchFamily="34" charset="0"/>
              </a:rPr>
              <a:t>to</a:t>
            </a:r>
            <a:r>
              <a:rPr lang="nl-BE" dirty="0" smtClean="0">
                <a:solidFill>
                  <a:schemeClr val="bg1"/>
                </a:solidFill>
                <a:latin typeface="Ubuntu" panose="020B0504030602030204" pitchFamily="34" charset="0"/>
              </a:rPr>
              <a:t> </a:t>
            </a:r>
            <a:r>
              <a:rPr lang="nl-BE" dirty="0" err="1" smtClean="0">
                <a:solidFill>
                  <a:schemeClr val="bg1"/>
                </a:solidFill>
                <a:latin typeface="Ubuntu" panose="020B0504030602030204" pitchFamily="34" charset="0"/>
              </a:rPr>
              <a:t>Work</a:t>
            </a:r>
            <a:r>
              <a:rPr lang="nl-BE" dirty="0" smtClean="0">
                <a:solidFill>
                  <a:schemeClr val="bg1"/>
                </a:solidFill>
                <a:latin typeface="Ubuntu" panose="020B0504030602030204" pitchFamily="34" charset="0"/>
              </a:rPr>
              <a:t> uniek </a:t>
            </a:r>
          </a:p>
          <a:p>
            <a:pPr lvl="1"/>
            <a:r>
              <a:rPr lang="nl-BE" dirty="0" smtClean="0">
                <a:solidFill>
                  <a:schemeClr val="bg1"/>
                </a:solidFill>
                <a:latin typeface="Ubuntu" panose="020B0504030602030204" pitchFamily="34" charset="0"/>
              </a:rPr>
              <a:t>laagdrempelig voor werkgevers en werknemers</a:t>
            </a:r>
          </a:p>
          <a:p>
            <a:pPr lvl="1"/>
            <a:r>
              <a:rPr lang="nl-BE" dirty="0" smtClean="0">
                <a:solidFill>
                  <a:schemeClr val="bg1"/>
                </a:solidFill>
                <a:latin typeface="Ubuntu" panose="020B0504030602030204" pitchFamily="34" charset="0"/>
              </a:rPr>
              <a:t>Summer Challenge </a:t>
            </a:r>
          </a:p>
          <a:p>
            <a:pPr lvl="1"/>
            <a:r>
              <a:rPr lang="nl-BE" dirty="0" smtClean="0">
                <a:solidFill>
                  <a:schemeClr val="bg1"/>
                </a:solidFill>
                <a:latin typeface="Ubuntu" panose="020B0504030602030204" pitchFamily="34" charset="0"/>
              </a:rPr>
              <a:t>fiets in combinatie</a:t>
            </a:r>
          </a:p>
          <a:p>
            <a:pPr lvl="1"/>
            <a:endParaRPr lang="nl-BE" dirty="0" smtClean="0">
              <a:solidFill>
                <a:schemeClr val="bg1"/>
              </a:solidFill>
              <a:latin typeface="Ubuntu" panose="020B0504030602030204" pitchFamily="34" charset="0"/>
            </a:endParaRPr>
          </a:p>
          <a:p>
            <a:pPr marL="0" indent="0">
              <a:buNone/>
            </a:pPr>
            <a:r>
              <a:rPr lang="nl-BE" sz="4600" dirty="0" smtClean="0">
                <a:solidFill>
                  <a:schemeClr val="bg1"/>
                </a:solidFill>
                <a:latin typeface="Ubuntu" panose="020B0504030602030204" pitchFamily="34" charset="0"/>
              </a:rPr>
              <a:t>Impact vergroten door </a:t>
            </a:r>
          </a:p>
          <a:p>
            <a:pPr lvl="1"/>
            <a:r>
              <a:rPr lang="nl-BE" sz="4100" dirty="0" smtClean="0">
                <a:solidFill>
                  <a:schemeClr val="bg1"/>
                </a:solidFill>
                <a:latin typeface="Ubuntu" panose="020B0504030602030204" pitchFamily="34" charset="0"/>
              </a:rPr>
              <a:t>uitbouw tool uitbetaling fietsvergoeding</a:t>
            </a:r>
          </a:p>
          <a:p>
            <a:pPr lvl="1"/>
            <a:r>
              <a:rPr lang="nl-BE" sz="4100" dirty="0" smtClean="0">
                <a:solidFill>
                  <a:schemeClr val="bg1"/>
                </a:solidFill>
                <a:latin typeface="Ubuntu" panose="020B0504030602030204" pitchFamily="34" charset="0"/>
              </a:rPr>
              <a:t>werkgevers motiveren om fietsvergoeding uit te betalen</a:t>
            </a:r>
          </a:p>
          <a:p>
            <a:pPr lvl="1"/>
            <a:r>
              <a:rPr lang="nl-BE" sz="4100" dirty="0" smtClean="0">
                <a:solidFill>
                  <a:schemeClr val="bg1"/>
                </a:solidFill>
                <a:latin typeface="Ubuntu" panose="020B0504030602030204" pitchFamily="34" charset="0"/>
              </a:rPr>
              <a:t>lancering Bike </a:t>
            </a:r>
            <a:r>
              <a:rPr lang="nl-BE" sz="4100" dirty="0" err="1" smtClean="0">
                <a:solidFill>
                  <a:schemeClr val="bg1"/>
                </a:solidFill>
                <a:latin typeface="Ubuntu" panose="020B0504030602030204" pitchFamily="34" charset="0"/>
              </a:rPr>
              <a:t>to</a:t>
            </a:r>
            <a:r>
              <a:rPr lang="nl-BE" sz="4100" dirty="0" smtClean="0">
                <a:solidFill>
                  <a:schemeClr val="bg1"/>
                </a:solidFill>
                <a:latin typeface="Ubuntu" panose="020B0504030602030204" pitchFamily="34" charset="0"/>
              </a:rPr>
              <a:t> </a:t>
            </a:r>
            <a:r>
              <a:rPr lang="nl-BE" sz="4100" dirty="0" err="1" smtClean="0">
                <a:solidFill>
                  <a:schemeClr val="bg1"/>
                </a:solidFill>
                <a:latin typeface="Ubuntu" panose="020B0504030602030204" pitchFamily="34" charset="0"/>
              </a:rPr>
              <a:t>Work</a:t>
            </a:r>
            <a:r>
              <a:rPr lang="nl-BE" sz="4100" dirty="0" smtClean="0">
                <a:solidFill>
                  <a:schemeClr val="bg1"/>
                </a:solidFill>
                <a:latin typeface="Ubuntu" panose="020B0504030602030204" pitchFamily="34" charset="0"/>
              </a:rPr>
              <a:t>-app</a:t>
            </a:r>
          </a:p>
          <a:p>
            <a:pPr lvl="1"/>
            <a:r>
              <a:rPr lang="nl-BE" sz="4100" dirty="0" smtClean="0">
                <a:solidFill>
                  <a:schemeClr val="bg1"/>
                </a:solidFill>
                <a:latin typeface="Ubuntu" panose="020B0504030602030204" pitchFamily="34" charset="0"/>
              </a:rPr>
              <a:t>Summer Challenge</a:t>
            </a:r>
          </a:p>
          <a:p>
            <a:pPr lvl="2"/>
            <a:r>
              <a:rPr lang="nl-BE" sz="3400" dirty="0" smtClean="0">
                <a:solidFill>
                  <a:schemeClr val="bg1"/>
                </a:solidFill>
                <a:latin typeface="Ubuntu" panose="020B0504030602030204" pitchFamily="34" charset="0"/>
              </a:rPr>
              <a:t>meer communicatieve ondersteuning</a:t>
            </a:r>
          </a:p>
          <a:p>
            <a:pPr lvl="2"/>
            <a:r>
              <a:rPr lang="nl-BE" sz="3400" dirty="0" smtClean="0">
                <a:solidFill>
                  <a:schemeClr val="bg1"/>
                </a:solidFill>
                <a:latin typeface="Ubuntu" panose="020B0504030602030204" pitchFamily="34" charset="0"/>
              </a:rPr>
              <a:t>vervolgtraject voor werkgever na aantal succesvolle edities – </a:t>
            </a:r>
            <a:r>
              <a:rPr lang="nl-BE" sz="3400" dirty="0" err="1" smtClean="0">
                <a:solidFill>
                  <a:schemeClr val="bg1"/>
                </a:solidFill>
                <a:latin typeface="Ubuntu" panose="020B0504030602030204" pitchFamily="34" charset="0"/>
              </a:rPr>
              <a:t>what’s</a:t>
            </a:r>
            <a:r>
              <a:rPr lang="nl-BE" sz="3400" dirty="0" smtClean="0">
                <a:solidFill>
                  <a:schemeClr val="bg1"/>
                </a:solidFill>
                <a:latin typeface="Ubuntu" panose="020B0504030602030204" pitchFamily="34" charset="0"/>
              </a:rPr>
              <a:t> next </a:t>
            </a:r>
          </a:p>
          <a:p>
            <a:pPr marL="0" indent="0">
              <a:buNone/>
            </a:pPr>
            <a:r>
              <a:rPr lang="nl-BE" dirty="0" smtClean="0"/>
              <a:t>bijleren!</a:t>
            </a:r>
            <a:endParaRPr lang="nl-BE" dirty="0" smtClean="0">
              <a:solidFill>
                <a:schemeClr val="bg1"/>
              </a:solidFill>
              <a:latin typeface="Ubuntu" panose="020B0504030602030204" pitchFamily="34" charset="0"/>
            </a:endParaRPr>
          </a:p>
          <a:p>
            <a:pPr lvl="1"/>
            <a:endParaRPr lang="nl-BE" dirty="0" smtClean="0">
              <a:solidFill>
                <a:schemeClr val="bg1"/>
              </a:solidFill>
              <a:latin typeface="Ubuntu" panose="020B0504030602030204" pitchFamily="34" charset="0"/>
            </a:endParaRPr>
          </a:p>
          <a:p>
            <a:endParaRPr lang="nl-BE" dirty="0"/>
          </a:p>
        </p:txBody>
      </p:sp>
      <p:sp>
        <p:nvSpPr>
          <p:cNvPr id="4" name="Tijdelijke aanduiding voor dianummer 3"/>
          <p:cNvSpPr>
            <a:spLocks noGrp="1"/>
          </p:cNvSpPr>
          <p:nvPr>
            <p:ph type="sldNum" sz="quarter" idx="10"/>
          </p:nvPr>
        </p:nvSpPr>
        <p:spPr/>
        <p:txBody>
          <a:bodyPr/>
          <a:lstStyle/>
          <a:p>
            <a:fld id="{924A8093-F836-49D7-A985-D0F1C2C486D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56296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53</a:t>
            </a:fld>
            <a:endParaRPr lang="nl-BE"/>
          </a:p>
        </p:txBody>
      </p:sp>
    </p:spTree>
    <p:extLst>
      <p:ext uri="{BB962C8B-B14F-4D97-AF65-F5344CB8AC3E}">
        <p14:creationId xmlns:p14="http://schemas.microsoft.com/office/powerpoint/2010/main" val="1397516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71</a:t>
            </a:fld>
            <a:endParaRPr lang="nl-BE"/>
          </a:p>
        </p:txBody>
      </p:sp>
    </p:spTree>
    <p:extLst>
      <p:ext uri="{BB962C8B-B14F-4D97-AF65-F5344CB8AC3E}">
        <p14:creationId xmlns:p14="http://schemas.microsoft.com/office/powerpoint/2010/main" val="3066716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73</a:t>
            </a:fld>
            <a:endParaRPr lang="nl-BE"/>
          </a:p>
        </p:txBody>
      </p:sp>
    </p:spTree>
    <p:extLst>
      <p:ext uri="{BB962C8B-B14F-4D97-AF65-F5344CB8AC3E}">
        <p14:creationId xmlns:p14="http://schemas.microsoft.com/office/powerpoint/2010/main" val="2715916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74</a:t>
            </a:fld>
            <a:endParaRPr lang="nl-BE"/>
          </a:p>
        </p:txBody>
      </p:sp>
    </p:spTree>
    <p:extLst>
      <p:ext uri="{BB962C8B-B14F-4D97-AF65-F5344CB8AC3E}">
        <p14:creationId xmlns:p14="http://schemas.microsoft.com/office/powerpoint/2010/main" val="240832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8</a:t>
            </a:fld>
            <a:endParaRPr lang="nl-BE"/>
          </a:p>
        </p:txBody>
      </p:sp>
    </p:spTree>
    <p:extLst>
      <p:ext uri="{BB962C8B-B14F-4D97-AF65-F5344CB8AC3E}">
        <p14:creationId xmlns:p14="http://schemas.microsoft.com/office/powerpoint/2010/main" val="325518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9</a:t>
            </a:fld>
            <a:endParaRPr lang="nl-BE"/>
          </a:p>
        </p:txBody>
      </p:sp>
    </p:spTree>
    <p:extLst>
      <p:ext uri="{BB962C8B-B14F-4D97-AF65-F5344CB8AC3E}">
        <p14:creationId xmlns:p14="http://schemas.microsoft.com/office/powerpoint/2010/main" val="269437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10</a:t>
            </a:fld>
            <a:endParaRPr lang="nl-BE"/>
          </a:p>
        </p:txBody>
      </p:sp>
    </p:spTree>
    <p:extLst>
      <p:ext uri="{BB962C8B-B14F-4D97-AF65-F5344CB8AC3E}">
        <p14:creationId xmlns:p14="http://schemas.microsoft.com/office/powerpoint/2010/main" val="360045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11</a:t>
            </a:fld>
            <a:endParaRPr lang="nl-BE"/>
          </a:p>
        </p:txBody>
      </p:sp>
    </p:spTree>
    <p:extLst>
      <p:ext uri="{BB962C8B-B14F-4D97-AF65-F5344CB8AC3E}">
        <p14:creationId xmlns:p14="http://schemas.microsoft.com/office/powerpoint/2010/main" val="207639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12</a:t>
            </a:fld>
            <a:endParaRPr lang="nl-BE"/>
          </a:p>
        </p:txBody>
      </p:sp>
    </p:spTree>
    <p:extLst>
      <p:ext uri="{BB962C8B-B14F-4D97-AF65-F5344CB8AC3E}">
        <p14:creationId xmlns:p14="http://schemas.microsoft.com/office/powerpoint/2010/main" val="376691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FB3FADB-91CF-4F9B-BC02-430C06A60A40}" type="slidenum">
              <a:rPr lang="nl-BE" smtClean="0"/>
              <a:t>13</a:t>
            </a:fld>
            <a:endParaRPr lang="nl-BE"/>
          </a:p>
        </p:txBody>
      </p:sp>
    </p:spTree>
    <p:extLst>
      <p:ext uri="{BB962C8B-B14F-4D97-AF65-F5344CB8AC3E}">
        <p14:creationId xmlns:p14="http://schemas.microsoft.com/office/powerpoint/2010/main" val="220929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841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5151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84214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8050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40237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062019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4602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7892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36310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9991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4663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47652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13662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0678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3148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64142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04078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46469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154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37311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92291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9054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53247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25949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45683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787846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E02C050E-8E01-1649-B1F8-90C5EB90EA58}" type="datetimeFigureOut">
              <a:rPr lang="nl-NL" smtClean="0">
                <a:solidFill>
                  <a:prstClr val="black">
                    <a:tint val="75000"/>
                  </a:prstClr>
                </a:solidFill>
              </a:rPr>
              <a:pPr/>
              <a:t>29-9-2016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5E31B4E-6002-0B4C-AD1E-E3E43E230113}"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747717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2"/>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76456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48996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7"/>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88536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128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82296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US">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608605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en-US">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509136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en-US">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3177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34624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en-US">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5105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US">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83681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US">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57273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70892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11785600" y="274639"/>
            <a:ext cx="36576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12800" y="274639"/>
            <a:ext cx="107696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761CA4E-2B1A-4D0A-9B5C-DFBABB753320}" type="datetimeFigureOut">
              <a:rPr lang="en-US" smtClean="0">
                <a:solidFill>
                  <a:prstClr val="black">
                    <a:tint val="75000"/>
                  </a:prstClr>
                </a:solidFill>
              </a:rPr>
              <a:pPr/>
              <a:t>9/29/2016</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355E1073-3CDB-4E0E-A2D3-E18080E3692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6290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063552" y="2060849"/>
            <a:ext cx="8541973" cy="1470025"/>
          </a:xfrm>
        </p:spPr>
        <p:txBody>
          <a:bodyPr>
            <a:noAutofit/>
          </a:bodyPr>
          <a:lstStyle>
            <a:lvl1pPr algn="l">
              <a:defRPr sz="6000" b="1">
                <a:solidFill>
                  <a:srgbClr val="009844"/>
                </a:solidFill>
                <a:latin typeface="Source Serif Pro" panose="02040603050405020204" pitchFamily="18" charset="0"/>
              </a:defRPr>
            </a:lvl1pPr>
          </a:lstStyle>
          <a:p>
            <a:r>
              <a:rPr lang="nl-NL" smtClean="0"/>
              <a:t>Klik om de stijl te bewerken</a:t>
            </a:r>
            <a:endParaRPr lang="nl-BE" dirty="0"/>
          </a:p>
        </p:txBody>
      </p:sp>
      <p:sp>
        <p:nvSpPr>
          <p:cNvPr id="3" name="Ondertitel 2"/>
          <p:cNvSpPr>
            <a:spLocks noGrp="1"/>
          </p:cNvSpPr>
          <p:nvPr>
            <p:ph type="subTitle" idx="1"/>
          </p:nvPr>
        </p:nvSpPr>
        <p:spPr>
          <a:xfrm>
            <a:off x="2063552" y="3816623"/>
            <a:ext cx="7627573" cy="910952"/>
          </a:xfrm>
        </p:spPr>
        <p:txBody>
          <a:bodyPr>
            <a:normAutofit/>
          </a:bodyPr>
          <a:lstStyle>
            <a:lvl1pPr marL="0" indent="0" algn="l">
              <a:buNone/>
              <a:defRPr sz="1800">
                <a:solidFill>
                  <a:schemeClr val="tx1"/>
                </a:solidFill>
                <a:latin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dirty="0"/>
          </a:p>
        </p:txBody>
      </p:sp>
      <p:pic>
        <p:nvPicPr>
          <p:cNvPr id="8" name="Afbeelding 7" descr="FiguurtjesGezinsbond.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8270" y="5996884"/>
            <a:ext cx="7221243" cy="720000"/>
          </a:xfrm>
          <a:prstGeom prst="rect">
            <a:avLst/>
          </a:prstGeom>
        </p:spPr>
      </p:pic>
      <p:sp>
        <p:nvSpPr>
          <p:cNvPr id="11" name="Tijdelijke aanduiding voor tekst 10"/>
          <p:cNvSpPr>
            <a:spLocks noGrp="1"/>
          </p:cNvSpPr>
          <p:nvPr>
            <p:ph type="body" sz="quarter" idx="10"/>
          </p:nvPr>
        </p:nvSpPr>
        <p:spPr>
          <a:xfrm>
            <a:off x="260351" y="6453336"/>
            <a:ext cx="2571749" cy="184150"/>
          </a:xfrm>
        </p:spPr>
        <p:txBody>
          <a:bodyPr>
            <a:noAutofit/>
          </a:bodyPr>
          <a:lstStyle>
            <a:lvl1pPr marL="0" indent="0">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nl-NL" smtClean="0"/>
              <a:t>Klik om de modelstijlen te bewerken</a:t>
            </a:r>
          </a:p>
        </p:txBody>
      </p:sp>
    </p:spTree>
    <p:extLst>
      <p:ext uri="{BB962C8B-B14F-4D97-AF65-F5344CB8AC3E}">
        <p14:creationId xmlns:p14="http://schemas.microsoft.com/office/powerpoint/2010/main" val="3185136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8" name="Titel 7"/>
          <p:cNvSpPr>
            <a:spLocks noGrp="1"/>
          </p:cNvSpPr>
          <p:nvPr>
            <p:ph type="title"/>
          </p:nvPr>
        </p:nvSpPr>
        <p:spPr/>
        <p:txBody>
          <a:bodyPr/>
          <a:lstStyle>
            <a:lvl1pPr>
              <a:defRPr i="0"/>
            </a:lvl1pPr>
          </a:lstStyle>
          <a:p>
            <a:r>
              <a:rPr lang="nl-NL" dirty="0" smtClean="0"/>
              <a:t>Klik om de stijl te bewerken</a:t>
            </a:r>
            <a:endParaRPr lang="nl-BE" dirty="0"/>
          </a:p>
        </p:txBody>
      </p:sp>
      <p:sp>
        <p:nvSpPr>
          <p:cNvPr id="10"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1099302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8"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3977441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10"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1143148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6"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74578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Date Placeholder 6"/>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226099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5"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99594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smtClean="0"/>
              <a:t>Klik om de stijl te bewerken</a:t>
            </a:r>
            <a:endParaRPr lang="nl-BE" dirty="0"/>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175718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469949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2189097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7" name="Tijdelijke aanduiding voor tekst 9"/>
          <p:cNvSpPr>
            <a:spLocks noGrp="1"/>
          </p:cNvSpPr>
          <p:nvPr>
            <p:ph type="body" sz="quarter" idx="10"/>
          </p:nvPr>
        </p:nvSpPr>
        <p:spPr>
          <a:xfrm>
            <a:off x="334432" y="6309320"/>
            <a:ext cx="3745344" cy="359768"/>
          </a:xfrm>
        </p:spPr>
        <p:txBody>
          <a:bodyPr>
            <a:noAutofit/>
          </a:bodyPr>
          <a:lstStyle>
            <a:lvl1pPr marL="0" indent="0">
              <a:buNone/>
              <a:defRPr sz="1800">
                <a:solidFill>
                  <a:srgbClr val="00A160"/>
                </a:solidFill>
              </a:defRPr>
            </a:lvl1pPr>
            <a:lvl2pPr marL="457200" indent="0">
              <a:buNone/>
              <a:defRPr sz="1800">
                <a:solidFill>
                  <a:srgbClr val="00A160"/>
                </a:solidFill>
              </a:defRPr>
            </a:lvl2pPr>
            <a:lvl3pPr marL="914400" indent="0">
              <a:buNone/>
              <a:defRPr sz="1800">
                <a:solidFill>
                  <a:srgbClr val="00A160"/>
                </a:solidFill>
              </a:defRPr>
            </a:lvl3pPr>
            <a:lvl4pPr marL="1371600" indent="0">
              <a:buNone/>
              <a:defRPr sz="1800">
                <a:solidFill>
                  <a:srgbClr val="00A160"/>
                </a:solidFill>
              </a:defRPr>
            </a:lvl4pPr>
            <a:lvl5pPr marL="1828800" indent="0">
              <a:buNone/>
              <a:defRPr sz="1800">
                <a:solidFill>
                  <a:srgbClr val="00A160"/>
                </a:solidFill>
              </a:defRPr>
            </a:lvl5pPr>
          </a:lstStyle>
          <a:p>
            <a:pPr lvl="0"/>
            <a:r>
              <a:rPr lang="nl-NL" dirty="0" smtClean="0"/>
              <a:t>Klik om de modelstijlen te bewerken</a:t>
            </a:r>
          </a:p>
        </p:txBody>
      </p:sp>
    </p:spTree>
    <p:extLst>
      <p:ext uri="{BB962C8B-B14F-4D97-AF65-F5344CB8AC3E}">
        <p14:creationId xmlns:p14="http://schemas.microsoft.com/office/powerpoint/2010/main" val="221594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8144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6724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1074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2227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3.wmf"/><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emf"/><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414953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1E0C4-0D77-4B77-8ACC-BDCC6BC6B05A}"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641979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02C050E-8E01-1649-B1F8-90C5EB90EA58}" type="datetimeFigureOut">
              <a:rPr lang="nl-NL" smtClean="0">
                <a:solidFill>
                  <a:prstClr val="black">
                    <a:tint val="75000"/>
                  </a:prstClr>
                </a:solidFill>
              </a:rPr>
              <a:pPr defTabSz="457200"/>
              <a:t>29-9-2016</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5E31B4E-6002-0B4C-AD1E-E3E43E230113}" type="slidenum">
              <a:rPr lang="nl-NL" smtClean="0">
                <a:solidFill>
                  <a:prstClr val="black">
                    <a:tint val="75000"/>
                  </a:prstClr>
                </a:solidFill>
              </a:rPr>
              <a:pPr defTabSz="457200"/>
              <a:t>‹nr.›</a:t>
            </a:fld>
            <a:endParaRPr lang="nl-NL">
              <a:solidFill>
                <a:prstClr val="black">
                  <a:tint val="75000"/>
                </a:prstClr>
              </a:solidFill>
            </a:endParaRPr>
          </a:p>
        </p:txBody>
      </p:sp>
    </p:spTree>
    <p:extLst>
      <p:ext uri="{BB962C8B-B14F-4D97-AF65-F5344CB8AC3E}">
        <p14:creationId xmlns:p14="http://schemas.microsoft.com/office/powerpoint/2010/main" val="18794238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761CA4E-2B1A-4D0A-9B5C-DFBABB753320}" type="datetimeFigureOut">
              <a:rPr lang="en-US" smtClean="0">
                <a:solidFill>
                  <a:prstClr val="black">
                    <a:tint val="75000"/>
                  </a:prstClr>
                </a:solidFill>
              </a:rPr>
              <a:pPr defTabSz="457200"/>
              <a:t>9/29/2016</a:t>
            </a:fld>
            <a:endParaRPr lang="en-US">
              <a:solidFill>
                <a:prstClr val="black">
                  <a:tint val="75000"/>
                </a:prstClr>
              </a:solidFill>
            </a:endParaRPr>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Tijdelijke aanduiding voor dianumm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55E1073-3CDB-4E0E-A2D3-E18080E3692D}" type="slidenum">
              <a:rPr lang="en-US" smtClean="0">
                <a:solidFill>
                  <a:prstClr val="black">
                    <a:tint val="75000"/>
                  </a:prstClr>
                </a:solidFill>
              </a:rPr>
              <a:pPr defTabSz="457200"/>
              <a:t>‹nr.›</a:t>
            </a:fld>
            <a:endParaRPr lang="en-US">
              <a:solidFill>
                <a:prstClr val="black">
                  <a:tint val="75000"/>
                </a:prstClr>
              </a:solidFill>
            </a:endParaRPr>
          </a:p>
        </p:txBody>
      </p:sp>
    </p:spTree>
    <p:extLst>
      <p:ext uri="{BB962C8B-B14F-4D97-AF65-F5344CB8AC3E}">
        <p14:creationId xmlns:p14="http://schemas.microsoft.com/office/powerpoint/2010/main" val="6158145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5BA5A-DF25-458A-A0ED-EBA3176772D7}" type="datetimeFigureOut">
              <a:rPr lang="nl-BE" smtClean="0">
                <a:solidFill>
                  <a:prstClr val="black">
                    <a:tint val="75000"/>
                  </a:prstClr>
                </a:solidFill>
              </a:rPr>
              <a:pPr/>
              <a:t>29/09/2016</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DDC40-91BD-4803-A206-D7BB5309C5F2}" type="slidenum">
              <a:rPr lang="nl-BE" smtClean="0">
                <a:solidFill>
                  <a:prstClr val="black">
                    <a:tint val="75000"/>
                  </a:prstClr>
                </a:solidFill>
              </a:rPr>
              <a:pPr/>
              <a:t>‹nr.›</a:t>
            </a:fld>
            <a:endParaRPr lang="nl-BE">
              <a:solidFill>
                <a:prstClr val="black">
                  <a:tint val="75000"/>
                </a:prstClr>
              </a:solidFill>
            </a:endParaRPr>
          </a:p>
        </p:txBody>
      </p:sp>
      <p:pic>
        <p:nvPicPr>
          <p:cNvPr id="7" name="Afbeelding 6" descr="LogoGezinsbo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6001" y="5041002"/>
            <a:ext cx="1812903" cy="1638299"/>
          </a:xfrm>
          <a:prstGeom prst="rect">
            <a:avLst/>
          </a:prstGeom>
        </p:spPr>
      </p:pic>
    </p:spTree>
    <p:extLst>
      <p:ext uri="{BB962C8B-B14F-4D97-AF65-F5344CB8AC3E}">
        <p14:creationId xmlns:p14="http://schemas.microsoft.com/office/powerpoint/2010/main" val="2935464774"/>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9" name="Afbeelding 8" descr="LogoGezinsbond.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2491" y="5593537"/>
            <a:ext cx="1195100" cy="1080000"/>
          </a:xfrm>
          <a:prstGeom prst="rect">
            <a:avLst/>
          </a:prstGeom>
        </p:spPr>
      </p:pic>
      <p:pic>
        <p:nvPicPr>
          <p:cNvPr id="10" name="Afbeelding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5894" y="6254584"/>
            <a:ext cx="4608511" cy="414504"/>
          </a:xfrm>
          <a:prstGeom prst="rect">
            <a:avLst/>
          </a:prstGeom>
        </p:spPr>
      </p:pic>
    </p:spTree>
    <p:extLst>
      <p:ext uri="{BB962C8B-B14F-4D97-AF65-F5344CB8AC3E}">
        <p14:creationId xmlns:p14="http://schemas.microsoft.com/office/powerpoint/2010/main" val="266719848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xStyles>
    <p:titleStyle>
      <a:lvl1pPr algn="ctr" defTabSz="914400" rtl="0" eaLnBrk="1" latinLnBrk="0" hangingPunct="1">
        <a:spcBef>
          <a:spcPct val="0"/>
        </a:spcBef>
        <a:buNone/>
        <a:defRPr sz="4400" kern="1200">
          <a:solidFill>
            <a:srgbClr val="009844"/>
          </a:solidFill>
          <a:latin typeface="Source Sans Pro" panose="020B0503030403020204" pitchFamily="34" charset="0"/>
          <a:ea typeface="+mj-ea"/>
          <a:cs typeface="+mj-cs"/>
        </a:defRPr>
      </a:lvl1pPr>
    </p:titleStyle>
    <p:bodyStyle>
      <a:lvl1pPr marL="342900" indent="-342900" algn="l" defTabSz="914400" rtl="0" eaLnBrk="1" latinLnBrk="0" hangingPunct="1">
        <a:spcBef>
          <a:spcPct val="20000"/>
        </a:spcBef>
        <a:buClr>
          <a:srgbClr val="00A160"/>
        </a:buClr>
        <a:buFont typeface="Arial" panose="020B0604020202020204" pitchFamily="34" charset="0"/>
        <a:buChar char="•"/>
        <a:defRPr sz="3200" kern="1200">
          <a:solidFill>
            <a:schemeClr val="tx1"/>
          </a:solidFill>
          <a:latin typeface="Source Sans Pro" pitchFamily="34" charset="0"/>
          <a:ea typeface="+mn-ea"/>
          <a:cs typeface="+mn-cs"/>
        </a:defRPr>
      </a:lvl1pPr>
      <a:lvl2pPr marL="742950" indent="-285750" algn="l" defTabSz="914400" rtl="0" eaLnBrk="1" latinLnBrk="0" hangingPunct="1">
        <a:spcBef>
          <a:spcPct val="20000"/>
        </a:spcBef>
        <a:buClr>
          <a:srgbClr val="00A160"/>
        </a:buClr>
        <a:buFont typeface="Arial" panose="020B0604020202020204" pitchFamily="34" charset="0"/>
        <a:buChar char="–"/>
        <a:defRPr sz="2800" kern="1200">
          <a:solidFill>
            <a:schemeClr val="tx1"/>
          </a:solidFill>
          <a:latin typeface="Source Sans Pro" pitchFamily="34" charset="0"/>
          <a:ea typeface="+mn-ea"/>
          <a:cs typeface="+mn-cs"/>
        </a:defRPr>
      </a:lvl2pPr>
      <a:lvl3pPr marL="1143000" indent="-228600" algn="l" defTabSz="914400" rtl="0" eaLnBrk="1" latinLnBrk="0" hangingPunct="1">
        <a:spcBef>
          <a:spcPct val="20000"/>
        </a:spcBef>
        <a:buClr>
          <a:srgbClr val="00A160"/>
        </a:buClr>
        <a:buFont typeface="Arial" panose="020B0604020202020204" pitchFamily="34" charset="0"/>
        <a:buChar char="•"/>
        <a:defRPr sz="2400" kern="1200">
          <a:solidFill>
            <a:schemeClr val="tx1"/>
          </a:solidFill>
          <a:latin typeface="Source Sans Pro" pitchFamily="34" charset="0"/>
          <a:ea typeface="+mn-ea"/>
          <a:cs typeface="+mn-cs"/>
        </a:defRPr>
      </a:lvl3pPr>
      <a:lvl4pPr marL="1600200" indent="-228600" algn="l" defTabSz="914400" rtl="0" eaLnBrk="1" latinLnBrk="0" hangingPunct="1">
        <a:spcBef>
          <a:spcPct val="20000"/>
        </a:spcBef>
        <a:buClr>
          <a:srgbClr val="00A160"/>
        </a:buClr>
        <a:buFont typeface="Arial" panose="020B0604020202020204" pitchFamily="34" charset="0"/>
        <a:buChar char="–"/>
        <a:defRPr sz="2000" kern="1200">
          <a:solidFill>
            <a:schemeClr val="tx1"/>
          </a:solidFill>
          <a:latin typeface="Source Sans Pro" pitchFamily="34" charset="0"/>
          <a:ea typeface="+mn-ea"/>
          <a:cs typeface="+mn-cs"/>
        </a:defRPr>
      </a:lvl4pPr>
      <a:lvl5pPr marL="2057400" indent="-228600" algn="l" defTabSz="914400" rtl="0" eaLnBrk="1" latinLnBrk="0" hangingPunct="1">
        <a:spcBef>
          <a:spcPct val="20000"/>
        </a:spcBef>
        <a:buClr>
          <a:srgbClr val="00A160"/>
        </a:buClr>
        <a:buFont typeface="Arial" panose="020B0604020202020204" pitchFamily="34" charset="0"/>
        <a:buChar char="»"/>
        <a:defRPr sz="2000" kern="1200">
          <a:solidFill>
            <a:schemeClr val="tx1"/>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 Target="slide17.xml"/><Relationship Id="rId7" Type="http://schemas.openxmlformats.org/officeDocument/2006/relationships/slide" Target="slide5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31.xml"/><Relationship Id="rId4" Type="http://schemas.openxmlformats.org/officeDocument/2006/relationships/image" Target="../media/image9.png"/><Relationship Id="rId9" Type="http://schemas.openxmlformats.org/officeDocument/2006/relationships/slide" Target="slide7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 Target="slide17.xml"/><Relationship Id="rId7" Type="http://schemas.openxmlformats.org/officeDocument/2006/relationships/slide" Target="slide54.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31.xml"/><Relationship Id="rId4" Type="http://schemas.openxmlformats.org/officeDocument/2006/relationships/image" Target="../media/image9.png"/><Relationship Id="rId9" Type="http://schemas.openxmlformats.org/officeDocument/2006/relationships/slide" Target="slide7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4.xm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hyperlink" Target="http://www.biketowork.be/" TargetMode="External"/><Relationship Id="rId2" Type="http://schemas.openxmlformats.org/officeDocument/2006/relationships/hyperlink" Target="http://www.fietsersbond.be/" TargetMode="Externa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0.jpeg"/></Relationships>
</file>

<file path=ppt/slides/_rels/slide5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 Target="slide17.xml"/><Relationship Id="rId7" Type="http://schemas.openxmlformats.org/officeDocument/2006/relationships/slide" Target="slide54.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31.xml"/><Relationship Id="rId4" Type="http://schemas.openxmlformats.org/officeDocument/2006/relationships/image" Target="../media/image9.png"/><Relationship Id="rId9" Type="http://schemas.openxmlformats.org/officeDocument/2006/relationships/slide" Target="slide7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hyperlink" Target="http://www.watjijkan.be/" TargetMode="Externa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 Target="slide17.xml"/><Relationship Id="rId7" Type="http://schemas.openxmlformats.org/officeDocument/2006/relationships/slide" Target="slide54.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31.xml"/><Relationship Id="rId4" Type="http://schemas.openxmlformats.org/officeDocument/2006/relationships/image" Target="../media/image9.png"/><Relationship Id="rId9" Type="http://schemas.openxmlformats.org/officeDocument/2006/relationships/slide" Target="slide7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socialeinnovatiefabriek.be/" TargetMode="External"/><Relationship Id="rId7"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hyperlink" Target="http://www.deverenigdeverenigingen.be/" TargetMode="External"/><Relationship Id="rId4" Type="http://schemas.openxmlformats.org/officeDocument/2006/relationships/hyperlink" Target="http://www.impactnetwerk.b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2129" y="1194555"/>
            <a:ext cx="10646228" cy="2365074"/>
          </a:xfrm>
        </p:spPr>
        <p:txBody>
          <a:bodyPr>
            <a:normAutofit/>
          </a:bodyPr>
          <a:lstStyle/>
          <a:p>
            <a:r>
              <a:rPr lang="en-US" sz="5300" dirty="0" smtClean="0">
                <a:solidFill>
                  <a:schemeClr val="bg1"/>
                </a:solidFill>
                <a:latin typeface="Museo Sans 100" panose="02000000000000000000" pitchFamily="50" charset="0"/>
              </a:rPr>
              <a:t>VAN DROOM NAAR REALITEIT:</a:t>
            </a:r>
            <a:r>
              <a:rPr lang="en-US" sz="3100" dirty="0" smtClean="0">
                <a:solidFill>
                  <a:schemeClr val="bg1"/>
                </a:solidFill>
                <a:latin typeface="Museo Sans 100" panose="02000000000000000000" pitchFamily="50" charset="0"/>
              </a:rPr>
              <a:t> </a:t>
            </a:r>
            <a:r>
              <a:rPr lang="en-US" sz="5300" dirty="0" smtClean="0">
                <a:solidFill>
                  <a:schemeClr val="bg1"/>
                </a:solidFill>
                <a:latin typeface="Museo Sans 500" panose="02000000000000000000" pitchFamily="50" charset="0"/>
              </a:rPr>
              <a:t/>
            </a:r>
            <a:br>
              <a:rPr lang="en-US" sz="5300" dirty="0" smtClean="0">
                <a:solidFill>
                  <a:schemeClr val="bg1"/>
                </a:solidFill>
                <a:latin typeface="Museo Sans 500" panose="02000000000000000000" pitchFamily="50" charset="0"/>
              </a:rPr>
            </a:br>
            <a:r>
              <a:rPr lang="en-US" sz="5300" dirty="0" smtClean="0">
                <a:solidFill>
                  <a:schemeClr val="bg1"/>
                </a:solidFill>
                <a:latin typeface="Museo Sans 100" panose="02000000000000000000" pitchFamily="50" charset="0"/>
              </a:rPr>
              <a:t>JE MAATSCHAPPELIJKE IMPACT </a:t>
            </a:r>
            <a:r>
              <a:rPr lang="en-US" sz="5300" dirty="0" smtClean="0">
                <a:solidFill>
                  <a:schemeClr val="bg1"/>
                </a:solidFill>
                <a:latin typeface="Museo Sans 500" panose="02000000000000000000" pitchFamily="50" charset="0"/>
              </a:rPr>
              <a:t>ZICHTBAAR MAKEN</a:t>
            </a:r>
            <a:endParaRPr lang="en-US" sz="5300" dirty="0">
              <a:solidFill>
                <a:schemeClr val="bg1"/>
              </a:solidFill>
              <a:latin typeface="Museo Sans 500" panose="02000000000000000000" pitchFamily="50" charset="0"/>
            </a:endParaRPr>
          </a:p>
        </p:txBody>
      </p:sp>
      <p:sp>
        <p:nvSpPr>
          <p:cNvPr id="3" name="Subtitle 2"/>
          <p:cNvSpPr>
            <a:spLocks noGrp="1"/>
          </p:cNvSpPr>
          <p:nvPr>
            <p:ph type="subTitle" idx="1"/>
          </p:nvPr>
        </p:nvSpPr>
        <p:spPr>
          <a:xfrm>
            <a:off x="1524000" y="3898900"/>
            <a:ext cx="9144000" cy="829514"/>
          </a:xfrm>
        </p:spPr>
        <p:txBody>
          <a:bodyPr>
            <a:normAutofit/>
          </a:bodyPr>
          <a:lstStyle/>
          <a:p>
            <a:r>
              <a:rPr lang="en-US" sz="3200" dirty="0" err="1">
                <a:solidFill>
                  <a:schemeClr val="bg1"/>
                </a:solidFill>
                <a:latin typeface="Museo Sans 100" panose="02000000000000000000" pitchFamily="50" charset="0"/>
              </a:rPr>
              <a:t>N</a:t>
            </a:r>
            <a:r>
              <a:rPr lang="en-US" sz="3200" dirty="0" err="1" smtClean="0">
                <a:solidFill>
                  <a:schemeClr val="bg1"/>
                </a:solidFill>
                <a:latin typeface="Museo Sans 100" panose="02000000000000000000" pitchFamily="50" charset="0"/>
              </a:rPr>
              <a:t>etwerksessie</a:t>
            </a:r>
            <a:r>
              <a:rPr lang="en-US" sz="3200" dirty="0" smtClean="0">
                <a:solidFill>
                  <a:schemeClr val="bg1"/>
                </a:solidFill>
                <a:latin typeface="Museo Sans 100" panose="02000000000000000000" pitchFamily="50" charset="0"/>
              </a:rPr>
              <a:t> 29 </a:t>
            </a:r>
            <a:r>
              <a:rPr lang="en-US" sz="3200" dirty="0" err="1" smtClean="0">
                <a:solidFill>
                  <a:schemeClr val="bg1"/>
                </a:solidFill>
                <a:latin typeface="Museo Sans 100" panose="02000000000000000000" pitchFamily="50" charset="0"/>
              </a:rPr>
              <a:t>september</a:t>
            </a:r>
            <a:r>
              <a:rPr lang="en-US" sz="3200" dirty="0" smtClean="0">
                <a:solidFill>
                  <a:schemeClr val="bg1"/>
                </a:solidFill>
                <a:latin typeface="Museo Sans 100" panose="02000000000000000000" pitchFamily="50" charset="0"/>
              </a:rPr>
              <a:t> 2016</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2995" y="5279955"/>
            <a:ext cx="2375362" cy="930961"/>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37" y="1194555"/>
            <a:ext cx="10849726" cy="2478724"/>
          </a:xfrm>
          <a:prstGeom prst="rect">
            <a:avLst/>
          </a:prstGeom>
        </p:spPr>
      </p:pic>
    </p:spTree>
    <p:extLst>
      <p:ext uri="{BB962C8B-B14F-4D97-AF65-F5344CB8AC3E}">
        <p14:creationId xmlns:p14="http://schemas.microsoft.com/office/powerpoint/2010/main" val="12749928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HOE JE IMPACT EVALUEREN?</a:t>
            </a:r>
            <a:endParaRPr lang="en-US" sz="4800" dirty="0">
              <a:solidFill>
                <a:schemeClr val="bg1"/>
              </a:solidFill>
              <a:latin typeface="Museo Sans 100" panose="02000000000000000000" pitchFamily="50" charset="0"/>
            </a:endParaRPr>
          </a:p>
        </p:txBody>
      </p:sp>
      <p:sp>
        <p:nvSpPr>
          <p:cNvPr id="8" name="TextBox 6"/>
          <p:cNvSpPr txBox="1"/>
          <p:nvPr/>
        </p:nvSpPr>
        <p:spPr>
          <a:xfrm>
            <a:off x="604982" y="1782165"/>
            <a:ext cx="10631054" cy="3416320"/>
          </a:xfrm>
          <a:prstGeom prst="rect">
            <a:avLst/>
          </a:prstGeom>
          <a:noFill/>
        </p:spPr>
        <p:txBody>
          <a:bodyPr wrap="square" rtlCol="0">
            <a:spAutoFit/>
          </a:bodyPr>
          <a:lstStyle/>
          <a:p>
            <a:r>
              <a:rPr lang="nl-BE" sz="2400"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adhv</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de 4 fases van het actieonderzoek</a:t>
            </a:r>
          </a:p>
          <a:p>
            <a:endPar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marL="342900" indent="-342900">
              <a:buAutoNum type="arabicPeriod"/>
            </a:pP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DRAAGVLAK CREËREN BINNEN ORGANISATIE </a:t>
            </a:r>
          </a:p>
          <a:p>
            <a:pPr marL="342900" indent="-342900">
              <a:buAutoNum type="arabicPeriod"/>
            </a:pPr>
            <a:endPar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marL="342900" indent="-342900">
              <a:buAutoNum type="arabicPeriod"/>
            </a:pP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REFLECTIE, SELECTIE EN STAPPENPLAN</a:t>
            </a:r>
          </a:p>
          <a:p>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wat evalueer je? voor wie? </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welke verandering wil/denk je te bereiken met je activiteiten?</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sz="24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de </a:t>
            </a:r>
            <a:r>
              <a:rPr lang="nl-BE" sz="2400" b="1" i="1"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theory</a:t>
            </a:r>
            <a:r>
              <a:rPr lang="nl-BE" sz="2400" b="1" i="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of </a:t>
            </a:r>
            <a:r>
              <a:rPr lang="nl-BE" sz="2400" b="1" i="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change</a:t>
            </a:r>
            <a:endParaRPr lang="nl-BE" sz="2400" b="1" i="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13544075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25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250"/>
                                        <p:tgtEl>
                                          <p:spTgt spid="8">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fade">
                                      <p:cBhvr>
                                        <p:cTn id="15" dur="250"/>
                                        <p:tgtEl>
                                          <p:spTgt spid="8">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6" end="6"/>
                                            </p:txEl>
                                          </p:spTgt>
                                        </p:tgtEl>
                                        <p:attrNameLst>
                                          <p:attrName>style.visibility</p:attrName>
                                        </p:attrNameLst>
                                      </p:cBhvr>
                                      <p:to>
                                        <p:strVal val="visible"/>
                                      </p:to>
                                    </p:set>
                                    <p:animEffect transition="in" filter="fade">
                                      <p:cBhvr>
                                        <p:cTn id="18" dur="250"/>
                                        <p:tgtEl>
                                          <p:spTgt spid="8">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animEffect transition="in" filter="fade">
                                      <p:cBhvr>
                                        <p:cTn id="23" dur="500"/>
                                        <p:tgtEl>
                                          <p:spTgt spid="8">
                                            <p:txEl>
                                              <p:pRg st="7" end="7"/>
                                            </p:txEl>
                                          </p:spTgt>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HOE JE IMPACT EVALUEREN?</a:t>
            </a:r>
            <a:endParaRPr lang="en-US" sz="4800" dirty="0">
              <a:solidFill>
                <a:schemeClr val="bg1"/>
              </a:solidFill>
              <a:latin typeface="Museo Sans 100" panose="02000000000000000000" pitchFamily="50" charset="0"/>
            </a:endParaRPr>
          </a:p>
        </p:txBody>
      </p:sp>
      <p:sp>
        <p:nvSpPr>
          <p:cNvPr id="8" name="TextBox 6"/>
          <p:cNvSpPr txBox="1"/>
          <p:nvPr/>
        </p:nvSpPr>
        <p:spPr>
          <a:xfrm>
            <a:off x="484909" y="1708074"/>
            <a:ext cx="10631054" cy="1754326"/>
          </a:xfrm>
          <a:prstGeom prst="rect">
            <a:avLst/>
          </a:prstGeom>
          <a:noFill/>
        </p:spPr>
        <p:txBody>
          <a:bodyPr wrap="square" rtlCol="0">
            <a:spAutoFit/>
          </a:bodyPr>
          <a:lstStyle/>
          <a:p>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de </a:t>
            </a:r>
            <a:r>
              <a:rPr lang="nl-BE" sz="2400" b="1" i="1"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theory</a:t>
            </a:r>
            <a:r>
              <a:rPr lang="nl-BE" sz="2400" b="1" i="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of change</a:t>
            </a:r>
          </a:p>
          <a:p>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een causaal model dat in kaart brengt hoe een interventie tot verandering </a:t>
            </a:r>
            <a:r>
              <a:rPr lang="nl-BE" sz="240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of de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beoogde resultaten leidt</a:t>
            </a:r>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graphicFrame>
        <p:nvGraphicFramePr>
          <p:cNvPr id="5" name="Diagram 4"/>
          <p:cNvGraphicFramePr/>
          <p:nvPr>
            <p:extLst>
              <p:ext uri="{D42A27DB-BD31-4B8C-83A1-F6EECF244321}">
                <p14:modId xmlns:p14="http://schemas.microsoft.com/office/powerpoint/2010/main" val="1622216341"/>
              </p:ext>
            </p:extLst>
          </p:nvPr>
        </p:nvGraphicFramePr>
        <p:xfrm>
          <a:off x="484909" y="3183705"/>
          <a:ext cx="10924667" cy="1775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555042" y="5519409"/>
            <a:ext cx="4268107" cy="400110"/>
          </a:xfrm>
          <a:prstGeom prst="rect">
            <a:avLst/>
          </a:prstGeom>
          <a:noFill/>
        </p:spPr>
        <p:txBody>
          <a:bodyPr wrap="square" rtlCol="0">
            <a:spAutoFit/>
          </a:bodyPr>
          <a:lstStyle/>
          <a:p>
            <a:r>
              <a:rPr lang="nl-BE" sz="20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korte T – middellange T – lange T</a:t>
            </a:r>
            <a:endParaRPr lang="nl-BE" sz="20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
        <p:nvSpPr>
          <p:cNvPr id="3" name="Gekromde PIJL-OMLAAG 2"/>
          <p:cNvSpPr/>
          <p:nvPr/>
        </p:nvSpPr>
        <p:spPr>
          <a:xfrm rot="10800000">
            <a:off x="10088380" y="5983498"/>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Gekromde PIJL-OMLAAG 8"/>
          <p:cNvSpPr/>
          <p:nvPr/>
        </p:nvSpPr>
        <p:spPr>
          <a:xfrm rot="10800000">
            <a:off x="8128871" y="5983499"/>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Gekromde PIJL-OMLAAG 9"/>
          <p:cNvSpPr/>
          <p:nvPr/>
        </p:nvSpPr>
        <p:spPr>
          <a:xfrm rot="10800000">
            <a:off x="6981215" y="4947494"/>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1" name="Gekromde PIJL-OMLAAG 10"/>
          <p:cNvSpPr/>
          <p:nvPr/>
        </p:nvSpPr>
        <p:spPr>
          <a:xfrm rot="10800000">
            <a:off x="4707931" y="4947494"/>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Gekromde PIJL-OMLAAG 11"/>
          <p:cNvSpPr/>
          <p:nvPr/>
        </p:nvSpPr>
        <p:spPr>
          <a:xfrm rot="10800000">
            <a:off x="2010044" y="4947494"/>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30918726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HOE JE IMPACT EVALUEREN?</a:t>
            </a:r>
            <a:endParaRPr lang="en-US" sz="4800" dirty="0">
              <a:solidFill>
                <a:schemeClr val="bg1"/>
              </a:solidFill>
              <a:latin typeface="Museo Sans 100" panose="02000000000000000000" pitchFamily="50" charset="0"/>
            </a:endParaRPr>
          </a:p>
        </p:txBody>
      </p:sp>
      <p:graphicFrame>
        <p:nvGraphicFramePr>
          <p:cNvPr id="5" name="Diagram 4"/>
          <p:cNvGraphicFramePr/>
          <p:nvPr>
            <p:extLst>
              <p:ext uri="{D42A27DB-BD31-4B8C-83A1-F6EECF244321}">
                <p14:modId xmlns:p14="http://schemas.microsoft.com/office/powerpoint/2010/main" val="1061610188"/>
              </p:ext>
            </p:extLst>
          </p:nvPr>
        </p:nvGraphicFramePr>
        <p:xfrm>
          <a:off x="484909" y="1671441"/>
          <a:ext cx="10924667" cy="1775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585023" y="4115284"/>
            <a:ext cx="4268107" cy="400110"/>
          </a:xfrm>
          <a:prstGeom prst="rect">
            <a:avLst/>
          </a:prstGeom>
          <a:noFill/>
        </p:spPr>
        <p:txBody>
          <a:bodyPr wrap="square" rtlCol="0">
            <a:spAutoFit/>
          </a:bodyPr>
          <a:lstStyle/>
          <a:p>
            <a:r>
              <a:rPr lang="nl-BE" sz="20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korte T – middellange T – lange T</a:t>
            </a:r>
            <a:endParaRPr lang="nl-BE" sz="20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
        <p:nvSpPr>
          <p:cNvPr id="3" name="Gekromde PIJL-OMLAAG 2"/>
          <p:cNvSpPr/>
          <p:nvPr/>
        </p:nvSpPr>
        <p:spPr>
          <a:xfrm rot="10800000">
            <a:off x="10088380" y="4699854"/>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Gekromde PIJL-OMLAAG 8"/>
          <p:cNvSpPr/>
          <p:nvPr/>
        </p:nvSpPr>
        <p:spPr>
          <a:xfrm rot="10800000">
            <a:off x="8113881" y="4699854"/>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Gekromde PIJL-OMLAAG 9"/>
          <p:cNvSpPr/>
          <p:nvPr/>
        </p:nvSpPr>
        <p:spPr>
          <a:xfrm rot="10800000">
            <a:off x="7131116" y="3447401"/>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1" name="Gekromde PIJL-OMLAAG 10"/>
          <p:cNvSpPr/>
          <p:nvPr/>
        </p:nvSpPr>
        <p:spPr>
          <a:xfrm rot="10800000">
            <a:off x="4613105" y="3447400"/>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Gekromde PIJL-OMLAAG 11"/>
          <p:cNvSpPr/>
          <p:nvPr/>
        </p:nvSpPr>
        <p:spPr>
          <a:xfrm rot="10800000">
            <a:off x="1935093" y="3447400"/>
            <a:ext cx="1147656" cy="47968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TextBox 6"/>
          <p:cNvSpPr txBox="1"/>
          <p:nvPr/>
        </p:nvSpPr>
        <p:spPr>
          <a:xfrm>
            <a:off x="344772" y="4803511"/>
            <a:ext cx="11877208" cy="2031325"/>
          </a:xfrm>
          <a:prstGeom prst="rect">
            <a:avLst/>
          </a:prstGeom>
          <a:noFill/>
        </p:spPr>
        <p:txBody>
          <a:bodyPr wrap="square" rtlCol="0">
            <a:spAutoFit/>
          </a:bodyPr>
          <a:lstStyle/>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tijd</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personeel</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netwerksessies</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verenigingen</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geïnformeerd</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impact-</a:t>
            </a:r>
          </a:p>
          <a:p>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en</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middelen</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samengebracht</a:t>
            </a:r>
            <a:r>
              <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geënthousiasmeerd</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evaluatie</a:t>
            </a:r>
            <a:endPar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getriggerd</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alomtegenw</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t>
            </a:r>
          </a:p>
          <a:p>
            <a:r>
              <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discours</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t>
            </a:r>
            <a:endPar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aanname</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sneeuwbaleffect</a:t>
            </a:r>
            <a:r>
              <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t>
            </a:r>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27743257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HOE JE IMPACT EVALUEREN?</a:t>
            </a:r>
            <a:endParaRPr lang="en-US" sz="4800" dirty="0">
              <a:solidFill>
                <a:schemeClr val="bg1"/>
              </a:solidFill>
              <a:latin typeface="Museo Sans 100" panose="02000000000000000000" pitchFamily="50" charset="0"/>
            </a:endParaRPr>
          </a:p>
        </p:txBody>
      </p:sp>
      <p:sp>
        <p:nvSpPr>
          <p:cNvPr id="8" name="TextBox 6"/>
          <p:cNvSpPr txBox="1"/>
          <p:nvPr/>
        </p:nvSpPr>
        <p:spPr>
          <a:xfrm>
            <a:off x="604982" y="1782165"/>
            <a:ext cx="10631054" cy="4339650"/>
          </a:xfrm>
          <a:prstGeom prst="rect">
            <a:avLst/>
          </a:prstGeom>
          <a:noFill/>
        </p:spPr>
        <p:txBody>
          <a:bodyPr wrap="square" rtlCol="0">
            <a:spAutoFit/>
          </a:bodyPr>
          <a:lstStyle/>
          <a:p>
            <a:pPr marL="457200" indent="-457200">
              <a:buFont typeface="+mj-lt"/>
              <a:buAutoNum type="arabicPeriod" startAt="2"/>
            </a:pP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REFLECTIE, SELECTIE EN STAPPENPLAN</a:t>
            </a:r>
          </a:p>
          <a:p>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wat evalueer je? voor wie? </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welke verandering denk je te bereiken met je activiteiten?</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sz="24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de </a:t>
            </a:r>
            <a:r>
              <a:rPr lang="nl-BE" sz="2400" b="1" i="1"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theory</a:t>
            </a:r>
            <a:r>
              <a:rPr lang="nl-BE" sz="2400" b="1" i="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of change</a:t>
            </a:r>
          </a:p>
          <a:p>
            <a:endParaRPr lang="nl-BE" sz="2400" b="1" i="1"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sz="2400" b="1" i="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waarom evalueer je? om vast te stellen, te leren, te rapporteren…?</a:t>
            </a:r>
          </a:p>
          <a:p>
            <a:r>
              <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sz="24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de evaluatievragen</a:t>
            </a:r>
          </a:p>
          <a:p>
            <a:endParaRPr lang="nl-BE" sz="2400" b="1"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sz="24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nu weet je welke data te verzamelen (en hoe)</a:t>
            </a:r>
            <a:endPar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24481954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fade">
                                      <p:cBhvr>
                                        <p:cTn id="7" dur="25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HOE JE IMPACT EVALUEREN?</a:t>
            </a:r>
            <a:endParaRPr lang="en-US" sz="4800" dirty="0">
              <a:solidFill>
                <a:schemeClr val="bg1"/>
              </a:solidFill>
              <a:latin typeface="Museo Sans 100" panose="02000000000000000000" pitchFamily="50" charset="0"/>
            </a:endParaRPr>
          </a:p>
        </p:txBody>
      </p:sp>
      <p:sp>
        <p:nvSpPr>
          <p:cNvPr id="8" name="TextBox 6"/>
          <p:cNvSpPr txBox="1"/>
          <p:nvPr/>
        </p:nvSpPr>
        <p:spPr>
          <a:xfrm>
            <a:off x="604982" y="1782165"/>
            <a:ext cx="10631054" cy="4708981"/>
          </a:xfrm>
          <a:prstGeom prst="rect">
            <a:avLst/>
          </a:prstGeom>
          <a:noFill/>
        </p:spPr>
        <p:txBody>
          <a:bodyPr wrap="square" rtlCol="0">
            <a:spAutoFit/>
          </a:bodyPr>
          <a:lstStyle/>
          <a:p>
            <a:pPr marL="457200" indent="-457200">
              <a:buFont typeface="+mj-lt"/>
              <a:buAutoNum type="arabicPeriod" startAt="3"/>
            </a:pP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INDICATOREN EN METHODE KIEZEN</a:t>
            </a:r>
          </a:p>
          <a:p>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met de data aan de slag</a:t>
            </a:r>
          </a:p>
          <a:p>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een evaluatiemethode en indicatoren van impact toepassen</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(academisch onderbouwd)</a:t>
            </a:r>
          </a:p>
          <a:p>
            <a:endPar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gerealiseerde impact zichtbaar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maken</a:t>
            </a:r>
          </a:p>
          <a:p>
            <a:endPar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endPar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marL="457200" indent="-457200">
              <a:buAutoNum type="arabicPeriod" startAt="4"/>
            </a:pP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STUREN </a:t>
            </a:r>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OP IMPACT </a:t>
            </a:r>
            <a:endPar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is de impact wat we ervan verwachtten?</a:t>
            </a: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naargelang het antwoord: de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doelstellingen</a:t>
            </a:r>
            <a:endPar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r>
              <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sz="24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en activiteiten aanpassen</a:t>
            </a:r>
            <a:endParaRPr lang="nl-BE" sz="24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37506690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Effect transition="in" filter="fade">
                                      <p:cBhvr>
                                        <p:cTn id="7" dur="250"/>
                                        <p:tgtEl>
                                          <p:spTgt spid="8">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9" end="9"/>
                                            </p:txEl>
                                          </p:spTgt>
                                        </p:tgtEl>
                                        <p:attrNameLst>
                                          <p:attrName>style.visibility</p:attrName>
                                        </p:attrNameLst>
                                      </p:cBhvr>
                                      <p:to>
                                        <p:strVal val="visible"/>
                                      </p:to>
                                    </p:set>
                                    <p:animEffect transition="in" filter="fade">
                                      <p:cBhvr>
                                        <p:cTn id="10" dur="250"/>
                                        <p:tgtEl>
                                          <p:spTgt spid="8">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animEffect transition="in" filter="fade">
                                      <p:cBhvr>
                                        <p:cTn id="13" dur="250"/>
                                        <p:tgtEl>
                                          <p:spTgt spid="8">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1" end="11"/>
                                            </p:txEl>
                                          </p:spTgt>
                                        </p:tgtEl>
                                        <p:attrNameLst>
                                          <p:attrName>style.visibility</p:attrName>
                                        </p:attrNameLst>
                                      </p:cBhvr>
                                      <p:to>
                                        <p:strVal val="visible"/>
                                      </p:to>
                                    </p:set>
                                    <p:animEffect transition="in" filter="fade">
                                      <p:cBhvr>
                                        <p:cTn id="16" dur="25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HOE JE IMPACT EVALUEREN?</a:t>
            </a:r>
            <a:endParaRPr lang="en-US" sz="4800" dirty="0">
              <a:solidFill>
                <a:schemeClr val="bg1"/>
              </a:solidFill>
              <a:latin typeface="Museo Sans 100" panose="02000000000000000000" pitchFamily="50" charset="0"/>
            </a:endParaRPr>
          </a:p>
        </p:txBody>
      </p:sp>
      <p:sp>
        <p:nvSpPr>
          <p:cNvPr id="8" name="TextBox 6"/>
          <p:cNvSpPr txBox="1"/>
          <p:nvPr/>
        </p:nvSpPr>
        <p:spPr>
          <a:xfrm>
            <a:off x="604982" y="1782165"/>
            <a:ext cx="10631054" cy="3416320"/>
          </a:xfrm>
          <a:prstGeom prst="rect">
            <a:avLst/>
          </a:prstGeom>
          <a:noFill/>
        </p:spPr>
        <p:txBody>
          <a:bodyPr wrap="square" rtlCol="0">
            <a:spAutoFit/>
          </a:bodyPr>
          <a:lstStyle/>
          <a:p>
            <a:endPar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algn="ctr"/>
            <a:r>
              <a:rPr lang="en-US" sz="36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VRAGEN?</a:t>
            </a:r>
          </a:p>
          <a:p>
            <a:pPr algn="ctr"/>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algn="ctr"/>
            <a:endParaRPr lang="en-US"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algn="ctr"/>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algn="ctr"/>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15907838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25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DE PIONIERS</a:t>
            </a:r>
            <a:endParaRPr lang="en-US" sz="4800" dirty="0">
              <a:solidFill>
                <a:schemeClr val="bg1"/>
              </a:solidFill>
              <a:latin typeface="Museo Sans 100" panose="02000000000000000000" pitchFamily="50" charset="0"/>
            </a:endParaRPr>
          </a:p>
        </p:txBody>
      </p:sp>
      <p:pic>
        <p:nvPicPr>
          <p:cNvPr id="3" name="Afbeelding 2">
            <a:hlinkClick r:id="rId3" action="ppaction://hlinksldjump"/>
          </p:cNvPr>
          <p:cNvPicPr>
            <a:picLocks noChangeAspect="1"/>
          </p:cNvPicPr>
          <p:nvPr/>
        </p:nvPicPr>
        <p:blipFill>
          <a:blip r:embed="rId4"/>
          <a:stretch>
            <a:fillRect/>
          </a:stretch>
        </p:blipFill>
        <p:spPr>
          <a:xfrm>
            <a:off x="336091" y="2393852"/>
            <a:ext cx="3080385" cy="3091815"/>
          </a:xfrm>
          <a:prstGeom prst="rect">
            <a:avLst/>
          </a:prstGeom>
        </p:spPr>
      </p:pic>
      <p:sp>
        <p:nvSpPr>
          <p:cNvPr id="4" name="AutoShape 4" descr="data:image/png;base64,iVBORw0KGgoAAAANSUhEUgAAAOgAAABGCAMAAADxYSjUAAAAwFBMVEX///8AiJ5st0QAhZwAg5oAgZlqtkEAiZ9otT5Hp7cAf5dptj9mtTsVl6vz+fDw+OyGw2iQyHPW7fH1+/zt9/h1u1BJm61CoLH5/PfE2+Gj1Nyawszo9OKo0tri8fQmk6eFt8N/wF7b7dKt1pe43uSh0IrG4riWy3vf79dhszJ7vljT6ceo1JJtt8S+36xUo7SCws2ezdbL6Oy226J8vcmKvMiv2uFotcN1r7252N+Vztcjm66jydNjqLjI47yUynhmi+qCAAALq0lEQVRogd1baXeqSBCVXYUoa9REJYgsgkEFY2J8mv//r6aqu1HUl2VOMpOj9Umb7qJvLbeqQWu1i5Zuqz0KfSph3G61fntD/4kAxiiZTLRSJpPEKNL2b2/rp6WbTfVJXearItc12Sji397az0prFzoyL1OpgK2rzvSqvNryVZl3dM/TDSPyqlBlzRv99u5+UArwpxOg6M5JBPN1vrgeWvIBKO8lav0UJXVqdCVOHbXbviYDSlWWVSLyMd56Ev72Hn9C4qwbq3KigySeTsRLHK3qXHkSXEH4doM4m4bg1nZ/1G8T6Y/SLEg0OXHqDKoW9X97n9+WOGi1uufDrX6oy3rEqxSpql98SQ13713ppjofGCxh1eTSK+pfvHm4liV6lFCn1r0ryNP3JY6cSNdonr5dNdLWlI8iilTOfnsz/61k/JtO8lR2rqRzeE9C3qANsOZ9QkhWPhhb/8+m/hMp+AibRN5wPgnegcu5i/8Lqbmcz8ffVWLP5/O7/bdW5EyReqNpcpjROJY5jA07AifcmN+9+RdlIQnC4LtKxpwgzQ9fR44XgEvrvrF3qdkUqiIegA4/0Ds0f87fDYHjPrrXl+SV46Re5buvBYBU5kOvLLsLkeO4ClLi/wUnce+HrjW+79z+HNANAP22kheBU6oh2FK9DAgJ4KZs5Blu494chMy2hovh+0juFEF8/vbW9iJywua7OqytIGyOwiKYTAPo8NV4ygZuIEpX/05rQ+TEu8+nfVHMJic8fltJRxCe7epIX1N3WGAynx1jmhwn/ssMcTmuaX8+7YtyB2Z7/a6SscuJT0cx2I00vdD4epTS2AV7nmXIgMgevT0e3N/fL3L2Lc8lSOo8z8csJ0y8PMgP6+28ugBSGqfa4/v7P2Om8A9cLgv1o8BJZr6Aq/nRTvMjteZ4sbborRb50SzQNbDXEJcnzL3TJuBSWd/Rpw13EvDr8QzTVUBuSnWLjgs5KXLujHix54JDIa1BCJ3b81u8rLizRbng1lVEUeLcLbXEWHHd5bjjSiItAKCQ6psTWwLpCluXE2Dk+RBa+dalarfkrsOtwnXyVzY2P54lKLMZcNH6GEbs1CNDlb2i6DJ7CsvjGQMB+EmgsGrmjUjZGCLcxaFFU2A03cTUHnbK66yMYbaUCyg9PCLbQOESBAm/LyWBowvILSy0G2yf3NRlQWItDkpcXGRvAYnChgSR2XQOFZgrB938CEWtbWgexK5T0KcqMwTaY8KAbrGMvjDvwkdl9vIwU0DXE2zhFawPZthutzPcwTPEsfvysFWoGWp5R8QFDzACle2VuYwTuM7Di9uBKSsY52YPLx1BIbGWozrQAAPwgfoPjAFKtlSJ8IgR/SSidWcvdGhGrLHEFUpnu3UrntlLdwpAoT3yA+x37VucIxFpMpK37IXE3Ew6B3cAKuwFzHvAqyYscU0bBNdjvkK2WWsauTbidDG/bSjhAilCiIxbgq/MHkx8QcvCdfOpQ1ISgAsdSD/LhOBi8TdAY61s9KzCXPWEehewzsJPt2jjAYG8Htp2b7P3TEUyzQmg483Is/vcPbQL4p7k8ZakftxjmNLiYzKguERolLSRA5cJ5JNNhuZoeLogZ0CHGH/7BUPMJhI6Fk1IbGlodg0xW5/IHWDOaj9dhMtoHxoBtSFHgdqIjmX1K4CvNIBUQuh1DVXLihGzinLLZN9Zb1ibgYFbqscAJE4DI4tP5UwkbeHQQw3RyK80LCCrSC6N0VH7u+OwUCEdbGnKzPwDlxrgxycIqLJWPAnEDpj5Hbpq6FKgrzCrw1bC5pSzyr7j60akakW2o3r+Uq0VtrUBJuACKsn66QYZZchuLRy6yhsM/ece29YrxscaFvTmaG/CI68AuEJ3T4Sl1mVC2bM9gtoa4rQxrJmwdM8s91BlwdT5DcQmvcmwSXMUO52y/sJn5YSLsLGv64asFWFK7SmdnRywV+ngBwxhUkk4ETmJqAKXVAlujEQgKi905IEwcrnAJSEJLmxWi2wD01rZsruiqxgDEaAAuof1pgwS5tEei2qcJZGUQHbYnwUwaM5a1lGieh4CbVczpioribrZwna7TGBpQ8ME7C3MKqGXdyRC7phT4J7DguaGwLPwFtXWy1qKhC1pIPXAJve1A1Do4+CYUYKq2diKr+nRg9WUR+pJaAD2GZGXnjkBimdvrUhbGBGVKNkLqCK9rIUR8Ti7dd3b23l5NOgph22UUBWBciPazX0mC2aPTC26rHHM/OYjhgGtPes9C9AwBdBLAFUyi3kDzbpZswCvyygEc2JMU7TBZsEK4fyUEdJHgUW/S3c9O+t0oaY0TQYU0mw4HFY2+kfklMXxfGsB3C0tGFCy4KATutCTdrtGeZUWQwBXIsBaBuXFQtorgQ5oGNtgLZfpxFSxKdDy0NNhvHcsGX1sVMR9WrBezoLbZe2vhXc+eciBtj0dI6mOjbmFlHoSIFB/xT9nm+jBNvFIC6Ep3LJgeRVo1V8egJIdAAQbHHLLzAE879YI0DJ0x0CezbPnIa2RTkO33cZ0OY1DEBO0bgh6vFwSJrMnVi/3APRuD5Rw2rJC4mzB/XEXmpt7oOjRIYTmjFp6jDyG+jBHWfXH7hH7ilzax+aKheyKtCpkS1tMhDN3tduRSh55hsiAlQw5bF4ptZpIuo/YBeWblwNQbmnbwzUCWQmdHlx9VVibmmPf94xdU69DEwh3UWEBe6Ms4CrYkp7N1uifAYwMl7jxOTM0xz1BwzNEnITIwH3lUQ6MTx73WIQCx6CLMOD50b3VN1Qau3DbG+4vXDTflxx7SWpHo7GRSsdbj9j7dBoK16OlBj4Tcp7TGCC1AxdUevzOIaygF5BuGh3ofWlv/EwKWKfRUMQ9EduPZOfPDUxkGj3gEImFEcCiD4forTbIhNzfuKgV6xRoSGoRbRuP5OXQEdjP7IkSx5W1ea3QEoJVaSDRz5zQfKR8Yz2XQxJlB2wYDyxg7RdIHWJg+IatCDmmKGWHZXYkVqWkDYUHrNikFy3otCV2cmN7UzYKJ501gLV2yh5iA9BVUxBvTyfYMzjg7X3wSs9G4sErAzqCkWANNuSQJm72WQsMTOsoK7s9uEWFBfIGReC+ks2umnCUm5MRpULN4FM2i0FvwnWmANTTcxKchIkud7WEI+NZM9AdhQ59U4oeNU3zzKHWyWB+d3d3dPa3VjBS4h6O7+5Wx9WDLNi3eKDt6LIFl1dlugxNfGxqr+5Wp6SJave7qGzpeHewkzHRcv70dZT65E2TnFz8C+GPJcjY74+mV/3usDZ6C9gLtXffj1+HBBF9c1iPLv0F/8eSTg36+xQt/uiXABcvrcwHkA469PJ+hdONv84qo9QwVNmQeTW8QIf2d1/ddDsugkQLdFk1LvJXDP2v7rqdRoHmTR2ZNy4vctM4brVHX4nefjyK/ISfRnXeyS4vcqdG5hf90efFIs3SqDC0KJNlPrrErsgwpr7+KdCu74dBZmhe7KhydJHNQsvQo6mTfRi83dQIimjqT/RRUueN4v/a289KO/Le3pLgg2hMp0lRBP50oqdBXdWnl5egVLo+b+ie57/j1F2U6LtCD6O63p/ysudfHuPuJXQMna87ZweSbrfvO44Rpp5e8GrUN+oq7190k9sPEl1PNDVI+wC21e7343iUFpHuBX64MxLDmyRZ7Gmq419q3DIBuvEgfrWJE2S7FGBmRZHtwqzIpkmiG84kSDOnXv/sp3GXIK1U5z3DSDReD6ZFCBinRaA7ELkA04izN17VkvTC/ckkDhLe0Q1DNwBgERb4R4mgMPSiHxuqWueD64AJ8dsehdMIktWhkkD1LIKwH0daXVb1q/jTC5Eu/v3Dz8IiCvzISzzPg24viBJNkzU+u2i2PZUuEG6YvXk8r0008pdDTZt4TqIGVwUTpVvW0lZQl3nHgSSdBhd4WPlUUj/d7UZxO45U2dMDPw3TK/0BfT8OCz9Axk2gWYj7V/z4tgvSIvJJxP4D+0MpXg+Wk+wAAAAASUVORK5CYII="/>
          <p:cNvSpPr>
            <a:spLocks noChangeAspect="1" noChangeArrowheads="1"/>
          </p:cNvSpPr>
          <p:nvPr/>
        </p:nvSpPr>
        <p:spPr bwMode="auto">
          <a:xfrm>
            <a:off x="0" y="-42927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9" name="Afbeelding 8">
            <a:hlinkClick r:id="rId5" action="ppaction://hlinksldjump"/>
          </p:cNvPr>
          <p:cNvPicPr>
            <a:picLocks noChangeAspect="1"/>
          </p:cNvPicPr>
          <p:nvPr/>
        </p:nvPicPr>
        <p:blipFill>
          <a:blip r:embed="rId6"/>
          <a:stretch>
            <a:fillRect/>
          </a:stretch>
        </p:blipFill>
        <p:spPr>
          <a:xfrm>
            <a:off x="3726872" y="3225386"/>
            <a:ext cx="4267200" cy="1428750"/>
          </a:xfrm>
          <a:prstGeom prst="rect">
            <a:avLst/>
          </a:prstGeom>
        </p:spPr>
      </p:pic>
      <p:pic>
        <p:nvPicPr>
          <p:cNvPr id="11" name="Afbeelding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4467" y="2486995"/>
            <a:ext cx="3577137" cy="2905531"/>
          </a:xfrm>
          <a:prstGeom prst="rect">
            <a:avLst/>
          </a:prstGeom>
        </p:spPr>
      </p:pic>
      <p:sp>
        <p:nvSpPr>
          <p:cNvPr id="13" name="Tekstvak 12">
            <a:hlinkClick r:id="rId9" action="ppaction://hlinksldjump"/>
          </p:cNvPr>
          <p:cNvSpPr txBox="1"/>
          <p:nvPr/>
        </p:nvSpPr>
        <p:spPr>
          <a:xfrm>
            <a:off x="647075" y="5698638"/>
            <a:ext cx="10897850" cy="1015663"/>
          </a:xfrm>
          <a:prstGeom prst="rect">
            <a:avLst/>
          </a:prstGeom>
          <a:noFill/>
        </p:spPr>
        <p:txBody>
          <a:bodyPr wrap="square" rtlCol="0">
            <a:spAutoFit/>
          </a:bodyPr>
          <a:lstStyle/>
          <a:p>
            <a:r>
              <a:rPr lang="nl-BE" sz="3000" dirty="0" smtClean="0">
                <a:solidFill>
                  <a:schemeClr val="bg1">
                    <a:lumMod val="95000"/>
                  </a:schemeClr>
                </a:solidFill>
              </a:rPr>
              <a:t>fffffffffffffffffffffffffffffffffffffffffffffffffffffffffffffffffffffffffffffffffffffffffffffffffffffffffffffffffffffffffffffffffffffffffffffffffffffff</a:t>
            </a:r>
            <a:endParaRPr lang="nl-BE" sz="3000" dirty="0">
              <a:solidFill>
                <a:schemeClr val="bg1">
                  <a:lumMod val="95000"/>
                </a:schemeClr>
              </a:solidFill>
            </a:endParaRPr>
          </a:p>
        </p:txBody>
      </p:sp>
    </p:spTree>
    <p:extLst>
      <p:ext uri="{BB962C8B-B14F-4D97-AF65-F5344CB8AC3E}">
        <p14:creationId xmlns:p14="http://schemas.microsoft.com/office/powerpoint/2010/main" val="34780460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PT_Femma_01.jpg"/>
          <p:cNvPicPr>
            <a:picLocks noChangeAspect="1"/>
          </p:cNvPicPr>
          <p:nvPr/>
        </p:nvPicPr>
        <p:blipFill rotWithShape="1">
          <a:blip r:embed="rId3">
            <a:extLst>
              <a:ext uri="{28A0092B-C50C-407E-A947-70E740481C1C}">
                <a14:useLocalDpi xmlns:a14="http://schemas.microsoft.com/office/drawing/2010/main" val="0"/>
              </a:ext>
            </a:extLst>
          </a:blip>
          <a:srcRect l="60576"/>
          <a:stretch/>
        </p:blipFill>
        <p:spPr>
          <a:xfrm>
            <a:off x="7170058" y="0"/>
            <a:ext cx="3604911" cy="6858000"/>
          </a:xfrm>
          <a:prstGeom prst="rect">
            <a:avLst/>
          </a:prstGeom>
        </p:spPr>
      </p:pic>
      <p:sp>
        <p:nvSpPr>
          <p:cNvPr id="5" name="Tekstvak 4"/>
          <p:cNvSpPr txBox="1"/>
          <p:nvPr/>
        </p:nvSpPr>
        <p:spPr>
          <a:xfrm>
            <a:off x="1143001" y="3429001"/>
            <a:ext cx="5912757" cy="1015663"/>
          </a:xfrm>
          <a:prstGeom prst="rect">
            <a:avLst/>
          </a:prstGeom>
          <a:noFill/>
        </p:spPr>
        <p:txBody>
          <a:bodyPr wrap="square" rtlCol="0">
            <a:spAutoFit/>
          </a:bodyPr>
          <a:lstStyle/>
          <a:p>
            <a:pPr algn="r" defTabSz="457200"/>
            <a:r>
              <a:rPr lang="nl-BE" sz="3000" b="1" dirty="0">
                <a:solidFill>
                  <a:srgbClr val="E5007D"/>
                </a:solidFill>
              </a:rPr>
              <a:t>Impactgericht werken bij </a:t>
            </a:r>
            <a:r>
              <a:rPr lang="nl-BE" sz="3000" b="1" dirty="0" err="1">
                <a:solidFill>
                  <a:srgbClr val="E5007D"/>
                </a:solidFill>
              </a:rPr>
              <a:t>Femma</a:t>
            </a:r>
            <a:endParaRPr lang="nl-BE" sz="3000" b="1" dirty="0">
              <a:solidFill>
                <a:srgbClr val="E5007D"/>
              </a:solidFill>
            </a:endParaRPr>
          </a:p>
          <a:p>
            <a:pPr algn="r" defTabSz="457200"/>
            <a:r>
              <a:rPr lang="nl-BE" sz="3000" b="1" dirty="0">
                <a:solidFill>
                  <a:srgbClr val="E5007D"/>
                </a:solidFill>
              </a:rPr>
              <a:t>29/9/2016</a:t>
            </a:r>
          </a:p>
        </p:txBody>
      </p:sp>
      <p:sp>
        <p:nvSpPr>
          <p:cNvPr id="6" name="Titel 1"/>
          <p:cNvSpPr>
            <a:spLocks noGrp="1"/>
          </p:cNvSpPr>
          <p:nvPr>
            <p:ph type="ctrTitle"/>
          </p:nvPr>
        </p:nvSpPr>
        <p:spPr>
          <a:xfrm>
            <a:off x="2187831" y="5520187"/>
            <a:ext cx="4829826" cy="1205441"/>
          </a:xfrm>
        </p:spPr>
        <p:txBody>
          <a:bodyPr>
            <a:normAutofit fontScale="90000"/>
          </a:bodyPr>
          <a:lstStyle/>
          <a:p>
            <a:pPr algn="r"/>
            <a:r>
              <a:rPr lang="nl-NL" sz="2700" dirty="0">
                <a:latin typeface="Calibri"/>
                <a:cs typeface="Calibri"/>
              </a:rPr>
              <a:t>Waarom?</a:t>
            </a:r>
            <a:br>
              <a:rPr lang="nl-NL" sz="2700" dirty="0">
                <a:latin typeface="Calibri"/>
                <a:cs typeface="Calibri"/>
              </a:rPr>
            </a:br>
            <a:r>
              <a:rPr lang="nl-NL" sz="2700" dirty="0">
                <a:latin typeface="Calibri"/>
                <a:cs typeface="Calibri"/>
              </a:rPr>
              <a:t>Op weg</a:t>
            </a:r>
            <a:br>
              <a:rPr lang="nl-NL" sz="2700" dirty="0">
                <a:latin typeface="Calibri"/>
                <a:cs typeface="Calibri"/>
              </a:rPr>
            </a:br>
            <a:r>
              <a:rPr lang="nl-NL" sz="2700" dirty="0">
                <a:latin typeface="Calibri"/>
                <a:cs typeface="Calibri"/>
              </a:rPr>
              <a:t>Algemene bedenkingen</a:t>
            </a:r>
            <a:r>
              <a:rPr lang="nl-NL" sz="3500" b="1" dirty="0">
                <a:latin typeface="Calibri"/>
                <a:cs typeface="Calibri"/>
              </a:rPr>
              <a:t/>
            </a:r>
            <a:br>
              <a:rPr lang="nl-NL" sz="3500" b="1" dirty="0">
                <a:latin typeface="Calibri"/>
                <a:cs typeface="Calibri"/>
              </a:rPr>
            </a:br>
            <a:r>
              <a:rPr lang="nl-NL" sz="3500" b="1" dirty="0">
                <a:latin typeface="Calibri"/>
                <a:cs typeface="Calibri"/>
              </a:rPr>
              <a:t/>
            </a:r>
            <a:br>
              <a:rPr lang="nl-NL" sz="3500" b="1" dirty="0">
                <a:latin typeface="Calibri"/>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Tree>
    <p:extLst>
      <p:ext uri="{BB962C8B-B14F-4D97-AF65-F5344CB8AC3E}">
        <p14:creationId xmlns:p14="http://schemas.microsoft.com/office/powerpoint/2010/main" val="29069387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2.bp.blogspot.com/_UcPqJTf-o3E/TBoU9o9PATI/AAAAAAAAACo/G8-ILQRZAv4/s200/hersenspins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75" y="4083747"/>
            <a:ext cx="1619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209800" y="1488811"/>
            <a:ext cx="8182627" cy="1205441"/>
          </a:xfrm>
        </p:spPr>
        <p:txBody>
          <a:bodyPr>
            <a:normAutofit fontScale="90000"/>
          </a:bodyPr>
          <a:lstStyle/>
          <a:p>
            <a:pPr algn="l"/>
            <a:r>
              <a:rPr lang="nl-NL" sz="3500" b="1" dirty="0">
                <a:solidFill>
                  <a:srgbClr val="E5007D"/>
                </a:solidFill>
                <a:latin typeface="Calibri"/>
                <a:cs typeface="Calibri"/>
              </a:rPr>
              <a:t>WAAROM?</a:t>
            </a:r>
            <a:r>
              <a:rPr lang="nl-NL" sz="3500" b="1" dirty="0">
                <a:solidFill>
                  <a:srgbClr val="CFE500"/>
                </a:solidFill>
                <a:latin typeface="Calibri"/>
                <a:cs typeface="Calibri"/>
              </a:rPr>
              <a:t/>
            </a:r>
            <a:br>
              <a:rPr lang="nl-NL" sz="3500" b="1" dirty="0">
                <a:solidFill>
                  <a:srgbClr val="CFE500"/>
                </a:solidFill>
                <a:latin typeface="Calibri"/>
                <a:cs typeface="Calibri"/>
              </a:rPr>
            </a:br>
            <a:r>
              <a:rPr lang="nl-NL" sz="3500" b="1" dirty="0">
                <a:solidFill>
                  <a:srgbClr val="CFE500"/>
                </a:solidFill>
                <a:latin typeface="Calibri"/>
                <a:cs typeface="Calibri"/>
              </a:rPr>
              <a:t/>
            </a:r>
            <a:br>
              <a:rPr lang="nl-NL" sz="3500" b="1" dirty="0">
                <a:solidFill>
                  <a:srgbClr val="CFE500"/>
                </a:solidFill>
                <a:latin typeface="Calibri"/>
                <a:cs typeface="Calibri"/>
              </a:rPr>
            </a:b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
        <p:nvSpPr>
          <p:cNvPr id="8" name="Tekstvak 7"/>
          <p:cNvSpPr txBox="1"/>
          <p:nvPr/>
        </p:nvSpPr>
        <p:spPr>
          <a:xfrm>
            <a:off x="2209801" y="2463420"/>
            <a:ext cx="7280753" cy="461665"/>
          </a:xfrm>
          <a:prstGeom prst="rect">
            <a:avLst/>
          </a:prstGeom>
          <a:noFill/>
        </p:spPr>
        <p:txBody>
          <a:bodyPr wrap="square" rtlCol="0">
            <a:spAutoFit/>
          </a:bodyPr>
          <a:lstStyle/>
          <a:p>
            <a:pPr defTabSz="457200"/>
            <a:endParaRPr lang="nl-BE" sz="2400" b="1" dirty="0">
              <a:solidFill>
                <a:srgbClr val="E5007D"/>
              </a:solidFill>
            </a:endParaRPr>
          </a:p>
        </p:txBody>
      </p:sp>
      <p:sp>
        <p:nvSpPr>
          <p:cNvPr id="4" name="Tekstvak 3"/>
          <p:cNvSpPr txBox="1"/>
          <p:nvPr/>
        </p:nvSpPr>
        <p:spPr>
          <a:xfrm>
            <a:off x="2209800" y="2010601"/>
            <a:ext cx="7778663" cy="4832092"/>
          </a:xfrm>
          <a:prstGeom prst="rect">
            <a:avLst/>
          </a:prstGeom>
          <a:noFill/>
        </p:spPr>
        <p:txBody>
          <a:bodyPr wrap="square" rtlCol="0">
            <a:spAutoFit/>
          </a:bodyPr>
          <a:lstStyle/>
          <a:p>
            <a:pPr algn="just" defTabSz="457200"/>
            <a:r>
              <a:rPr lang="nl-BE" sz="2200" dirty="0">
                <a:solidFill>
                  <a:prstClr val="black"/>
                </a:solidFill>
              </a:rPr>
              <a:t>Een leerevaluatie: </a:t>
            </a:r>
            <a:r>
              <a:rPr lang="nl-BE" sz="2200" b="1" dirty="0">
                <a:solidFill>
                  <a:prstClr val="black"/>
                </a:solidFill>
              </a:rPr>
              <a:t>Femma-medewerkers en het beleid van Femma</a:t>
            </a:r>
            <a:r>
              <a:rPr lang="nl-BE" sz="2200" dirty="0">
                <a:solidFill>
                  <a:prstClr val="black"/>
                </a:solidFill>
              </a:rPr>
              <a:t> leren uit de evaluatie om</a:t>
            </a:r>
          </a:p>
          <a:p>
            <a:pPr marL="342900" indent="-342900" defTabSz="457200">
              <a:buFontTx/>
              <a:buChar char="-"/>
            </a:pPr>
            <a:r>
              <a:rPr lang="nl-NL" sz="2200" dirty="0">
                <a:solidFill>
                  <a:prstClr val="black"/>
                </a:solidFill>
              </a:rPr>
              <a:t>de resultaten van interventie aan te tonen: ‘maak ik m’n missie waar?’</a:t>
            </a:r>
            <a:endParaRPr lang="nl-BE" sz="2200" dirty="0">
              <a:solidFill>
                <a:prstClr val="black"/>
              </a:solidFill>
            </a:endParaRPr>
          </a:p>
          <a:p>
            <a:pPr marL="342900" indent="-342900" defTabSz="457200">
              <a:buFontTx/>
              <a:buChar char="-"/>
            </a:pPr>
            <a:r>
              <a:rPr lang="nl-NL" sz="2200" dirty="0">
                <a:solidFill>
                  <a:prstClr val="black"/>
                </a:solidFill>
              </a:rPr>
              <a:t>interventies te verbeteren (zo effectief mogelijk te maken)</a:t>
            </a:r>
          </a:p>
          <a:p>
            <a:pPr defTabSz="457200"/>
            <a:endParaRPr lang="nl-BE" sz="2200" b="1" dirty="0">
              <a:solidFill>
                <a:srgbClr val="E5007D"/>
              </a:solidFill>
            </a:endParaRPr>
          </a:p>
          <a:p>
            <a:pPr defTabSz="457200"/>
            <a:endParaRPr lang="nl-BE" sz="2200" b="1" dirty="0">
              <a:solidFill>
                <a:srgbClr val="E5007D"/>
              </a:solidFill>
            </a:endParaRPr>
          </a:p>
          <a:p>
            <a:pPr defTabSz="457200"/>
            <a:endParaRPr lang="nl-BE" sz="2200" b="1" dirty="0">
              <a:solidFill>
                <a:srgbClr val="E5007D"/>
              </a:solidFill>
            </a:endParaRPr>
          </a:p>
          <a:p>
            <a:pPr defTabSz="457200"/>
            <a:endParaRPr lang="nl-BE" sz="2200" b="1" dirty="0">
              <a:solidFill>
                <a:srgbClr val="E5007D"/>
              </a:solidFill>
            </a:endParaRPr>
          </a:p>
          <a:p>
            <a:pPr defTabSz="457200"/>
            <a:endParaRPr lang="nl-BE" sz="2200" dirty="0">
              <a:solidFill>
                <a:prstClr val="black"/>
              </a:solidFill>
            </a:endParaRPr>
          </a:p>
          <a:p>
            <a:pPr defTabSz="457200"/>
            <a:endParaRPr lang="nl-BE" sz="2200" dirty="0">
              <a:solidFill>
                <a:prstClr val="black"/>
              </a:solidFill>
            </a:endParaRPr>
          </a:p>
          <a:p>
            <a:pPr defTabSz="457200"/>
            <a:r>
              <a:rPr lang="nl-BE" sz="2200" dirty="0">
                <a:solidFill>
                  <a:prstClr val="black"/>
                </a:solidFill>
              </a:rPr>
              <a:t> </a:t>
            </a:r>
          </a:p>
          <a:p>
            <a:pPr defTabSz="457200"/>
            <a:endParaRPr lang="nl-BE" sz="2200" b="1" dirty="0">
              <a:solidFill>
                <a:srgbClr val="E5007D"/>
              </a:solidFill>
            </a:endParaRPr>
          </a:p>
          <a:p>
            <a:pPr defTabSz="457200"/>
            <a:endParaRPr lang="nl-BE" sz="2200" dirty="0">
              <a:solidFill>
                <a:prstClr val="black"/>
              </a:solidFill>
            </a:endParaRPr>
          </a:p>
        </p:txBody>
      </p:sp>
      <p:sp>
        <p:nvSpPr>
          <p:cNvPr id="7" name="Tekstvak 6"/>
          <p:cNvSpPr txBox="1"/>
          <p:nvPr/>
        </p:nvSpPr>
        <p:spPr>
          <a:xfrm>
            <a:off x="7271306" y="4613401"/>
            <a:ext cx="2722778" cy="923330"/>
          </a:xfrm>
          <a:prstGeom prst="rect">
            <a:avLst/>
          </a:prstGeom>
          <a:noFill/>
        </p:spPr>
        <p:txBody>
          <a:bodyPr wrap="square" rtlCol="0">
            <a:spAutoFit/>
          </a:bodyPr>
          <a:lstStyle/>
          <a:p>
            <a:pPr defTabSz="457200"/>
            <a:r>
              <a:rPr lang="nl-BE" i="1" dirty="0">
                <a:solidFill>
                  <a:srgbClr val="FF0066"/>
                </a:solidFill>
              </a:rPr>
              <a:t>“Impactgericht evalueren leidt tot impactgericht werken”</a:t>
            </a:r>
          </a:p>
        </p:txBody>
      </p:sp>
    </p:spTree>
    <p:extLst>
      <p:ext uri="{BB962C8B-B14F-4D97-AF65-F5344CB8AC3E}">
        <p14:creationId xmlns:p14="http://schemas.microsoft.com/office/powerpoint/2010/main" val="21641283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2.bp.blogspot.com/_UcPqJTf-o3E/TBoU9o9PATI/AAAAAAAAACo/G8-ILQRZAv4/s200/hersenspins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274" y="1311276"/>
            <a:ext cx="1619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Shape 115"/>
          <p:cNvPicPr preferRelativeResize="0"/>
          <p:nvPr/>
        </p:nvPicPr>
        <p:blipFill rotWithShape="1">
          <a:blip r:embed="rId3">
            <a:alphaModFix/>
          </a:blip>
          <a:srcRect b="-14840"/>
          <a:stretch/>
        </p:blipFill>
        <p:spPr>
          <a:xfrm rot="21248149">
            <a:off x="2269981" y="1278583"/>
            <a:ext cx="5344805" cy="5636430"/>
          </a:xfrm>
          <a:prstGeom prst="rect">
            <a:avLst/>
          </a:prstGeom>
          <a:noFill/>
          <a:ln>
            <a:noFill/>
          </a:ln>
        </p:spPr>
      </p:pic>
      <p:sp>
        <p:nvSpPr>
          <p:cNvPr id="6" name="Titel 1"/>
          <p:cNvSpPr>
            <a:spLocks noGrp="1"/>
          </p:cNvSpPr>
          <p:nvPr>
            <p:ph type="title"/>
          </p:nvPr>
        </p:nvSpPr>
        <p:spPr>
          <a:xfrm>
            <a:off x="2235200" y="1171576"/>
            <a:ext cx="8229600" cy="1143000"/>
          </a:xfrm>
        </p:spPr>
        <p:txBody>
          <a:bodyPr>
            <a:normAutofit fontScale="90000"/>
          </a:bodyPr>
          <a:lstStyle/>
          <a:p>
            <a:pPr algn="l"/>
            <a:r>
              <a:rPr lang="nl-NL" sz="3500" b="1" dirty="0">
                <a:solidFill>
                  <a:srgbClr val="E5007D"/>
                </a:solidFill>
                <a:latin typeface="Calibri"/>
                <a:cs typeface="Calibri"/>
              </a:rPr>
              <a:t>OP WEG: </a:t>
            </a:r>
            <a:r>
              <a:rPr lang="nl-NL" sz="3300" b="1" dirty="0">
                <a:solidFill>
                  <a:srgbClr val="E5007D"/>
                </a:solidFill>
                <a:latin typeface="Calibri"/>
                <a:cs typeface="Calibri"/>
              </a:rPr>
              <a:t>de scope bepalen</a:t>
            </a: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
        <p:nvSpPr>
          <p:cNvPr id="8" name="Tekstvak 7"/>
          <p:cNvSpPr txBox="1"/>
          <p:nvPr/>
        </p:nvSpPr>
        <p:spPr>
          <a:xfrm>
            <a:off x="7172424" y="2686461"/>
            <a:ext cx="2832100" cy="369332"/>
          </a:xfrm>
          <a:prstGeom prst="rect">
            <a:avLst/>
          </a:prstGeom>
          <a:noFill/>
        </p:spPr>
        <p:txBody>
          <a:bodyPr wrap="square" rtlCol="0">
            <a:spAutoFit/>
          </a:bodyPr>
          <a:lstStyle/>
          <a:p>
            <a:pPr defTabSz="457200"/>
            <a:r>
              <a:rPr lang="nl-BE" i="1" dirty="0">
                <a:solidFill>
                  <a:srgbClr val="FF0066"/>
                </a:solidFill>
              </a:rPr>
              <a:t>“Wij zijn al heel goed bezig…</a:t>
            </a:r>
          </a:p>
        </p:txBody>
      </p:sp>
    </p:spTree>
    <p:extLst>
      <p:ext uri="{BB962C8B-B14F-4D97-AF65-F5344CB8AC3E}">
        <p14:creationId xmlns:p14="http://schemas.microsoft.com/office/powerpoint/2010/main" val="15534847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1553596" y="496342"/>
            <a:ext cx="8943294" cy="5968635"/>
          </a:xfrm>
          <a:prstGeom prst="rect">
            <a:avLst/>
          </a:prstGeom>
        </p:spPr>
      </p:pic>
      <p:sp>
        <p:nvSpPr>
          <p:cNvPr id="2" name="Title 1"/>
          <p:cNvSpPr>
            <a:spLocks noGrp="1"/>
          </p:cNvSpPr>
          <p:nvPr>
            <p:ph type="ctrTitle"/>
          </p:nvPr>
        </p:nvSpPr>
        <p:spPr>
          <a:xfrm>
            <a:off x="1894114" y="1276197"/>
            <a:ext cx="4653642" cy="1042459"/>
          </a:xfrm>
        </p:spPr>
        <p:txBody>
          <a:bodyPr>
            <a:normAutofit fontScale="90000"/>
          </a:bodyPr>
          <a:lstStyle/>
          <a:p>
            <a:pPr algn="l"/>
            <a:r>
              <a:rPr lang="en-US" sz="5300" dirty="0" smtClean="0">
                <a:solidFill>
                  <a:schemeClr val="bg1"/>
                </a:solidFill>
                <a:latin typeface="Museo Sans 300" panose="02000000000000000000" pitchFamily="50" charset="0"/>
              </a:rPr>
              <a:t>WELKOM</a:t>
            </a:r>
            <a:br>
              <a:rPr lang="en-US" sz="5300" dirty="0" smtClean="0">
                <a:solidFill>
                  <a:schemeClr val="bg1"/>
                </a:solidFill>
                <a:latin typeface="Museo Sans 300" panose="02000000000000000000" pitchFamily="50" charset="0"/>
              </a:rPr>
            </a:br>
            <a:r>
              <a:rPr lang="en-US" sz="3600" dirty="0" smtClean="0">
                <a:solidFill>
                  <a:schemeClr val="bg1"/>
                </a:solidFill>
                <a:latin typeface="Museo Sans 300" panose="02000000000000000000" pitchFamily="50" charset="0"/>
              </a:rPr>
              <a:t>Jan </a:t>
            </a:r>
            <a:r>
              <a:rPr lang="en-US" sz="3600" dirty="0" err="1" smtClean="0">
                <a:solidFill>
                  <a:schemeClr val="bg1"/>
                </a:solidFill>
                <a:latin typeface="Museo Sans 300" panose="02000000000000000000" pitchFamily="50" charset="0"/>
              </a:rPr>
              <a:t>Baeck</a:t>
            </a:r>
            <a:endParaRPr lang="en-US" sz="3600" dirty="0">
              <a:solidFill>
                <a:schemeClr val="bg1"/>
              </a:solidFill>
              <a:latin typeface="Museo Sans 300" panose="02000000000000000000" pitchFamily="50" charset="0"/>
            </a:endParaRPr>
          </a:p>
        </p:txBody>
      </p:sp>
    </p:spTree>
    <p:extLst>
      <p:ext uri="{BB962C8B-B14F-4D97-AF65-F5344CB8AC3E}">
        <p14:creationId xmlns:p14="http://schemas.microsoft.com/office/powerpoint/2010/main" val="10463968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2.bp.blogspot.com/_UcPqJTf-o3E/TBoU9o9PATI/AAAAAAAAACo/G8-ILQRZAv4/s200/hersenspins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5872" y="396876"/>
            <a:ext cx="1619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00" y="2493421"/>
            <a:ext cx="8006622" cy="146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1"/>
          <p:cNvSpPr>
            <a:spLocks noGrp="1"/>
          </p:cNvSpPr>
          <p:nvPr>
            <p:ph type="title"/>
          </p:nvPr>
        </p:nvSpPr>
        <p:spPr>
          <a:xfrm>
            <a:off x="2108200" y="1158876"/>
            <a:ext cx="8229600" cy="1143000"/>
          </a:xfrm>
        </p:spPr>
        <p:txBody>
          <a:bodyPr>
            <a:normAutofit fontScale="90000"/>
          </a:bodyPr>
          <a:lstStyle/>
          <a:p>
            <a:pPr algn="l"/>
            <a:r>
              <a:rPr lang="nl-NL" sz="3500" b="1" dirty="0">
                <a:solidFill>
                  <a:srgbClr val="E5007D"/>
                </a:solidFill>
                <a:latin typeface="Calibri"/>
                <a:cs typeface="Calibri"/>
              </a:rPr>
              <a:t>OP WEG: </a:t>
            </a:r>
            <a:r>
              <a:rPr lang="nl-NL" sz="3300" b="1" dirty="0">
                <a:solidFill>
                  <a:srgbClr val="E5007D"/>
                </a:solidFill>
                <a:latin typeface="Calibri"/>
                <a:cs typeface="Calibri"/>
              </a:rPr>
              <a:t>de scope bepalen</a:t>
            </a: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
        <p:nvSpPr>
          <p:cNvPr id="7" name="Tekstvak 6"/>
          <p:cNvSpPr txBox="1"/>
          <p:nvPr/>
        </p:nvSpPr>
        <p:spPr>
          <a:xfrm>
            <a:off x="8067046" y="1799954"/>
            <a:ext cx="1704876" cy="369332"/>
          </a:xfrm>
          <a:prstGeom prst="rect">
            <a:avLst/>
          </a:prstGeom>
          <a:noFill/>
        </p:spPr>
        <p:txBody>
          <a:bodyPr wrap="square" rtlCol="0">
            <a:spAutoFit/>
          </a:bodyPr>
          <a:lstStyle/>
          <a:p>
            <a:pPr defTabSz="457200"/>
            <a:r>
              <a:rPr lang="nl-BE" i="1" dirty="0">
                <a:solidFill>
                  <a:srgbClr val="FF0066"/>
                </a:solidFill>
              </a:rPr>
              <a:t>… of toch niet”</a:t>
            </a:r>
          </a:p>
        </p:txBody>
      </p:sp>
      <p:pic>
        <p:nvPicPr>
          <p:cNvPr id="9" name="Picture 2" descr="http://2.bp.blogspot.com/_UcPqJTf-o3E/TBoU9o9PATI/AAAAAAAAACo/G8-ILQRZAv4/s200/hersenspins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43100" y="4305300"/>
            <a:ext cx="1479904" cy="1725837"/>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2562224" y="5508361"/>
            <a:ext cx="4359277" cy="646331"/>
          </a:xfrm>
          <a:prstGeom prst="rect">
            <a:avLst/>
          </a:prstGeom>
          <a:noFill/>
        </p:spPr>
        <p:txBody>
          <a:bodyPr wrap="square" rtlCol="0">
            <a:spAutoFit/>
          </a:bodyPr>
          <a:lstStyle/>
          <a:p>
            <a:pPr defTabSz="457200"/>
            <a:r>
              <a:rPr lang="nl-BE" i="1" dirty="0">
                <a:solidFill>
                  <a:srgbClr val="FF0066"/>
                </a:solidFill>
              </a:rPr>
              <a:t>“Impactgericht werken = gedisciplineerd werken vanuit het Waarom?”</a:t>
            </a:r>
          </a:p>
        </p:txBody>
      </p:sp>
    </p:spTree>
    <p:extLst>
      <p:ext uri="{BB962C8B-B14F-4D97-AF65-F5344CB8AC3E}">
        <p14:creationId xmlns:p14="http://schemas.microsoft.com/office/powerpoint/2010/main" val="31602826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_UcPqJTf-o3E/TBoU9o9PATI/AAAAAAAAACo/G8-ILQRZAv4/s200/hersenspins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7275" y="235734"/>
            <a:ext cx="1619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108200" y="959834"/>
            <a:ext cx="8182627" cy="1205441"/>
          </a:xfrm>
        </p:spPr>
        <p:txBody>
          <a:bodyPr>
            <a:normAutofit fontScale="90000"/>
          </a:bodyPr>
          <a:lstStyle/>
          <a:p>
            <a:pPr algn="l"/>
            <a:r>
              <a:rPr lang="nl-NL" sz="3500" b="1" dirty="0">
                <a:solidFill>
                  <a:srgbClr val="CFE500"/>
                </a:solidFill>
                <a:latin typeface="Calibri"/>
                <a:cs typeface="Calibri"/>
              </a:rPr>
              <a:t/>
            </a:r>
            <a:br>
              <a:rPr lang="nl-NL" sz="3500" b="1" dirty="0">
                <a:solidFill>
                  <a:srgbClr val="CFE500"/>
                </a:solidFill>
                <a:latin typeface="Calibri"/>
                <a:cs typeface="Calibri"/>
              </a:rPr>
            </a:br>
            <a:r>
              <a:rPr lang="nl-NL" sz="3600" b="1" dirty="0">
                <a:solidFill>
                  <a:srgbClr val="E5007D"/>
                </a:solidFill>
                <a:cs typeface="Calibri"/>
              </a:rPr>
              <a:t>DE WEG: de scope bepalen</a:t>
            </a:r>
            <a:br>
              <a:rPr lang="nl-NL" sz="3600" b="1" dirty="0">
                <a:solidFill>
                  <a:srgbClr val="E5007D"/>
                </a:solidFill>
                <a:cs typeface="Calibri"/>
              </a:rPr>
            </a:br>
            <a:r>
              <a:rPr lang="nl-NL" sz="3600" b="1" dirty="0">
                <a:solidFill>
                  <a:srgbClr val="E5007D"/>
                </a:solidFill>
                <a:cs typeface="Calibri"/>
              </a:rPr>
              <a:t/>
            </a:r>
            <a:br>
              <a:rPr lang="nl-NL" sz="3600" b="1" dirty="0">
                <a:solidFill>
                  <a:srgbClr val="E5007D"/>
                </a:solidFill>
                <a:cs typeface="Calibri"/>
              </a:rPr>
            </a:b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
        <p:nvSpPr>
          <p:cNvPr id="8" name="Tekstvak 7"/>
          <p:cNvSpPr txBox="1"/>
          <p:nvPr/>
        </p:nvSpPr>
        <p:spPr>
          <a:xfrm>
            <a:off x="2209801" y="2463420"/>
            <a:ext cx="7280753" cy="461665"/>
          </a:xfrm>
          <a:prstGeom prst="rect">
            <a:avLst/>
          </a:prstGeom>
          <a:noFill/>
        </p:spPr>
        <p:txBody>
          <a:bodyPr wrap="square" rtlCol="0">
            <a:spAutoFit/>
          </a:bodyPr>
          <a:lstStyle/>
          <a:p>
            <a:pPr defTabSz="457200"/>
            <a:endParaRPr lang="nl-BE" sz="2400" b="1" dirty="0">
              <a:solidFill>
                <a:srgbClr val="E5007D"/>
              </a:solidFill>
            </a:endParaRPr>
          </a:p>
        </p:txBody>
      </p:sp>
      <p:sp>
        <p:nvSpPr>
          <p:cNvPr id="5" name="Trapezium 4"/>
          <p:cNvSpPr/>
          <p:nvPr/>
        </p:nvSpPr>
        <p:spPr>
          <a:xfrm rot="10800000">
            <a:off x="2108200" y="1416835"/>
            <a:ext cx="3701143" cy="5143622"/>
          </a:xfrm>
          <a:prstGeom prst="trapezoid">
            <a:avLst>
              <a:gd name="adj" fmla="val 41471"/>
            </a:avLst>
          </a:prstGeom>
          <a:gradFill>
            <a:gsLst>
              <a:gs pos="0">
                <a:srgbClr val="E5007D">
                  <a:alpha val="34000"/>
                </a:srgb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white"/>
              </a:solidFill>
            </a:endParaRPr>
          </a:p>
        </p:txBody>
      </p:sp>
      <p:sp>
        <p:nvSpPr>
          <p:cNvPr id="6" name="Tekstvak 5"/>
          <p:cNvSpPr txBox="1"/>
          <p:nvPr/>
        </p:nvSpPr>
        <p:spPr>
          <a:xfrm>
            <a:off x="2222327" y="1416835"/>
            <a:ext cx="4236530" cy="5386090"/>
          </a:xfrm>
          <a:prstGeom prst="rect">
            <a:avLst/>
          </a:prstGeom>
          <a:noFill/>
          <a:ln>
            <a:noFill/>
          </a:ln>
        </p:spPr>
        <p:txBody>
          <a:bodyPr wrap="square" rtlCol="0">
            <a:spAutoFit/>
          </a:bodyPr>
          <a:lstStyle/>
          <a:p>
            <a:pPr defTabSz="457200"/>
            <a:r>
              <a:rPr lang="nl-BE" sz="2200" b="1" dirty="0">
                <a:solidFill>
                  <a:srgbClr val="E5007D"/>
                </a:solidFill>
              </a:rPr>
              <a:t>Beleidsplan 2016-2020</a:t>
            </a:r>
          </a:p>
          <a:p>
            <a:pPr marL="285750" indent="-285750" defTabSz="457200">
              <a:buFontTx/>
              <a:buChar char="-"/>
            </a:pPr>
            <a:r>
              <a:rPr lang="nl-BE" sz="2000" dirty="0">
                <a:solidFill>
                  <a:prstClr val="black"/>
                </a:solidFill>
              </a:rPr>
              <a:t>5 SD´S</a:t>
            </a:r>
          </a:p>
          <a:p>
            <a:pPr marL="285750" indent="-285750" defTabSz="457200">
              <a:buFontTx/>
              <a:buChar char="-"/>
            </a:pPr>
            <a:r>
              <a:rPr lang="nl-BE" sz="2000" dirty="0">
                <a:solidFill>
                  <a:prstClr val="black"/>
                </a:solidFill>
              </a:rPr>
              <a:t>5 jaar</a:t>
            </a:r>
          </a:p>
          <a:p>
            <a:pPr defTabSz="457200"/>
            <a:endParaRPr lang="nl-BE" sz="1600" dirty="0">
              <a:solidFill>
                <a:srgbClr val="E5007D"/>
              </a:solidFill>
            </a:endParaRPr>
          </a:p>
          <a:p>
            <a:pPr defTabSz="457200"/>
            <a:r>
              <a:rPr lang="nl-BE" sz="2200" b="1" dirty="0">
                <a:solidFill>
                  <a:srgbClr val="E5007D"/>
                </a:solidFill>
              </a:rPr>
              <a:t>Focus op SD4</a:t>
            </a:r>
          </a:p>
          <a:p>
            <a:pPr defTabSz="457200"/>
            <a:r>
              <a:rPr lang="nl-BE" sz="2000" dirty="0">
                <a:solidFill>
                  <a:prstClr val="black"/>
                </a:solidFill>
              </a:rPr>
              <a:t>“Evenwichtig en kwaliteitsvol combineren van betaalde en niet betaalde arbeid door vrouwen en mannen staat bovenaan de maatschappelijke agenda.”</a:t>
            </a:r>
          </a:p>
          <a:p>
            <a:pPr defTabSz="457200"/>
            <a:endParaRPr lang="nl-BE" sz="2000" dirty="0">
              <a:solidFill>
                <a:prstClr val="black"/>
              </a:solidFill>
            </a:endParaRPr>
          </a:p>
          <a:p>
            <a:pPr defTabSz="457200"/>
            <a:r>
              <a:rPr lang="nl-BE" sz="2200" b="1" dirty="0">
                <a:solidFill>
                  <a:srgbClr val="E5007D"/>
                </a:solidFill>
              </a:rPr>
              <a:t>Focus op vrouwen en man in de straat/</a:t>
            </a:r>
            <a:r>
              <a:rPr lang="nl-BE" sz="2200" b="1" dirty="0" err="1">
                <a:solidFill>
                  <a:srgbClr val="E5007D"/>
                </a:solidFill>
              </a:rPr>
              <a:t>Femmagroep</a:t>
            </a:r>
            <a:endParaRPr lang="nl-BE" sz="2200" b="1" dirty="0">
              <a:solidFill>
                <a:srgbClr val="E5007D"/>
              </a:solidFill>
            </a:endParaRPr>
          </a:p>
          <a:p>
            <a:pPr defTabSz="457200"/>
            <a:r>
              <a:rPr lang="nl-BE" sz="2000" dirty="0">
                <a:solidFill>
                  <a:prstClr val="black"/>
                </a:solidFill>
              </a:rPr>
              <a:t>Vrouwen en mannen ondersteunen om de komen tot een evenwichtigere en kwaliteitsvolle combinatie.</a:t>
            </a:r>
          </a:p>
          <a:p>
            <a:pPr defTabSz="457200"/>
            <a:endParaRPr lang="nl-BE" sz="2000" dirty="0">
              <a:solidFill>
                <a:prstClr val="black"/>
              </a:solidFill>
            </a:endParaRPr>
          </a:p>
        </p:txBody>
      </p:sp>
      <p:sp>
        <p:nvSpPr>
          <p:cNvPr id="7" name="Gekromde PIJL-LINKS 6"/>
          <p:cNvSpPr/>
          <p:nvPr/>
        </p:nvSpPr>
        <p:spPr>
          <a:xfrm>
            <a:off x="6518293" y="2231630"/>
            <a:ext cx="260338" cy="980170"/>
          </a:xfrm>
          <a:prstGeom prst="curvedLeftArrow">
            <a:avLst/>
          </a:prstGeom>
          <a:noFill/>
          <a:ln>
            <a:solidFill>
              <a:srgbClr val="E500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sp>
        <p:nvSpPr>
          <p:cNvPr id="9" name="Tekstvak 8"/>
          <p:cNvSpPr txBox="1"/>
          <p:nvPr/>
        </p:nvSpPr>
        <p:spPr>
          <a:xfrm>
            <a:off x="6910179" y="2473136"/>
            <a:ext cx="3033486" cy="1477328"/>
          </a:xfrm>
          <a:prstGeom prst="rect">
            <a:avLst/>
          </a:prstGeom>
          <a:noFill/>
        </p:spPr>
        <p:txBody>
          <a:bodyPr wrap="square" rtlCol="0">
            <a:spAutoFit/>
          </a:bodyPr>
          <a:lstStyle/>
          <a:p>
            <a:pPr defTabSz="457200"/>
            <a:r>
              <a:rPr lang="nl-BE" b="1" dirty="0">
                <a:solidFill>
                  <a:srgbClr val="CFE500"/>
                </a:solidFill>
              </a:rPr>
              <a:t>WAAROM?</a:t>
            </a:r>
          </a:p>
          <a:p>
            <a:pPr marL="285750" indent="-285750" defTabSz="457200">
              <a:buFontTx/>
              <a:buChar char="-"/>
            </a:pPr>
            <a:r>
              <a:rPr lang="nl-BE" dirty="0">
                <a:solidFill>
                  <a:prstClr val="black"/>
                </a:solidFill>
              </a:rPr>
              <a:t>SCW-identiteit: uitdaging om LT-effect te monitoren</a:t>
            </a:r>
          </a:p>
          <a:p>
            <a:pPr marL="285750" indent="-285750" defTabSz="457200">
              <a:buFontTx/>
              <a:buChar char="-"/>
            </a:pPr>
            <a:r>
              <a:rPr lang="nl-BE" dirty="0">
                <a:solidFill>
                  <a:prstClr val="black"/>
                </a:solidFill>
              </a:rPr>
              <a:t>Eigenaar van de SD</a:t>
            </a:r>
          </a:p>
          <a:p>
            <a:pPr defTabSz="457200"/>
            <a:endParaRPr lang="nl-BE" dirty="0">
              <a:solidFill>
                <a:prstClr val="black"/>
              </a:solidFill>
            </a:endParaRPr>
          </a:p>
        </p:txBody>
      </p:sp>
      <p:sp>
        <p:nvSpPr>
          <p:cNvPr id="12" name="Gekromde PIJL-LINKS 11"/>
          <p:cNvSpPr/>
          <p:nvPr/>
        </p:nvSpPr>
        <p:spPr>
          <a:xfrm>
            <a:off x="6561378" y="4041451"/>
            <a:ext cx="260338" cy="980170"/>
          </a:xfrm>
          <a:prstGeom prst="curvedLeftArrow">
            <a:avLst/>
          </a:prstGeom>
          <a:noFill/>
          <a:ln>
            <a:solidFill>
              <a:srgbClr val="E500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sp>
        <p:nvSpPr>
          <p:cNvPr id="13" name="Tekstvak 12"/>
          <p:cNvSpPr txBox="1"/>
          <p:nvPr/>
        </p:nvSpPr>
        <p:spPr>
          <a:xfrm>
            <a:off x="6931031" y="4331451"/>
            <a:ext cx="3359795" cy="2585323"/>
          </a:xfrm>
          <a:prstGeom prst="rect">
            <a:avLst/>
          </a:prstGeom>
          <a:noFill/>
        </p:spPr>
        <p:txBody>
          <a:bodyPr wrap="square" rtlCol="0">
            <a:spAutoFit/>
          </a:bodyPr>
          <a:lstStyle/>
          <a:p>
            <a:pPr defTabSz="457200"/>
            <a:r>
              <a:rPr lang="nl-BE" b="1" dirty="0">
                <a:solidFill>
                  <a:srgbClr val="CFE500"/>
                </a:solidFill>
              </a:rPr>
              <a:t>WAAROM?</a:t>
            </a:r>
          </a:p>
          <a:p>
            <a:pPr marL="285750" indent="-285750" defTabSz="457200">
              <a:buFontTx/>
              <a:buChar char="-"/>
            </a:pPr>
            <a:r>
              <a:rPr lang="nl-BE" dirty="0">
                <a:solidFill>
                  <a:prstClr val="black"/>
                </a:solidFill>
              </a:rPr>
              <a:t>Is behapbaar-der</a:t>
            </a:r>
          </a:p>
          <a:p>
            <a:pPr marL="285750" indent="-285750" defTabSz="457200">
              <a:buFontTx/>
              <a:buChar char="-"/>
            </a:pPr>
            <a:r>
              <a:rPr lang="nl-BE" dirty="0">
                <a:solidFill>
                  <a:prstClr val="black"/>
                </a:solidFill>
              </a:rPr>
              <a:t>Brengt alle facetten van  Femma-DNA (missie, visie, waarden, strategie) samen: ‘geen actie zonder beweging’.</a:t>
            </a:r>
          </a:p>
          <a:p>
            <a:pPr marL="285750" indent="-285750" defTabSz="457200">
              <a:buFontTx/>
              <a:buChar char="-"/>
            </a:pPr>
            <a:r>
              <a:rPr lang="nl-BE" dirty="0">
                <a:solidFill>
                  <a:prstClr val="black"/>
                </a:solidFill>
              </a:rPr>
              <a:t>Prioritaire uitdaging voor Femma</a:t>
            </a:r>
          </a:p>
          <a:p>
            <a:pPr marL="285750" indent="-285750" defTabSz="457200">
              <a:buFontTx/>
              <a:buChar char="-"/>
            </a:pPr>
            <a:endParaRPr lang="nl-BE" dirty="0">
              <a:solidFill>
                <a:prstClr val="black"/>
              </a:solidFill>
            </a:endParaRPr>
          </a:p>
        </p:txBody>
      </p:sp>
      <p:sp>
        <p:nvSpPr>
          <p:cNvPr id="11" name="Tekstvak 10"/>
          <p:cNvSpPr txBox="1"/>
          <p:nvPr/>
        </p:nvSpPr>
        <p:spPr>
          <a:xfrm>
            <a:off x="7091838" y="1581935"/>
            <a:ext cx="2898769" cy="646331"/>
          </a:xfrm>
          <a:prstGeom prst="rect">
            <a:avLst/>
          </a:prstGeom>
          <a:noFill/>
        </p:spPr>
        <p:txBody>
          <a:bodyPr wrap="square" rtlCol="0">
            <a:spAutoFit/>
          </a:bodyPr>
          <a:lstStyle/>
          <a:p>
            <a:pPr algn="r" defTabSz="457200"/>
            <a:r>
              <a:rPr lang="nl-BE" i="1" dirty="0">
                <a:solidFill>
                  <a:srgbClr val="FF0066"/>
                </a:solidFill>
              </a:rPr>
              <a:t>“Grootse plannen met impactmeting? Begin klein!”</a:t>
            </a:r>
          </a:p>
        </p:txBody>
      </p:sp>
    </p:spTree>
    <p:extLst>
      <p:ext uri="{BB962C8B-B14F-4D97-AF65-F5344CB8AC3E}">
        <p14:creationId xmlns:p14="http://schemas.microsoft.com/office/powerpoint/2010/main" val="36290417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076" y="377954"/>
            <a:ext cx="7885888" cy="648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2044700" y="1213834"/>
            <a:ext cx="8182627" cy="1205441"/>
          </a:xfrm>
        </p:spPr>
        <p:txBody>
          <a:bodyPr>
            <a:normAutofit fontScale="90000"/>
          </a:bodyPr>
          <a:lstStyle/>
          <a:p>
            <a:pPr algn="l"/>
            <a:r>
              <a:rPr lang="nl-NL" sz="3500" b="1" dirty="0">
                <a:solidFill>
                  <a:srgbClr val="E5007D"/>
                </a:solidFill>
                <a:latin typeface="Calibri"/>
                <a:cs typeface="Calibri"/>
              </a:rPr>
              <a:t>DE</a:t>
            </a:r>
            <a:r>
              <a:rPr lang="nl-NL" sz="3500" b="1" dirty="0">
                <a:solidFill>
                  <a:srgbClr val="FF0066"/>
                </a:solidFill>
                <a:latin typeface="Calibri"/>
                <a:cs typeface="Calibri"/>
              </a:rPr>
              <a:t> </a:t>
            </a:r>
            <a:r>
              <a:rPr lang="nl-NL" sz="3500" b="1" dirty="0">
                <a:solidFill>
                  <a:srgbClr val="E5007D"/>
                </a:solidFill>
                <a:latin typeface="Calibri"/>
                <a:cs typeface="Calibri"/>
              </a:rPr>
              <a:t>WEG</a:t>
            </a:r>
            <a:r>
              <a:rPr lang="nl-NL" sz="3500" b="1" dirty="0">
                <a:solidFill>
                  <a:srgbClr val="CFE500"/>
                </a:solidFill>
                <a:latin typeface="Calibri"/>
                <a:cs typeface="Calibri"/>
              </a:rPr>
              <a:t/>
            </a:r>
            <a:br>
              <a:rPr lang="nl-NL" sz="3500" b="1" dirty="0">
                <a:solidFill>
                  <a:srgbClr val="CFE500"/>
                </a:solidFill>
                <a:latin typeface="Calibri"/>
                <a:cs typeface="Calibri"/>
              </a:rPr>
            </a:b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
        <p:nvSpPr>
          <p:cNvPr id="8" name="Tekstvak 7"/>
          <p:cNvSpPr txBox="1"/>
          <p:nvPr/>
        </p:nvSpPr>
        <p:spPr>
          <a:xfrm>
            <a:off x="2209801" y="2463420"/>
            <a:ext cx="7280753" cy="461665"/>
          </a:xfrm>
          <a:prstGeom prst="rect">
            <a:avLst/>
          </a:prstGeom>
          <a:noFill/>
        </p:spPr>
        <p:txBody>
          <a:bodyPr wrap="square" rtlCol="0">
            <a:spAutoFit/>
          </a:bodyPr>
          <a:lstStyle/>
          <a:p>
            <a:pPr defTabSz="457200"/>
            <a:endParaRPr lang="nl-BE" sz="2400" b="1" dirty="0">
              <a:solidFill>
                <a:srgbClr val="E5007D"/>
              </a:solidFill>
            </a:endParaRPr>
          </a:p>
        </p:txBody>
      </p:sp>
      <p:sp>
        <p:nvSpPr>
          <p:cNvPr id="3" name="Rechthoek 2"/>
          <p:cNvSpPr/>
          <p:nvPr/>
        </p:nvSpPr>
        <p:spPr>
          <a:xfrm>
            <a:off x="1778000" y="2189814"/>
            <a:ext cx="4040020" cy="3875314"/>
          </a:xfrm>
          <a:prstGeom prst="rect">
            <a:avLst/>
          </a:prstGeom>
          <a:noFill/>
          <a:ln w="38100">
            <a:solidFill>
              <a:srgbClr val="E5007D">
                <a:alpha val="37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white"/>
              </a:solidFill>
            </a:endParaRPr>
          </a:p>
        </p:txBody>
      </p:sp>
      <p:pic>
        <p:nvPicPr>
          <p:cNvPr id="7" name="Picture 2" descr="http://2.bp.blogspot.com/_UcPqJTf-o3E/TBoU9o9PATI/AAAAAAAAACo/G8-ILQRZAv4/s200/hersenspins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4839" y="161471"/>
            <a:ext cx="1619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7759700" y="1241085"/>
            <a:ext cx="2832100" cy="877163"/>
          </a:xfrm>
          <a:prstGeom prst="rect">
            <a:avLst/>
          </a:prstGeom>
          <a:noFill/>
        </p:spPr>
        <p:txBody>
          <a:bodyPr wrap="square" rtlCol="0">
            <a:spAutoFit/>
          </a:bodyPr>
          <a:lstStyle/>
          <a:p>
            <a:pPr defTabSz="457200"/>
            <a:r>
              <a:rPr lang="nl-BE" sz="1700" i="1" dirty="0">
                <a:solidFill>
                  <a:srgbClr val="FF0066"/>
                </a:solidFill>
              </a:rPr>
              <a:t>“De weg zit hem in de uit gepuurde betekenis van de gehanteerde woorden.”</a:t>
            </a:r>
          </a:p>
        </p:txBody>
      </p:sp>
    </p:spTree>
    <p:extLst>
      <p:ext uri="{BB962C8B-B14F-4D97-AF65-F5344CB8AC3E}">
        <p14:creationId xmlns:p14="http://schemas.microsoft.com/office/powerpoint/2010/main" val="34001321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2209801" y="2463420"/>
            <a:ext cx="7280753" cy="461665"/>
          </a:xfrm>
          <a:prstGeom prst="rect">
            <a:avLst/>
          </a:prstGeom>
          <a:noFill/>
        </p:spPr>
        <p:txBody>
          <a:bodyPr wrap="square" rtlCol="0">
            <a:spAutoFit/>
          </a:bodyPr>
          <a:lstStyle/>
          <a:p>
            <a:pPr defTabSz="457200"/>
            <a:endParaRPr lang="nl-BE" sz="2400" b="1" dirty="0">
              <a:solidFill>
                <a:srgbClr val="E5007D"/>
              </a:solidFill>
            </a:endParaRPr>
          </a:p>
        </p:txBody>
      </p:sp>
      <p:graphicFrame>
        <p:nvGraphicFramePr>
          <p:cNvPr id="9" name="Tabel 8"/>
          <p:cNvGraphicFramePr>
            <a:graphicFrameLocks noGrp="1"/>
          </p:cNvGraphicFramePr>
          <p:nvPr>
            <p:extLst/>
          </p:nvPr>
        </p:nvGraphicFramePr>
        <p:xfrm>
          <a:off x="2162301" y="1362984"/>
          <a:ext cx="6534397" cy="3119120"/>
        </p:xfrm>
        <a:graphic>
          <a:graphicData uri="http://schemas.openxmlformats.org/drawingml/2006/table">
            <a:tbl>
              <a:tblPr firstRow="1" bandRow="1">
                <a:tableStyleId>{9D7B26C5-4107-4FEC-AEDC-1716B250A1EF}</a:tableStyleId>
              </a:tblPr>
              <a:tblGrid>
                <a:gridCol w="2436992"/>
                <a:gridCol w="4097405"/>
              </a:tblGrid>
              <a:tr h="370840">
                <a:tc gridSpan="2">
                  <a:txBody>
                    <a:bodyPr/>
                    <a:lstStyle/>
                    <a:p>
                      <a:pPr algn="just"/>
                      <a:r>
                        <a:rPr lang="nl-BE" sz="2200" b="1" dirty="0" smtClean="0">
                          <a:solidFill>
                            <a:srgbClr val="E5007D"/>
                          </a:solidFill>
                        </a:rPr>
                        <a:t>DOEL</a:t>
                      </a:r>
                      <a:r>
                        <a:rPr lang="nl-BE" sz="2200" b="1" baseline="0" dirty="0" smtClean="0">
                          <a:solidFill>
                            <a:schemeClr val="tx1"/>
                          </a:solidFill>
                        </a:rPr>
                        <a:t> = </a:t>
                      </a:r>
                      <a:r>
                        <a:rPr lang="nl-BE" sz="2200" b="1" dirty="0" smtClean="0">
                          <a:solidFill>
                            <a:schemeClr val="tx1"/>
                          </a:solidFill>
                        </a:rPr>
                        <a:t>Vrouwen</a:t>
                      </a:r>
                      <a:r>
                        <a:rPr lang="nl-BE" sz="2200" b="1" baseline="0" dirty="0" smtClean="0">
                          <a:solidFill>
                            <a:schemeClr val="tx1"/>
                          </a:solidFill>
                        </a:rPr>
                        <a:t> en mannen ondersteunen om te komen tot een evenwichtige en kwaliteitsvolle combinatie van betaalde en onbetaalde arbeid.</a:t>
                      </a:r>
                      <a:endParaRPr lang="nl-BE" sz="2200" b="1" dirty="0">
                        <a:solidFill>
                          <a:schemeClr val="tx1"/>
                        </a:solidFill>
                      </a:endParaRPr>
                    </a:p>
                  </a:txBody>
                  <a:tcPr/>
                </a:tc>
                <a:tc hMerge="1">
                  <a:txBody>
                    <a:bodyPr/>
                    <a:lstStyle/>
                    <a:p>
                      <a:endParaRPr lang="nl-BE" sz="2200" b="1" dirty="0">
                        <a:solidFill>
                          <a:srgbClr val="E5007D"/>
                        </a:solidFill>
                      </a:endParaRPr>
                    </a:p>
                  </a:txBody>
                  <a:tcPr/>
                </a:tc>
              </a:tr>
              <a:tr h="370840">
                <a:tc>
                  <a:txBody>
                    <a:bodyPr/>
                    <a:lstStyle/>
                    <a:p>
                      <a:r>
                        <a:rPr lang="nl-BE" b="1" dirty="0" smtClean="0">
                          <a:solidFill>
                            <a:srgbClr val="E5007D"/>
                          </a:solidFill>
                        </a:rPr>
                        <a:t>DOELGROEP</a:t>
                      </a:r>
                    </a:p>
                  </a:txBody>
                  <a:tcPr>
                    <a:solidFill>
                      <a:srgbClr val="FF6699">
                        <a:alpha val="20000"/>
                      </a:srgbClr>
                    </a:solidFill>
                  </a:tcPr>
                </a:tc>
                <a:tc>
                  <a:txBody>
                    <a:bodyPr/>
                    <a:lstStyle/>
                    <a:p>
                      <a:pPr marL="0" indent="0">
                        <a:buFontTx/>
                        <a:buNone/>
                      </a:pPr>
                      <a:r>
                        <a:rPr lang="nl-BE" b="1" baseline="0" dirty="0" smtClean="0">
                          <a:solidFill>
                            <a:srgbClr val="E5007D"/>
                          </a:solidFill>
                        </a:rPr>
                        <a:t>OUTCOME</a:t>
                      </a:r>
                    </a:p>
                  </a:txBody>
                  <a:tcPr>
                    <a:solidFill>
                      <a:srgbClr val="FF6699">
                        <a:alpha val="20000"/>
                      </a:srgbClr>
                    </a:solidFill>
                  </a:tcPr>
                </a:tc>
              </a:tr>
              <a:tr h="370840">
                <a:tc>
                  <a:txBody>
                    <a:bodyPr/>
                    <a:lstStyle/>
                    <a:p>
                      <a:r>
                        <a:rPr lang="nl-BE" dirty="0" smtClean="0"/>
                        <a:t>Mannen</a:t>
                      </a:r>
                      <a:r>
                        <a:rPr lang="nl-BE" baseline="0" dirty="0" smtClean="0"/>
                        <a:t> en vrouwen</a:t>
                      </a:r>
                      <a:endParaRPr lang="nl-BE" dirty="0"/>
                    </a:p>
                  </a:txBody>
                  <a:tcPr/>
                </a:tc>
                <a:tc>
                  <a:txBody>
                    <a:bodyPr/>
                    <a:lstStyle/>
                    <a:p>
                      <a:pPr marL="0" indent="0">
                        <a:buFontTx/>
                        <a:buNone/>
                      </a:pPr>
                      <a:r>
                        <a:rPr lang="nl-BE" baseline="0" dirty="0" smtClean="0"/>
                        <a:t>REFLECTEREN over een evenwichtige en kwaliteitsvolle combinatie.</a:t>
                      </a:r>
                    </a:p>
                  </a:txBody>
                  <a:tcPr/>
                </a:tc>
              </a:tr>
              <a:tr h="370840">
                <a:tc>
                  <a:txBody>
                    <a:bodyPr/>
                    <a:lstStyle/>
                    <a:p>
                      <a:r>
                        <a:rPr lang="nl-BE" dirty="0" smtClean="0"/>
                        <a:t>Mannen en vrouwen</a:t>
                      </a:r>
                      <a:endParaRPr lang="nl-BE" dirty="0"/>
                    </a:p>
                  </a:txBody>
                  <a:tcPr>
                    <a:solidFill>
                      <a:srgbClr val="FF6699">
                        <a:alpha val="20000"/>
                      </a:srgbClr>
                    </a:solidFill>
                  </a:tcPr>
                </a:tc>
                <a:tc>
                  <a:txBody>
                    <a:bodyPr/>
                    <a:lstStyle/>
                    <a:p>
                      <a:pPr marL="0" indent="0">
                        <a:buFontTx/>
                        <a:buNone/>
                      </a:pPr>
                      <a:r>
                        <a:rPr lang="nl-BE" dirty="0" smtClean="0"/>
                        <a:t>brengen</a:t>
                      </a:r>
                      <a:r>
                        <a:rPr lang="nl-BE" baseline="0" dirty="0" smtClean="0"/>
                        <a:t> hun verhaal en WISSELEN UIT</a:t>
                      </a:r>
                      <a:endParaRPr lang="nl-BE" dirty="0"/>
                    </a:p>
                  </a:txBody>
                  <a:tcPr>
                    <a:solidFill>
                      <a:srgbClr val="FF6699">
                        <a:alpha val="20000"/>
                      </a:srgbClr>
                    </a:solidFill>
                  </a:tcPr>
                </a:tc>
              </a:tr>
              <a:tr h="456524">
                <a:tc>
                  <a:txBody>
                    <a:bodyPr/>
                    <a:lstStyle/>
                    <a:p>
                      <a:r>
                        <a:rPr lang="nl-BE" baseline="0" dirty="0" smtClean="0"/>
                        <a:t>Mannen en vrouwen</a:t>
                      </a:r>
                    </a:p>
                  </a:txBody>
                  <a:tcPr/>
                </a:tc>
                <a:tc>
                  <a:txBody>
                    <a:bodyPr/>
                    <a:lstStyle/>
                    <a:p>
                      <a:pPr marL="0" indent="0">
                        <a:buFontTx/>
                        <a:buNone/>
                      </a:pPr>
                      <a:r>
                        <a:rPr lang="nl-BE" baseline="0" dirty="0" smtClean="0"/>
                        <a:t>COMBINEREN evenwichtig en kwaliteitsvol.</a:t>
                      </a:r>
                    </a:p>
                  </a:txBody>
                  <a:tcPr/>
                </a:tc>
              </a:tr>
            </a:tbl>
          </a:graphicData>
        </a:graphic>
      </p:graphicFrame>
      <p:sp>
        <p:nvSpPr>
          <p:cNvPr id="10" name="Titel 1"/>
          <p:cNvSpPr>
            <a:spLocks noGrp="1"/>
          </p:cNvSpPr>
          <p:nvPr>
            <p:ph type="ctrTitle"/>
          </p:nvPr>
        </p:nvSpPr>
        <p:spPr>
          <a:xfrm>
            <a:off x="2162301" y="924376"/>
            <a:ext cx="8182627" cy="1205441"/>
          </a:xfrm>
        </p:spPr>
        <p:txBody>
          <a:bodyPr>
            <a:normAutofit fontScale="90000"/>
          </a:bodyPr>
          <a:lstStyle/>
          <a:p>
            <a:pPr algn="l"/>
            <a:r>
              <a:rPr lang="nl-NL" sz="3500" b="1" dirty="0">
                <a:solidFill>
                  <a:srgbClr val="E5007D"/>
                </a:solidFill>
                <a:latin typeface="Calibri"/>
                <a:cs typeface="Calibri"/>
              </a:rPr>
              <a:t>DE WEG: welke verandering voor wie?</a:t>
            </a:r>
            <a:r>
              <a:rPr lang="nl-NL" sz="3500" b="1" dirty="0">
                <a:solidFill>
                  <a:srgbClr val="CFE500"/>
                </a:solidFill>
                <a:latin typeface="Calibri"/>
                <a:cs typeface="Calibri"/>
              </a:rPr>
              <a:t/>
            </a:r>
            <a:br>
              <a:rPr lang="nl-NL" sz="3500" b="1" dirty="0">
                <a:solidFill>
                  <a:srgbClr val="CFE500"/>
                </a:solidFill>
                <a:latin typeface="Calibri"/>
                <a:cs typeface="Calibri"/>
              </a:rPr>
            </a:br>
            <a:r>
              <a:rPr lang="nl-NL" sz="3500" b="1" dirty="0">
                <a:solidFill>
                  <a:srgbClr val="E5007D"/>
                </a:solidFill>
                <a:latin typeface="Calibri"/>
                <a:cs typeface="Calibri"/>
              </a:rPr>
              <a:t/>
            </a:r>
            <a:br>
              <a:rPr lang="nl-NL" sz="3500" b="1" dirty="0">
                <a:solidFill>
                  <a:srgbClr val="E5007D"/>
                </a:solidFill>
                <a:latin typeface="Calibri"/>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
        <p:nvSpPr>
          <p:cNvPr id="5" name="PIJL-RECHTS 4"/>
          <p:cNvSpPr/>
          <p:nvPr/>
        </p:nvSpPr>
        <p:spPr>
          <a:xfrm>
            <a:off x="2267856" y="4801599"/>
            <a:ext cx="852714" cy="261257"/>
          </a:xfrm>
          <a:prstGeom prst="rightArrow">
            <a:avLst/>
          </a:prstGeom>
          <a:noFill/>
          <a:ln>
            <a:solidFill>
              <a:srgbClr val="E500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white"/>
              </a:solidFill>
            </a:endParaRPr>
          </a:p>
        </p:txBody>
      </p:sp>
      <p:sp>
        <p:nvSpPr>
          <p:cNvPr id="7" name="Tekstvak 6"/>
          <p:cNvSpPr txBox="1"/>
          <p:nvPr/>
        </p:nvSpPr>
        <p:spPr>
          <a:xfrm>
            <a:off x="3265715" y="4731817"/>
            <a:ext cx="6389914" cy="1477328"/>
          </a:xfrm>
          <a:prstGeom prst="rect">
            <a:avLst/>
          </a:prstGeom>
          <a:noFill/>
        </p:spPr>
        <p:txBody>
          <a:bodyPr wrap="square" rtlCol="0">
            <a:spAutoFit/>
          </a:bodyPr>
          <a:lstStyle/>
          <a:p>
            <a:pPr defTabSz="457200"/>
            <a:r>
              <a:rPr lang="nl-BE" dirty="0">
                <a:solidFill>
                  <a:prstClr val="black"/>
                </a:solidFill>
              </a:rPr>
              <a:t>We </a:t>
            </a:r>
            <a:r>
              <a:rPr lang="nl-BE" b="1" dirty="0">
                <a:solidFill>
                  <a:prstClr val="black"/>
                </a:solidFill>
              </a:rPr>
              <a:t>concretiseren de doelgroep </a:t>
            </a:r>
            <a:r>
              <a:rPr lang="nl-BE" dirty="0">
                <a:solidFill>
                  <a:prstClr val="black"/>
                </a:solidFill>
              </a:rPr>
              <a:t>doorheen de jaren en afhankelijk van het leerproces. In 2016 starten we met focus op in de veronderstelling dat zij ‘warme contacten’ zijn: </a:t>
            </a:r>
          </a:p>
          <a:p>
            <a:pPr marL="285750" indent="-285750" defTabSz="457200">
              <a:buFontTx/>
              <a:buChar char="-"/>
            </a:pPr>
            <a:r>
              <a:rPr lang="nl-BE" dirty="0">
                <a:solidFill>
                  <a:prstClr val="black"/>
                </a:solidFill>
              </a:rPr>
              <a:t>Femma-leden </a:t>
            </a:r>
          </a:p>
          <a:p>
            <a:pPr marL="285750" indent="-285750" defTabSz="457200">
              <a:buFontTx/>
              <a:buChar char="-"/>
            </a:pPr>
            <a:r>
              <a:rPr lang="nl-BE" dirty="0">
                <a:solidFill>
                  <a:prstClr val="black"/>
                </a:solidFill>
              </a:rPr>
              <a:t>mannen en vrouwen die interesse tonen in het topic.</a:t>
            </a:r>
          </a:p>
        </p:txBody>
      </p:sp>
      <p:sp>
        <p:nvSpPr>
          <p:cNvPr id="11" name="Gebogen pijl 10"/>
          <p:cNvSpPr/>
          <p:nvPr/>
        </p:nvSpPr>
        <p:spPr>
          <a:xfrm rot="3210045">
            <a:off x="6010877" y="2510414"/>
            <a:ext cx="1625718" cy="1219263"/>
          </a:xfrm>
          <a:prstGeom prst="bentArrow">
            <a:avLst>
              <a:gd name="adj1" fmla="val 8599"/>
              <a:gd name="adj2" fmla="val 16905"/>
              <a:gd name="adj3" fmla="val 21095"/>
              <a:gd name="adj4" fmla="val 79882"/>
            </a:avLst>
          </a:prstGeom>
          <a:noFill/>
          <a:ln>
            <a:solidFill>
              <a:srgbClr val="E500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black"/>
              </a:solidFill>
            </a:endParaRPr>
          </a:p>
        </p:txBody>
      </p:sp>
      <p:sp>
        <p:nvSpPr>
          <p:cNvPr id="14" name="Gebogen pijl 13"/>
          <p:cNvSpPr/>
          <p:nvPr/>
        </p:nvSpPr>
        <p:spPr>
          <a:xfrm rot="7613177" flipV="1">
            <a:off x="5721584" y="3122535"/>
            <a:ext cx="1240872" cy="1025114"/>
          </a:xfrm>
          <a:prstGeom prst="bentArrow">
            <a:avLst>
              <a:gd name="adj1" fmla="val 8599"/>
              <a:gd name="adj2" fmla="val 16905"/>
              <a:gd name="adj3" fmla="val 21095"/>
              <a:gd name="adj4" fmla="val 79882"/>
            </a:avLst>
          </a:prstGeom>
          <a:noFill/>
          <a:ln>
            <a:solidFill>
              <a:srgbClr val="E500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black"/>
              </a:solidFill>
            </a:endParaRPr>
          </a:p>
        </p:txBody>
      </p:sp>
      <p:sp>
        <p:nvSpPr>
          <p:cNvPr id="13" name="Tekstvak 12"/>
          <p:cNvSpPr txBox="1"/>
          <p:nvPr/>
        </p:nvSpPr>
        <p:spPr>
          <a:xfrm>
            <a:off x="5630830" y="2670631"/>
            <a:ext cx="493485" cy="369332"/>
          </a:xfrm>
          <a:prstGeom prst="rect">
            <a:avLst/>
          </a:prstGeom>
          <a:noFill/>
        </p:spPr>
        <p:txBody>
          <a:bodyPr wrap="square" rtlCol="0">
            <a:spAutoFit/>
          </a:bodyPr>
          <a:lstStyle/>
          <a:p>
            <a:pPr defTabSz="457200"/>
            <a:r>
              <a:rPr lang="nl-BE" b="1" dirty="0">
                <a:solidFill>
                  <a:srgbClr val="E5007D"/>
                </a:solidFill>
                <a:effectLst>
                  <a:outerShdw blurRad="38100" dist="38100" dir="2700000" algn="tl">
                    <a:srgbClr val="000000">
                      <a:alpha val="43137"/>
                    </a:srgbClr>
                  </a:outerShdw>
                </a:effectLst>
              </a:rPr>
              <a:t>1</a:t>
            </a:r>
          </a:p>
        </p:txBody>
      </p:sp>
      <p:sp>
        <p:nvSpPr>
          <p:cNvPr id="17" name="Tekstvak 16"/>
          <p:cNvSpPr txBox="1"/>
          <p:nvPr/>
        </p:nvSpPr>
        <p:spPr>
          <a:xfrm>
            <a:off x="7594096" y="3203694"/>
            <a:ext cx="493485" cy="369332"/>
          </a:xfrm>
          <a:prstGeom prst="rect">
            <a:avLst/>
          </a:prstGeom>
          <a:noFill/>
        </p:spPr>
        <p:txBody>
          <a:bodyPr wrap="square" rtlCol="0">
            <a:spAutoFit/>
          </a:bodyPr>
          <a:lstStyle/>
          <a:p>
            <a:pPr defTabSz="457200"/>
            <a:r>
              <a:rPr lang="nl-BE" b="1" dirty="0">
                <a:solidFill>
                  <a:srgbClr val="E5007D"/>
                </a:solidFill>
                <a:effectLst>
                  <a:outerShdw blurRad="38100" dist="38100" dir="2700000" algn="tl">
                    <a:srgbClr val="000000">
                      <a:alpha val="43137"/>
                    </a:srgbClr>
                  </a:outerShdw>
                </a:effectLst>
              </a:rPr>
              <a:t>2</a:t>
            </a:r>
          </a:p>
        </p:txBody>
      </p:sp>
      <p:sp>
        <p:nvSpPr>
          <p:cNvPr id="18" name="Tekstvak 17"/>
          <p:cNvSpPr txBox="1"/>
          <p:nvPr/>
        </p:nvSpPr>
        <p:spPr>
          <a:xfrm>
            <a:off x="5414514" y="3667825"/>
            <a:ext cx="493485" cy="369332"/>
          </a:xfrm>
          <a:prstGeom prst="rect">
            <a:avLst/>
          </a:prstGeom>
          <a:noFill/>
        </p:spPr>
        <p:txBody>
          <a:bodyPr wrap="square" rtlCol="0">
            <a:spAutoFit/>
          </a:bodyPr>
          <a:lstStyle/>
          <a:p>
            <a:pPr defTabSz="457200"/>
            <a:r>
              <a:rPr lang="nl-BE" b="1" dirty="0">
                <a:solidFill>
                  <a:srgbClr val="E5007D"/>
                </a:solidFill>
                <a:effectLst>
                  <a:outerShdw blurRad="38100" dist="38100" dir="2700000" algn="tl">
                    <a:srgbClr val="000000">
                      <a:alpha val="43137"/>
                    </a:srgbClr>
                  </a:outerShdw>
                </a:effectLst>
              </a:rPr>
              <a:t>3</a:t>
            </a:r>
          </a:p>
        </p:txBody>
      </p:sp>
      <p:sp>
        <p:nvSpPr>
          <p:cNvPr id="12" name="Tekstvak 11"/>
          <p:cNvSpPr txBox="1"/>
          <p:nvPr/>
        </p:nvSpPr>
        <p:spPr>
          <a:xfrm>
            <a:off x="8803573" y="3501776"/>
            <a:ext cx="1971302" cy="1569660"/>
          </a:xfrm>
          <a:prstGeom prst="rect">
            <a:avLst/>
          </a:prstGeom>
          <a:noFill/>
        </p:spPr>
        <p:txBody>
          <a:bodyPr wrap="square" rtlCol="0">
            <a:spAutoFit/>
          </a:bodyPr>
          <a:lstStyle/>
          <a:p>
            <a:pPr defTabSz="457200"/>
            <a:r>
              <a:rPr lang="nl-BE" b="1" dirty="0">
                <a:solidFill>
                  <a:srgbClr val="CFE500"/>
                </a:solidFill>
              </a:rPr>
              <a:t>2-3?</a:t>
            </a:r>
          </a:p>
          <a:p>
            <a:pPr defTabSz="457200"/>
            <a:r>
              <a:rPr lang="nl-BE" sz="1400" dirty="0" err="1">
                <a:solidFill>
                  <a:prstClr val="black"/>
                </a:solidFill>
              </a:rPr>
              <a:t>Femma</a:t>
            </a:r>
            <a:r>
              <a:rPr lang="nl-BE" sz="1400" dirty="0">
                <a:solidFill>
                  <a:prstClr val="black"/>
                </a:solidFill>
              </a:rPr>
              <a:t> en SCW- DNA: ontmoeten/dialogeren → creatie</a:t>
            </a:r>
          </a:p>
          <a:p>
            <a:pPr defTabSz="457200"/>
            <a:endParaRPr lang="nl-BE" dirty="0">
              <a:solidFill>
                <a:prstClr val="black"/>
              </a:solidFill>
            </a:endParaRPr>
          </a:p>
          <a:p>
            <a:pPr defTabSz="457200"/>
            <a:endParaRPr lang="nl-BE" dirty="0">
              <a:solidFill>
                <a:prstClr val="black"/>
              </a:solidFill>
            </a:endParaRPr>
          </a:p>
        </p:txBody>
      </p:sp>
      <p:cxnSp>
        <p:nvCxnSpPr>
          <p:cNvPr id="3" name="Rechte verbindingslijn met pijl 2"/>
          <p:cNvCxnSpPr/>
          <p:nvPr/>
        </p:nvCxnSpPr>
        <p:spPr>
          <a:xfrm>
            <a:off x="4255324" y="3120045"/>
            <a:ext cx="475014" cy="1611773"/>
          </a:xfrm>
          <a:prstGeom prst="straightConnector1">
            <a:avLst/>
          </a:prstGeom>
          <a:ln w="12700">
            <a:solidFill>
              <a:srgbClr val="E5007D"/>
            </a:solidFill>
            <a:tailEnd type="arrow"/>
          </a:ln>
        </p:spPr>
        <p:style>
          <a:lnRef idx="2">
            <a:schemeClr val="accent1"/>
          </a:lnRef>
          <a:fillRef idx="0">
            <a:schemeClr val="accent1"/>
          </a:fillRef>
          <a:effectRef idx="1">
            <a:schemeClr val="accent1"/>
          </a:effectRef>
          <a:fontRef idx="minor">
            <a:schemeClr val="tx1"/>
          </a:fontRef>
        </p:style>
      </p:cxnSp>
      <p:cxnSp>
        <p:nvCxnSpPr>
          <p:cNvPr id="19" name="Rechte verbindingslijn met pijl 18"/>
          <p:cNvCxnSpPr/>
          <p:nvPr/>
        </p:nvCxnSpPr>
        <p:spPr>
          <a:xfrm>
            <a:off x="4255324" y="3667826"/>
            <a:ext cx="475014" cy="1035439"/>
          </a:xfrm>
          <a:prstGeom prst="straightConnector1">
            <a:avLst/>
          </a:prstGeom>
          <a:ln w="12700">
            <a:solidFill>
              <a:srgbClr val="E5007D"/>
            </a:solidFill>
            <a:tailEnd type="arrow"/>
          </a:ln>
        </p:spPr>
        <p:style>
          <a:lnRef idx="2">
            <a:schemeClr val="accent1"/>
          </a:lnRef>
          <a:fillRef idx="0">
            <a:schemeClr val="accent1"/>
          </a:fillRef>
          <a:effectRef idx="1">
            <a:schemeClr val="accent1"/>
          </a:effectRef>
          <a:fontRef idx="minor">
            <a:schemeClr val="tx1"/>
          </a:fontRef>
        </p:style>
      </p:cxnSp>
      <p:cxnSp>
        <p:nvCxnSpPr>
          <p:cNvPr id="20" name="Rechte verbindingslijn met pijl 19"/>
          <p:cNvCxnSpPr/>
          <p:nvPr/>
        </p:nvCxnSpPr>
        <p:spPr>
          <a:xfrm>
            <a:off x="4255324" y="4037158"/>
            <a:ext cx="475014" cy="666107"/>
          </a:xfrm>
          <a:prstGeom prst="straightConnector1">
            <a:avLst/>
          </a:prstGeom>
          <a:ln w="12700">
            <a:solidFill>
              <a:srgbClr val="E5007D"/>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2" descr="http://2.bp.blogspot.com/_UcPqJTf-o3E/TBoU9o9PATI/AAAAAAAAACo/G8-ILQRZAv4/s200/hersenspins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4839" y="161471"/>
            <a:ext cx="1619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21" name="Tekstvak 20"/>
          <p:cNvSpPr txBox="1"/>
          <p:nvPr/>
        </p:nvSpPr>
        <p:spPr>
          <a:xfrm>
            <a:off x="8496300" y="1541220"/>
            <a:ext cx="1903056" cy="923330"/>
          </a:xfrm>
          <a:prstGeom prst="rect">
            <a:avLst/>
          </a:prstGeom>
          <a:noFill/>
        </p:spPr>
        <p:txBody>
          <a:bodyPr wrap="square" rtlCol="0">
            <a:spAutoFit/>
          </a:bodyPr>
          <a:lstStyle/>
          <a:p>
            <a:pPr algn="r" defTabSz="457200"/>
            <a:r>
              <a:rPr lang="nl-BE" i="1" dirty="0">
                <a:solidFill>
                  <a:srgbClr val="FF0066"/>
                </a:solidFill>
              </a:rPr>
              <a:t>“Uitpuren vraagt tijd en is teamwork”</a:t>
            </a:r>
          </a:p>
        </p:txBody>
      </p:sp>
    </p:spTree>
    <p:extLst>
      <p:ext uri="{BB962C8B-B14F-4D97-AF65-F5344CB8AC3E}">
        <p14:creationId xmlns:p14="http://schemas.microsoft.com/office/powerpoint/2010/main" val="26315558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nvPr>
        </p:nvGraphicFramePr>
        <p:xfrm>
          <a:off x="2235200" y="1866901"/>
          <a:ext cx="7683500" cy="3674175"/>
        </p:xfrm>
        <a:graphic>
          <a:graphicData uri="http://schemas.openxmlformats.org/drawingml/2006/table">
            <a:tbl>
              <a:tblPr firstRow="1" bandRow="1">
                <a:tableStyleId>{85BE263C-DBD7-4A20-BB59-AAB30ACAA65A}</a:tableStyleId>
              </a:tblPr>
              <a:tblGrid>
                <a:gridCol w="1206500"/>
                <a:gridCol w="2260600"/>
                <a:gridCol w="2095500"/>
                <a:gridCol w="2120900"/>
              </a:tblGrid>
              <a:tr h="473775">
                <a:tc>
                  <a:txBody>
                    <a:bodyPr/>
                    <a:lstStyle/>
                    <a:p>
                      <a:pPr algn="ctr"/>
                      <a:endParaRPr lang="nl-BE" dirty="0">
                        <a:solidFill>
                          <a:srgbClr val="E5007D"/>
                        </a:solidFill>
                      </a:endParaRPr>
                    </a:p>
                  </a:txBody>
                  <a:tcPr>
                    <a:solidFill>
                      <a:schemeClr val="bg1"/>
                    </a:solidFill>
                  </a:tcPr>
                </a:tc>
                <a:tc>
                  <a:txBody>
                    <a:bodyPr/>
                    <a:lstStyle/>
                    <a:p>
                      <a:pPr algn="ctr"/>
                      <a:r>
                        <a:rPr lang="nl-BE" sz="2000" dirty="0" smtClean="0">
                          <a:solidFill>
                            <a:srgbClr val="E5007D"/>
                          </a:solidFill>
                        </a:rPr>
                        <a:t>Reflecteren</a:t>
                      </a:r>
                      <a:endParaRPr lang="nl-BE" sz="2000" dirty="0">
                        <a:solidFill>
                          <a:srgbClr val="E5007D"/>
                        </a:solidFill>
                      </a:endParaRPr>
                    </a:p>
                  </a:txBody>
                  <a:tcPr>
                    <a:solidFill>
                      <a:schemeClr val="bg1"/>
                    </a:solidFill>
                  </a:tcPr>
                </a:tc>
                <a:tc>
                  <a:txBody>
                    <a:bodyPr/>
                    <a:lstStyle/>
                    <a:p>
                      <a:pPr algn="ctr"/>
                      <a:r>
                        <a:rPr lang="nl-BE" sz="2000" dirty="0" smtClean="0">
                          <a:solidFill>
                            <a:srgbClr val="E5007D"/>
                          </a:solidFill>
                        </a:rPr>
                        <a:t>Uitwisselen</a:t>
                      </a:r>
                      <a:endParaRPr lang="nl-BE" sz="2000" dirty="0">
                        <a:solidFill>
                          <a:srgbClr val="E5007D"/>
                        </a:solidFill>
                      </a:endParaRPr>
                    </a:p>
                  </a:txBody>
                  <a:tcPr>
                    <a:solidFill>
                      <a:schemeClr val="bg1"/>
                    </a:solidFill>
                  </a:tcPr>
                </a:tc>
                <a:tc>
                  <a:txBody>
                    <a:bodyPr/>
                    <a:lstStyle/>
                    <a:p>
                      <a:pPr algn="ctr"/>
                      <a:r>
                        <a:rPr lang="nl-BE" sz="2000" dirty="0" smtClean="0">
                          <a:solidFill>
                            <a:srgbClr val="E5007D"/>
                          </a:solidFill>
                        </a:rPr>
                        <a:t>Beter</a:t>
                      </a:r>
                      <a:r>
                        <a:rPr lang="nl-BE" sz="2000" baseline="0" dirty="0" smtClean="0">
                          <a:solidFill>
                            <a:srgbClr val="E5007D"/>
                          </a:solidFill>
                        </a:rPr>
                        <a:t> combineren</a:t>
                      </a:r>
                      <a:endParaRPr lang="nl-BE" sz="2000" dirty="0">
                        <a:solidFill>
                          <a:srgbClr val="E5007D"/>
                        </a:solidFill>
                      </a:endParaRPr>
                    </a:p>
                  </a:txBody>
                  <a:tcPr>
                    <a:solidFill>
                      <a:schemeClr val="bg1"/>
                    </a:solidFill>
                  </a:tcPr>
                </a:tc>
              </a:tr>
              <a:tr h="473775">
                <a:tc>
                  <a:txBody>
                    <a:bodyPr/>
                    <a:lstStyle/>
                    <a:p>
                      <a:r>
                        <a:rPr lang="nl-BE" sz="2000" b="1" dirty="0" smtClean="0">
                          <a:solidFill>
                            <a:srgbClr val="E5007D"/>
                          </a:solidFill>
                        </a:rPr>
                        <a:t>Leden</a:t>
                      </a:r>
                      <a:endParaRPr lang="nl-BE" sz="2000" b="1" dirty="0">
                        <a:solidFill>
                          <a:srgbClr val="E5007D"/>
                        </a:solidFill>
                      </a:endParaRPr>
                    </a:p>
                  </a:txBody>
                  <a:tcPr>
                    <a:solidFill>
                      <a:srgbClr val="FF6699">
                        <a:alpha val="23000"/>
                      </a:srgbClr>
                    </a:solidFill>
                  </a:tcPr>
                </a:tc>
                <a:tc>
                  <a:txBody>
                    <a:bodyPr/>
                    <a:lstStyle/>
                    <a:p>
                      <a:pPr marL="285750" indent="-285750">
                        <a:buFontTx/>
                        <a:buChar char="-"/>
                      </a:pPr>
                      <a:r>
                        <a:rPr lang="nl-BE" baseline="0" dirty="0" smtClean="0"/>
                        <a:t>8/3</a:t>
                      </a:r>
                    </a:p>
                    <a:p>
                      <a:pPr marL="285750" indent="-285750">
                        <a:buFontTx/>
                        <a:buChar char="-"/>
                      </a:pPr>
                      <a:r>
                        <a:rPr lang="nl-BE" baseline="0" dirty="0" smtClean="0"/>
                        <a:t>Tool in groepen</a:t>
                      </a:r>
                    </a:p>
                    <a:p>
                      <a:pPr marL="285750" indent="-285750">
                        <a:buFontTx/>
                        <a:buChar char="-"/>
                      </a:pPr>
                      <a:r>
                        <a:rPr lang="nl-BE" baseline="0" dirty="0" smtClean="0"/>
                        <a:t>Verhalen on- en offline</a:t>
                      </a:r>
                    </a:p>
                    <a:p>
                      <a:pPr marL="285750" indent="-285750">
                        <a:buFontTx/>
                        <a:buChar char="-"/>
                      </a:pPr>
                      <a:r>
                        <a:rPr lang="nl-BE" baseline="0" dirty="0" err="1" smtClean="0"/>
                        <a:t>Facebookpagina</a:t>
                      </a:r>
                      <a:endParaRPr lang="nl-BE" baseline="0" dirty="0" smtClean="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nl-BE" dirty="0" smtClean="0"/>
                        <a:t>Combi-apotheek</a:t>
                      </a:r>
                    </a:p>
                  </a:txBody>
                  <a:tcPr>
                    <a:solidFill>
                      <a:srgbClr val="FF6699">
                        <a:alpha val="23000"/>
                      </a:srgbClr>
                    </a:solidFill>
                  </a:tcPr>
                </a:tc>
                <a:tc>
                  <a:txBody>
                    <a:bodyPr/>
                    <a:lstStyle/>
                    <a:p>
                      <a:pPr marL="285750" indent="-285750">
                        <a:buFontTx/>
                        <a:buChar char="-"/>
                      </a:pPr>
                      <a:r>
                        <a:rPr lang="nl-BE" dirty="0" smtClean="0"/>
                        <a:t>8/3</a:t>
                      </a:r>
                    </a:p>
                    <a:p>
                      <a:pPr marL="285750" indent="-285750">
                        <a:buFontTx/>
                        <a:buChar char="-"/>
                      </a:pPr>
                      <a:r>
                        <a:rPr lang="nl-BE" baseline="0" dirty="0" smtClean="0"/>
                        <a:t>Tool in groepen</a:t>
                      </a:r>
                    </a:p>
                    <a:p>
                      <a:pPr marL="285750" indent="-285750">
                        <a:buFontTx/>
                        <a:buChar char="-"/>
                      </a:pPr>
                      <a:r>
                        <a:rPr lang="nl-BE" baseline="0" dirty="0" err="1" smtClean="0"/>
                        <a:t>Facebookpagina</a:t>
                      </a:r>
                      <a:endParaRPr lang="nl-BE" baseline="0" dirty="0" smtClean="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nl-BE" dirty="0" smtClean="0"/>
                        <a:t>Combi-apotheek</a:t>
                      </a:r>
                    </a:p>
                    <a:p>
                      <a:pPr marL="0" indent="0">
                        <a:buFontTx/>
                        <a:buNone/>
                      </a:pPr>
                      <a:endParaRPr lang="nl-BE" dirty="0" smtClean="0"/>
                    </a:p>
                  </a:txBody>
                  <a:tcPr>
                    <a:solidFill>
                      <a:srgbClr val="FF6699">
                        <a:alpha val="23000"/>
                      </a:srgbClr>
                    </a:solidFill>
                  </a:tcPr>
                </a:tc>
                <a:tc>
                  <a:txBody>
                    <a:bodyPr/>
                    <a:lstStyle/>
                    <a:p>
                      <a:pPr marL="285750" indent="-285750">
                        <a:buFontTx/>
                        <a:buChar char="-"/>
                      </a:pPr>
                      <a:r>
                        <a:rPr lang="nl-BE" dirty="0" smtClean="0"/>
                        <a:t>Combi-apotheek</a:t>
                      </a:r>
                    </a:p>
                    <a:p>
                      <a:pPr marL="0" indent="0">
                        <a:buFontTx/>
                        <a:buNone/>
                      </a:pPr>
                      <a:endParaRPr lang="nl-BE" dirty="0"/>
                    </a:p>
                  </a:txBody>
                  <a:tcPr>
                    <a:solidFill>
                      <a:srgbClr val="FF6699">
                        <a:alpha val="23000"/>
                      </a:srgbClr>
                    </a:solidFill>
                  </a:tcPr>
                </a:tc>
              </a:tr>
              <a:tr h="817749">
                <a:tc>
                  <a:txBody>
                    <a:bodyPr/>
                    <a:lstStyle/>
                    <a:p>
                      <a:r>
                        <a:rPr lang="nl-BE" sz="2000" b="1" dirty="0" smtClean="0">
                          <a:solidFill>
                            <a:srgbClr val="E5007D"/>
                          </a:solidFill>
                        </a:rPr>
                        <a:t>Geïnteresseerde m/v</a:t>
                      </a:r>
                      <a:endParaRPr lang="nl-BE" sz="2000" b="1" dirty="0">
                        <a:solidFill>
                          <a:srgbClr val="E5007D"/>
                        </a:solidFill>
                      </a:endParaRPr>
                    </a:p>
                  </a:txBody>
                  <a:tcPr/>
                </a:tc>
                <a:tc>
                  <a:txBody>
                    <a:bodyPr/>
                    <a:lstStyle/>
                    <a:p>
                      <a:pPr marL="285750" indent="-285750">
                        <a:buFontTx/>
                        <a:buChar char="-"/>
                      </a:pPr>
                      <a:r>
                        <a:rPr lang="nl-BE" dirty="0" smtClean="0"/>
                        <a:t>Artikels on- en offline</a:t>
                      </a:r>
                    </a:p>
                    <a:p>
                      <a:pPr marL="285750" indent="-285750">
                        <a:buFontTx/>
                        <a:buChar char="-"/>
                      </a:pPr>
                      <a:r>
                        <a:rPr lang="nl-BE" dirty="0" err="1" smtClean="0"/>
                        <a:t>Facebookpagina</a:t>
                      </a:r>
                      <a:endParaRPr lang="nl-BE" dirty="0" smtClean="0"/>
                    </a:p>
                    <a:p>
                      <a:pPr marL="285750" indent="-285750">
                        <a:buFontTx/>
                        <a:buChar char="-"/>
                      </a:pPr>
                      <a:r>
                        <a:rPr lang="nl-BE" dirty="0" smtClean="0"/>
                        <a:t>Combi-groep</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nl-BE" dirty="0" smtClean="0"/>
                        <a:t>Combi-apotheek</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nl-BE" baseline="0" dirty="0" err="1" smtClean="0"/>
                        <a:t>Facebookpagina</a:t>
                      </a:r>
                      <a:endParaRPr lang="nl-BE" baseline="0" dirty="0" smtClean="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nl-BE" baseline="0" dirty="0" smtClean="0"/>
                        <a:t>Combi-groep</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nl-BE" dirty="0" smtClean="0"/>
                        <a:t>Combi-apotheek</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nl-BE" dirty="0" smtClean="0"/>
                        <a:t>Combi-apotheek</a:t>
                      </a:r>
                    </a:p>
                    <a:p>
                      <a:pPr marL="0" marR="0" indent="0" algn="l" defTabSz="457200" rtl="0" eaLnBrk="1" fontAlgn="auto" latinLnBrk="0" hangingPunct="1">
                        <a:lnSpc>
                          <a:spcPct val="100000"/>
                        </a:lnSpc>
                        <a:spcBef>
                          <a:spcPts val="0"/>
                        </a:spcBef>
                        <a:spcAft>
                          <a:spcPts val="0"/>
                        </a:spcAft>
                        <a:buClrTx/>
                        <a:buSzTx/>
                        <a:buFontTx/>
                        <a:buNone/>
                        <a:tabLst/>
                        <a:defRPr/>
                      </a:pPr>
                      <a:endParaRPr lang="nl-BE" dirty="0" smtClean="0"/>
                    </a:p>
                    <a:p>
                      <a:endParaRPr lang="nl-BE" dirty="0"/>
                    </a:p>
                  </a:txBody>
                  <a:tcPr/>
                </a:tc>
              </a:tr>
            </a:tbl>
          </a:graphicData>
        </a:graphic>
      </p:graphicFrame>
      <p:sp>
        <p:nvSpPr>
          <p:cNvPr id="6" name="Titel 1"/>
          <p:cNvSpPr txBox="1">
            <a:spLocks/>
          </p:cNvSpPr>
          <p:nvPr/>
        </p:nvSpPr>
        <p:spPr>
          <a:xfrm>
            <a:off x="2144490" y="388334"/>
            <a:ext cx="8182627" cy="120544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3500" b="1" dirty="0">
                <a:solidFill>
                  <a:srgbClr val="E5007D"/>
                </a:solidFill>
                <a:cs typeface="Calibri"/>
              </a:rPr>
              <a:t>DE WEG: op naar een </a:t>
            </a:r>
            <a:r>
              <a:rPr lang="nl-NL" sz="3500" b="1" dirty="0" err="1">
                <a:solidFill>
                  <a:srgbClr val="E5007D"/>
                </a:solidFill>
                <a:cs typeface="Calibri"/>
              </a:rPr>
              <a:t>Theory</a:t>
            </a:r>
            <a:r>
              <a:rPr lang="nl-NL" sz="3500" b="1" dirty="0">
                <a:solidFill>
                  <a:srgbClr val="E5007D"/>
                </a:solidFill>
                <a:cs typeface="Calibri"/>
              </a:rPr>
              <a:t> of change</a:t>
            </a:r>
            <a:r>
              <a:rPr lang="nl-NL" sz="3500" b="1" dirty="0">
                <a:solidFill>
                  <a:srgbClr val="CFE500"/>
                </a:solidFill>
                <a:cs typeface="Calibri"/>
              </a:rPr>
              <a:t/>
            </a:r>
            <a:br>
              <a:rPr lang="nl-NL" sz="3500" b="1" dirty="0">
                <a:solidFill>
                  <a:srgbClr val="CFE500"/>
                </a:solidFill>
                <a:cs typeface="Calibri"/>
              </a:rPr>
            </a:br>
            <a:r>
              <a:rPr lang="nl-NL" sz="3500" b="1" dirty="0">
                <a:solidFill>
                  <a:srgbClr val="E5007D"/>
                </a:solidFill>
                <a:cs typeface="Calibri"/>
              </a:rPr>
              <a:t/>
            </a:r>
            <a:br>
              <a:rPr lang="nl-NL" sz="3500" b="1" dirty="0">
                <a:solidFill>
                  <a:srgbClr val="E5007D"/>
                </a:solidFill>
                <a:cs typeface="Calibri"/>
              </a:rPr>
            </a:br>
            <a:endParaRPr lang="nl-NL" sz="3500" dirty="0">
              <a:solidFill>
                <a:srgbClr val="CFE500"/>
              </a:solidFill>
            </a:endParaRPr>
          </a:p>
        </p:txBody>
      </p:sp>
      <p:sp>
        <p:nvSpPr>
          <p:cNvPr id="7" name="Gebogen pijl 6"/>
          <p:cNvSpPr/>
          <p:nvPr/>
        </p:nvSpPr>
        <p:spPr>
          <a:xfrm rot="1957765">
            <a:off x="4643617" y="1054567"/>
            <a:ext cx="1625718" cy="1219263"/>
          </a:xfrm>
          <a:prstGeom prst="bentArrow">
            <a:avLst>
              <a:gd name="adj1" fmla="val 8599"/>
              <a:gd name="adj2" fmla="val 16905"/>
              <a:gd name="adj3" fmla="val 21095"/>
              <a:gd name="adj4" fmla="val 79882"/>
            </a:avLst>
          </a:prstGeom>
          <a:noFill/>
          <a:ln>
            <a:solidFill>
              <a:srgbClr val="E500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black"/>
              </a:solidFill>
            </a:endParaRPr>
          </a:p>
        </p:txBody>
      </p:sp>
      <p:sp>
        <p:nvSpPr>
          <p:cNvPr id="8" name="Gebogen pijl 7"/>
          <p:cNvSpPr/>
          <p:nvPr/>
        </p:nvSpPr>
        <p:spPr>
          <a:xfrm rot="1957765">
            <a:off x="7063888" y="1029167"/>
            <a:ext cx="1625718" cy="1219263"/>
          </a:xfrm>
          <a:prstGeom prst="bentArrow">
            <a:avLst>
              <a:gd name="adj1" fmla="val 8599"/>
              <a:gd name="adj2" fmla="val 16905"/>
              <a:gd name="adj3" fmla="val 21095"/>
              <a:gd name="adj4" fmla="val 79882"/>
            </a:avLst>
          </a:prstGeom>
          <a:noFill/>
          <a:ln>
            <a:solidFill>
              <a:srgbClr val="E500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black"/>
              </a:solidFill>
            </a:endParaRPr>
          </a:p>
        </p:txBody>
      </p:sp>
    </p:spTree>
    <p:extLst>
      <p:ext uri="{BB962C8B-B14F-4D97-AF65-F5344CB8AC3E}">
        <p14:creationId xmlns:p14="http://schemas.microsoft.com/office/powerpoint/2010/main" val="34361692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2.bp.blogspot.com/_UcPqJTf-o3E/TBoU9o9PATI/AAAAAAAAACo/G8-ILQRZAv4/s200/hersenspins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5175" y="942564"/>
            <a:ext cx="1619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2162301" y="924376"/>
            <a:ext cx="8182627" cy="790125"/>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0700" b="1" dirty="0">
                <a:solidFill>
                  <a:srgbClr val="E5007D"/>
                </a:solidFill>
                <a:cs typeface="Calibri"/>
              </a:rPr>
              <a:t>DE WEG: opstellen van een </a:t>
            </a:r>
            <a:r>
              <a:rPr lang="nl-NL" sz="10700" b="1" dirty="0" err="1">
                <a:solidFill>
                  <a:srgbClr val="E5007D"/>
                </a:solidFill>
                <a:cs typeface="Calibri"/>
              </a:rPr>
              <a:t>Theory</a:t>
            </a:r>
            <a:r>
              <a:rPr lang="nl-NL" sz="10700" b="1" dirty="0">
                <a:solidFill>
                  <a:srgbClr val="E5007D"/>
                </a:solidFill>
                <a:cs typeface="Calibri"/>
              </a:rPr>
              <a:t> of change</a:t>
            </a:r>
            <a:r>
              <a:rPr lang="nl-NL" sz="10700" b="1" dirty="0">
                <a:solidFill>
                  <a:srgbClr val="CFE500"/>
                </a:solidFill>
                <a:cs typeface="Calibri"/>
              </a:rPr>
              <a:t/>
            </a:r>
            <a:br>
              <a:rPr lang="nl-NL" sz="10700" b="1" dirty="0">
                <a:solidFill>
                  <a:srgbClr val="CFE500"/>
                </a:solidFill>
                <a:cs typeface="Calibri"/>
              </a:rPr>
            </a:br>
            <a:r>
              <a:rPr lang="nl-NL" sz="10700" b="1" dirty="0">
                <a:solidFill>
                  <a:srgbClr val="E5007D"/>
                </a:solidFill>
                <a:cs typeface="Calibri"/>
              </a:rPr>
              <a:t/>
            </a:r>
            <a:br>
              <a:rPr lang="nl-NL" sz="10700" b="1" dirty="0">
                <a:solidFill>
                  <a:srgbClr val="E5007D"/>
                </a:solidFill>
                <a:cs typeface="Calibri"/>
              </a:rPr>
            </a:br>
            <a:r>
              <a:rPr lang="nl-NL" sz="3500" dirty="0">
                <a:solidFill>
                  <a:srgbClr val="E5007D"/>
                </a:solidFill>
              </a:rPr>
              <a:t/>
            </a:r>
            <a:br>
              <a:rPr lang="nl-NL" sz="3500" dirty="0">
                <a:solidFill>
                  <a:srgbClr val="E5007D"/>
                </a:solidFill>
              </a:rPr>
            </a:br>
            <a:endParaRPr lang="nl-NL" sz="3500" dirty="0">
              <a:solidFill>
                <a:srgbClr val="CFE500"/>
              </a:solidFill>
            </a:endParaRPr>
          </a:p>
        </p:txBody>
      </p:sp>
      <p:sp>
        <p:nvSpPr>
          <p:cNvPr id="7" name="Tekstvak 6"/>
          <p:cNvSpPr txBox="1"/>
          <p:nvPr/>
        </p:nvSpPr>
        <p:spPr>
          <a:xfrm>
            <a:off x="7058025" y="2517007"/>
            <a:ext cx="2832100" cy="923330"/>
          </a:xfrm>
          <a:prstGeom prst="rect">
            <a:avLst/>
          </a:prstGeom>
          <a:noFill/>
        </p:spPr>
        <p:txBody>
          <a:bodyPr wrap="square" rtlCol="0">
            <a:spAutoFit/>
          </a:bodyPr>
          <a:lstStyle/>
          <a:p>
            <a:pPr defTabSz="457200"/>
            <a:r>
              <a:rPr lang="nl-BE" i="1" dirty="0">
                <a:solidFill>
                  <a:srgbClr val="FF0066"/>
                </a:solidFill>
              </a:rPr>
              <a:t>“De TOC is een uitstekende methode om participatief impactgericht te werken.”</a:t>
            </a:r>
          </a:p>
        </p:txBody>
      </p:sp>
      <p:pic>
        <p:nvPicPr>
          <p:cNvPr id="8" name="Picture 2" descr="http://2.bp.blogspot.com/_UcPqJTf-o3E/TBoU9o9PATI/AAAAAAAAACo/G8-ILQRZAv4/s200/hersenspins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89201" y="1714500"/>
            <a:ext cx="1552575"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2803525" y="3272135"/>
            <a:ext cx="2832100" cy="923330"/>
          </a:xfrm>
          <a:prstGeom prst="rect">
            <a:avLst/>
          </a:prstGeom>
          <a:noFill/>
        </p:spPr>
        <p:txBody>
          <a:bodyPr wrap="square" rtlCol="0">
            <a:spAutoFit/>
          </a:bodyPr>
          <a:lstStyle/>
          <a:p>
            <a:pPr defTabSz="457200"/>
            <a:r>
              <a:rPr lang="nl-BE" i="1" dirty="0">
                <a:solidFill>
                  <a:srgbClr val="FF0066"/>
                </a:solidFill>
              </a:rPr>
              <a:t>“Laat je niet ontmoedigen door theorie, modellen, literatuur, ….”</a:t>
            </a:r>
          </a:p>
        </p:txBody>
      </p:sp>
      <p:pic>
        <p:nvPicPr>
          <p:cNvPr id="10" name="Picture 2" descr="http://2.bp.blogspot.com/_UcPqJTf-o3E/TBoU9o9PATI/AAAAAAAAACo/G8-ILQRZAv4/s200/hersenspins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913" y="3592380"/>
            <a:ext cx="1619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a:off x="2955925" y="5192223"/>
            <a:ext cx="4404176" cy="923330"/>
          </a:xfrm>
          <a:prstGeom prst="rect">
            <a:avLst/>
          </a:prstGeom>
          <a:noFill/>
        </p:spPr>
        <p:txBody>
          <a:bodyPr wrap="square" rtlCol="0">
            <a:spAutoFit/>
          </a:bodyPr>
          <a:lstStyle/>
          <a:p>
            <a:pPr algn="r" defTabSz="457200"/>
            <a:r>
              <a:rPr lang="nl-BE" i="1" dirty="0">
                <a:solidFill>
                  <a:srgbClr val="FF0066"/>
                </a:solidFill>
              </a:rPr>
              <a:t>“TOC helpt</a:t>
            </a:r>
            <a:r>
              <a:rPr lang="nl-BE" dirty="0">
                <a:solidFill>
                  <a:srgbClr val="FF0066"/>
                </a:solidFill>
              </a:rPr>
              <a:t> om te begrijpen hoe de verandering tot stand is gekomen en om veronderstellingen kritisch te bevragen.</a:t>
            </a:r>
            <a:r>
              <a:rPr lang="nl-BE" i="1" dirty="0">
                <a:solidFill>
                  <a:srgbClr val="FF0066"/>
                </a:solidFill>
              </a:rPr>
              <a:t>”</a:t>
            </a:r>
          </a:p>
        </p:txBody>
      </p:sp>
    </p:spTree>
    <p:extLst>
      <p:ext uri="{BB962C8B-B14F-4D97-AF65-F5344CB8AC3E}">
        <p14:creationId xmlns:p14="http://schemas.microsoft.com/office/powerpoint/2010/main" val="5227047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8863802" y="1251914"/>
            <a:ext cx="1473999" cy="640108"/>
          </a:xfrm>
          <a:ln>
            <a:solidFill>
              <a:schemeClr val="tx2"/>
            </a:solidFill>
          </a:ln>
        </p:spPr>
        <p:txBody>
          <a:bodyPr>
            <a:noAutofit/>
          </a:bodyPr>
          <a:lstStyle/>
          <a:p>
            <a:pPr algn="l"/>
            <a:r>
              <a:rPr lang="nl-BE" sz="1200" dirty="0">
                <a:solidFill>
                  <a:schemeClr val="tx1"/>
                </a:solidFill>
              </a:rPr>
              <a:t>E&amp;KC staat op de maatschappelijk agenda</a:t>
            </a:r>
          </a:p>
        </p:txBody>
      </p:sp>
      <p:sp>
        <p:nvSpPr>
          <p:cNvPr id="4" name="Tekstvak 3"/>
          <p:cNvSpPr txBox="1"/>
          <p:nvPr/>
        </p:nvSpPr>
        <p:spPr>
          <a:xfrm>
            <a:off x="7012467" y="794421"/>
            <a:ext cx="1512168" cy="461665"/>
          </a:xfrm>
          <a:prstGeom prst="rect">
            <a:avLst/>
          </a:prstGeom>
          <a:noFill/>
          <a:ln>
            <a:solidFill>
              <a:schemeClr val="tx2"/>
            </a:solidFill>
          </a:ln>
        </p:spPr>
        <p:txBody>
          <a:bodyPr wrap="square" rtlCol="0">
            <a:spAutoFit/>
          </a:bodyPr>
          <a:lstStyle/>
          <a:p>
            <a:pPr defTabSz="457200"/>
            <a:r>
              <a:rPr lang="nl-BE" sz="1200" dirty="0">
                <a:solidFill>
                  <a:prstClr val="black"/>
                </a:solidFill>
              </a:rPr>
              <a:t>Leden reflecteren over E&amp;KC</a:t>
            </a:r>
          </a:p>
        </p:txBody>
      </p:sp>
      <p:cxnSp>
        <p:nvCxnSpPr>
          <p:cNvPr id="9" name="Rechte verbindingslijn met pijl 8"/>
          <p:cNvCxnSpPr>
            <a:stCxn id="3" idx="2"/>
            <a:endCxn id="318" idx="0"/>
          </p:cNvCxnSpPr>
          <p:nvPr/>
        </p:nvCxnSpPr>
        <p:spPr>
          <a:xfrm>
            <a:off x="9600801" y="1892023"/>
            <a:ext cx="0" cy="4986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kstvak 15"/>
          <p:cNvSpPr txBox="1"/>
          <p:nvPr/>
        </p:nvSpPr>
        <p:spPr>
          <a:xfrm>
            <a:off x="1618632" y="132567"/>
            <a:ext cx="873433" cy="369332"/>
          </a:xfrm>
          <a:prstGeom prst="rect">
            <a:avLst/>
          </a:prstGeom>
          <a:solidFill>
            <a:srgbClr val="E5007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nl-BE" dirty="0">
                <a:ln w="18415" cmpd="sng">
                  <a:solidFill>
                    <a:srgbClr val="FFFFFF"/>
                  </a:solidFill>
                  <a:prstDash val="solid"/>
                </a:ln>
                <a:solidFill>
                  <a:srgbClr val="FFFFFF"/>
                </a:solidFill>
                <a:effectLst>
                  <a:outerShdw blurRad="63500" dir="3600000" algn="tl" rotWithShape="0">
                    <a:srgbClr val="000000">
                      <a:alpha val="70000"/>
                    </a:srgbClr>
                  </a:outerShdw>
                </a:effectLst>
              </a:rPr>
              <a:t>Input</a:t>
            </a:r>
            <a:endParaRPr lang="nl-BE"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17" name="Tekstvak 16"/>
          <p:cNvSpPr txBox="1"/>
          <p:nvPr/>
        </p:nvSpPr>
        <p:spPr>
          <a:xfrm>
            <a:off x="1618631" y="1549679"/>
            <a:ext cx="824312" cy="276999"/>
          </a:xfrm>
          <a:prstGeom prst="rect">
            <a:avLst/>
          </a:prstGeom>
          <a:noFill/>
          <a:ln>
            <a:solidFill>
              <a:schemeClr val="tx2"/>
            </a:solidFill>
          </a:ln>
        </p:spPr>
        <p:txBody>
          <a:bodyPr wrap="square" rtlCol="0">
            <a:spAutoFit/>
          </a:bodyPr>
          <a:lstStyle/>
          <a:p>
            <a:pPr defTabSz="457200"/>
            <a:r>
              <a:rPr lang="nl-BE" sz="1200" dirty="0">
                <a:solidFill>
                  <a:prstClr val="black"/>
                </a:solidFill>
              </a:rPr>
              <a:t>Personeel</a:t>
            </a:r>
          </a:p>
        </p:txBody>
      </p:sp>
      <p:sp>
        <p:nvSpPr>
          <p:cNvPr id="18" name="Tekstvak 17"/>
          <p:cNvSpPr txBox="1"/>
          <p:nvPr/>
        </p:nvSpPr>
        <p:spPr>
          <a:xfrm>
            <a:off x="2996262" y="132567"/>
            <a:ext cx="1328076" cy="369332"/>
          </a:xfrm>
          <a:prstGeom prst="rect">
            <a:avLst/>
          </a:prstGeom>
          <a:solidFill>
            <a:srgbClr val="E5007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nl-BE" dirty="0">
                <a:ln w="18415" cmpd="sng">
                  <a:solidFill>
                    <a:srgbClr val="FFFFFF"/>
                  </a:solidFill>
                  <a:prstDash val="solid"/>
                </a:ln>
                <a:solidFill>
                  <a:srgbClr val="FFFFFF"/>
                </a:solidFill>
                <a:effectLst>
                  <a:outerShdw blurRad="63500" dir="3600000" algn="tl" rotWithShape="0">
                    <a:srgbClr val="000000">
                      <a:alpha val="70000"/>
                    </a:srgbClr>
                  </a:outerShdw>
                </a:effectLst>
              </a:rPr>
              <a:t>Activiteiten</a:t>
            </a:r>
            <a:endParaRPr lang="nl-BE"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19" name="Tekstvak 18"/>
          <p:cNvSpPr txBox="1"/>
          <p:nvPr/>
        </p:nvSpPr>
        <p:spPr>
          <a:xfrm>
            <a:off x="2865773" y="3202645"/>
            <a:ext cx="1573789" cy="461665"/>
          </a:xfrm>
          <a:prstGeom prst="rect">
            <a:avLst/>
          </a:prstGeom>
          <a:noFill/>
          <a:ln>
            <a:solidFill>
              <a:schemeClr val="tx2"/>
            </a:solidFill>
          </a:ln>
        </p:spPr>
        <p:txBody>
          <a:bodyPr wrap="square" rtlCol="0">
            <a:spAutoFit/>
          </a:bodyPr>
          <a:lstStyle/>
          <a:p>
            <a:pPr defTabSz="457200"/>
            <a:r>
              <a:rPr lang="nl-BE" sz="1200" dirty="0">
                <a:solidFill>
                  <a:prstClr val="black"/>
                </a:solidFill>
              </a:rPr>
              <a:t>Combigroep v geïnteresseerde m/v</a:t>
            </a:r>
          </a:p>
        </p:txBody>
      </p:sp>
      <p:sp>
        <p:nvSpPr>
          <p:cNvPr id="20" name="Tekstvak 19"/>
          <p:cNvSpPr txBox="1"/>
          <p:nvPr/>
        </p:nvSpPr>
        <p:spPr>
          <a:xfrm>
            <a:off x="4958919" y="124967"/>
            <a:ext cx="1328076" cy="369332"/>
          </a:xfrm>
          <a:prstGeom prst="rect">
            <a:avLst/>
          </a:prstGeom>
          <a:solidFill>
            <a:srgbClr val="E5007D"/>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nl-B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Output</a:t>
            </a:r>
            <a:endParaRPr lang="nl-BE" dirty="0">
              <a:solidFill>
                <a:prstClr val="black"/>
              </a:solidFill>
            </a:endParaRPr>
          </a:p>
        </p:txBody>
      </p:sp>
      <p:sp>
        <p:nvSpPr>
          <p:cNvPr id="21" name="Tekstvak 20"/>
          <p:cNvSpPr txBox="1"/>
          <p:nvPr/>
        </p:nvSpPr>
        <p:spPr>
          <a:xfrm>
            <a:off x="4958920" y="2593449"/>
            <a:ext cx="1411677" cy="646331"/>
          </a:xfrm>
          <a:prstGeom prst="rect">
            <a:avLst/>
          </a:prstGeom>
          <a:solidFill>
            <a:schemeClr val="bg1"/>
          </a:solidFill>
          <a:ln>
            <a:solidFill>
              <a:schemeClr val="tx2"/>
            </a:solidFill>
          </a:ln>
        </p:spPr>
        <p:txBody>
          <a:bodyPr wrap="square" rtlCol="0">
            <a:spAutoFit/>
          </a:bodyPr>
          <a:lstStyle/>
          <a:p>
            <a:pPr defTabSz="457200"/>
            <a:r>
              <a:rPr lang="nl-BE" sz="1200" dirty="0">
                <a:solidFill>
                  <a:prstClr val="black"/>
                </a:solidFill>
              </a:rPr>
              <a:t>Een offline groep met aanbod in thema</a:t>
            </a:r>
          </a:p>
        </p:txBody>
      </p:sp>
      <p:sp>
        <p:nvSpPr>
          <p:cNvPr id="22" name="Tekstvak 21"/>
          <p:cNvSpPr txBox="1"/>
          <p:nvPr/>
        </p:nvSpPr>
        <p:spPr>
          <a:xfrm>
            <a:off x="7016093" y="34745"/>
            <a:ext cx="1508542" cy="646331"/>
          </a:xfrm>
          <a:prstGeom prst="rect">
            <a:avLst/>
          </a:prstGeom>
          <a:solidFill>
            <a:srgbClr val="E5007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nl-BE" dirty="0" err="1">
                <a:ln w="18415" cmpd="sng">
                  <a:solidFill>
                    <a:srgbClr val="FFFFFF"/>
                  </a:solidFill>
                  <a:prstDash val="solid"/>
                </a:ln>
                <a:solidFill>
                  <a:srgbClr val="FFFFFF"/>
                </a:solidFill>
                <a:effectLst>
                  <a:outerShdw blurRad="63500" dir="3600000" algn="tl" rotWithShape="0">
                    <a:srgbClr val="000000">
                      <a:alpha val="70000"/>
                    </a:srgbClr>
                  </a:outerShdw>
                </a:effectLst>
              </a:rPr>
              <a:t>Intermediate</a:t>
            </a:r>
            <a:r>
              <a:rPr lang="nl-BE"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 </a:t>
            </a:r>
            <a:r>
              <a:rPr lang="nl-BE" dirty="0" err="1">
                <a:ln w="18415" cmpd="sng">
                  <a:solidFill>
                    <a:srgbClr val="FFFFFF"/>
                  </a:solidFill>
                  <a:prstDash val="solid"/>
                </a:ln>
                <a:solidFill>
                  <a:srgbClr val="FFFFFF"/>
                </a:solidFill>
                <a:effectLst>
                  <a:outerShdw blurRad="63500" dir="3600000" algn="tl" rotWithShape="0">
                    <a:srgbClr val="000000">
                      <a:alpha val="70000"/>
                    </a:srgbClr>
                  </a:outerShdw>
                </a:effectLst>
              </a:rPr>
              <a:t>outcome</a:t>
            </a:r>
            <a:endParaRPr lang="nl-BE"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23" name="Tekstvak 22"/>
          <p:cNvSpPr txBox="1"/>
          <p:nvPr/>
        </p:nvSpPr>
        <p:spPr>
          <a:xfrm>
            <a:off x="6999862" y="1367348"/>
            <a:ext cx="1512168" cy="461665"/>
          </a:xfrm>
          <a:prstGeom prst="rect">
            <a:avLst/>
          </a:prstGeom>
          <a:noFill/>
          <a:ln>
            <a:solidFill>
              <a:schemeClr val="tx2"/>
            </a:solidFill>
          </a:ln>
        </p:spPr>
        <p:txBody>
          <a:bodyPr wrap="square" rtlCol="0">
            <a:spAutoFit/>
          </a:bodyPr>
          <a:lstStyle/>
          <a:p>
            <a:pPr defTabSz="457200"/>
            <a:r>
              <a:rPr lang="nl-BE" sz="1200" dirty="0">
                <a:solidFill>
                  <a:prstClr val="black"/>
                </a:solidFill>
              </a:rPr>
              <a:t>Leden wisselen uit over E&amp;KC</a:t>
            </a:r>
          </a:p>
        </p:txBody>
      </p:sp>
      <p:sp>
        <p:nvSpPr>
          <p:cNvPr id="24" name="Tekstvak 23"/>
          <p:cNvSpPr txBox="1"/>
          <p:nvPr/>
        </p:nvSpPr>
        <p:spPr>
          <a:xfrm>
            <a:off x="7012467" y="2669977"/>
            <a:ext cx="1512168" cy="646331"/>
          </a:xfrm>
          <a:prstGeom prst="rect">
            <a:avLst/>
          </a:prstGeom>
          <a:noFill/>
          <a:ln>
            <a:solidFill>
              <a:schemeClr val="tx2"/>
            </a:solidFill>
          </a:ln>
        </p:spPr>
        <p:txBody>
          <a:bodyPr wrap="square" rtlCol="0">
            <a:spAutoFit/>
          </a:bodyPr>
          <a:lstStyle/>
          <a:p>
            <a:pPr defTabSz="457200"/>
            <a:r>
              <a:rPr lang="nl-BE" sz="1200" dirty="0">
                <a:solidFill>
                  <a:prstClr val="black"/>
                </a:solidFill>
              </a:rPr>
              <a:t>Geïnteresseerde </a:t>
            </a:r>
          </a:p>
          <a:p>
            <a:pPr defTabSz="457200"/>
            <a:r>
              <a:rPr lang="nl-BE" sz="1200" dirty="0">
                <a:solidFill>
                  <a:prstClr val="black"/>
                </a:solidFill>
              </a:rPr>
              <a:t>m/v reflecteren over E&amp;KC</a:t>
            </a:r>
          </a:p>
        </p:txBody>
      </p:sp>
      <p:sp>
        <p:nvSpPr>
          <p:cNvPr id="25" name="Tekstvak 24"/>
          <p:cNvSpPr txBox="1"/>
          <p:nvPr/>
        </p:nvSpPr>
        <p:spPr>
          <a:xfrm>
            <a:off x="7023437" y="3435591"/>
            <a:ext cx="1493854" cy="646331"/>
          </a:xfrm>
          <a:prstGeom prst="rect">
            <a:avLst/>
          </a:prstGeom>
          <a:noFill/>
          <a:ln>
            <a:solidFill>
              <a:schemeClr val="tx2"/>
            </a:solidFill>
          </a:ln>
        </p:spPr>
        <p:txBody>
          <a:bodyPr wrap="square" rtlCol="0">
            <a:spAutoFit/>
          </a:bodyPr>
          <a:lstStyle/>
          <a:p>
            <a:pPr defTabSz="457200"/>
            <a:r>
              <a:rPr lang="nl-BE" sz="1200" dirty="0">
                <a:solidFill>
                  <a:prstClr val="black"/>
                </a:solidFill>
              </a:rPr>
              <a:t>Geïnteresseerde</a:t>
            </a:r>
          </a:p>
          <a:p>
            <a:pPr defTabSz="457200"/>
            <a:r>
              <a:rPr lang="nl-BE" sz="1200" dirty="0">
                <a:solidFill>
                  <a:prstClr val="black"/>
                </a:solidFill>
              </a:rPr>
              <a:t>m/v wisselen uit over E&amp;CK</a:t>
            </a:r>
          </a:p>
        </p:txBody>
      </p:sp>
      <p:sp>
        <p:nvSpPr>
          <p:cNvPr id="26" name="Tekstvak 25"/>
          <p:cNvSpPr txBox="1"/>
          <p:nvPr/>
        </p:nvSpPr>
        <p:spPr>
          <a:xfrm>
            <a:off x="8992478" y="143768"/>
            <a:ext cx="1135970" cy="369332"/>
          </a:xfrm>
          <a:prstGeom prst="rect">
            <a:avLst/>
          </a:prstGeom>
          <a:solidFill>
            <a:srgbClr val="E5007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nl-BE" dirty="0" err="1">
                <a:ln w="18415" cmpd="sng">
                  <a:solidFill>
                    <a:srgbClr val="FFFFFF"/>
                  </a:solidFill>
                  <a:prstDash val="solid"/>
                </a:ln>
                <a:solidFill>
                  <a:srgbClr val="FFFFFF"/>
                </a:solidFill>
                <a:effectLst>
                  <a:outerShdw blurRad="63500" dir="3600000" algn="tl" rotWithShape="0">
                    <a:srgbClr val="000000">
                      <a:alpha val="70000"/>
                    </a:srgbClr>
                  </a:outerShdw>
                </a:effectLst>
              </a:rPr>
              <a:t>Outcome</a:t>
            </a:r>
            <a:endParaRPr lang="nl-BE"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27" name="Tekstvak 26"/>
          <p:cNvSpPr txBox="1"/>
          <p:nvPr/>
        </p:nvSpPr>
        <p:spPr>
          <a:xfrm>
            <a:off x="8863801" y="3410191"/>
            <a:ext cx="1471588" cy="1015663"/>
          </a:xfrm>
          <a:prstGeom prst="rect">
            <a:avLst/>
          </a:prstGeom>
          <a:noFill/>
          <a:ln>
            <a:solidFill>
              <a:schemeClr val="tx2"/>
            </a:solidFill>
          </a:ln>
        </p:spPr>
        <p:txBody>
          <a:bodyPr wrap="square" rtlCol="0">
            <a:spAutoFit/>
          </a:bodyPr>
          <a:lstStyle/>
          <a:p>
            <a:pPr defTabSz="457200"/>
            <a:r>
              <a:rPr lang="nl-BE" sz="1200" dirty="0">
                <a:solidFill>
                  <a:prstClr val="black"/>
                </a:solidFill>
              </a:rPr>
              <a:t>m/v, kinderen, bedrijven en samenlevingen zijn gelukkiger en gezonder.</a:t>
            </a:r>
          </a:p>
        </p:txBody>
      </p:sp>
      <p:sp>
        <p:nvSpPr>
          <p:cNvPr id="30" name="Rechthoek 29"/>
          <p:cNvSpPr/>
          <p:nvPr/>
        </p:nvSpPr>
        <p:spPr>
          <a:xfrm>
            <a:off x="1792542" y="2552004"/>
            <a:ext cx="474810" cy="276999"/>
          </a:xfrm>
          <a:prstGeom prst="rect">
            <a:avLst/>
          </a:prstGeom>
          <a:ln>
            <a:solidFill>
              <a:schemeClr val="tx2"/>
            </a:solidFill>
          </a:ln>
        </p:spPr>
        <p:txBody>
          <a:bodyPr wrap="none">
            <a:spAutoFit/>
          </a:bodyPr>
          <a:lstStyle/>
          <a:p>
            <a:pPr defTabSz="457200"/>
            <a:r>
              <a:rPr lang="nl-BE" sz="1200" dirty="0">
                <a:solidFill>
                  <a:prstClr val="black"/>
                </a:solidFill>
              </a:rPr>
              <a:t>Geld</a:t>
            </a:r>
          </a:p>
        </p:txBody>
      </p:sp>
      <p:sp>
        <p:nvSpPr>
          <p:cNvPr id="31" name="Rechthoek 30"/>
          <p:cNvSpPr/>
          <p:nvPr/>
        </p:nvSpPr>
        <p:spPr>
          <a:xfrm>
            <a:off x="2891172" y="696939"/>
            <a:ext cx="1538259" cy="276999"/>
          </a:xfrm>
          <a:prstGeom prst="rect">
            <a:avLst/>
          </a:prstGeom>
          <a:ln>
            <a:solidFill>
              <a:schemeClr val="tx2"/>
            </a:solidFill>
          </a:ln>
        </p:spPr>
        <p:txBody>
          <a:bodyPr wrap="square">
            <a:spAutoFit/>
          </a:bodyPr>
          <a:lstStyle/>
          <a:p>
            <a:pPr defTabSz="457200"/>
            <a:r>
              <a:rPr lang="nl-BE" sz="1200" dirty="0">
                <a:solidFill>
                  <a:prstClr val="black"/>
                </a:solidFill>
              </a:rPr>
              <a:t>8/3-actie  v leden</a:t>
            </a:r>
          </a:p>
        </p:txBody>
      </p:sp>
      <p:sp>
        <p:nvSpPr>
          <p:cNvPr id="32" name="Rechthoek 31"/>
          <p:cNvSpPr/>
          <p:nvPr/>
        </p:nvSpPr>
        <p:spPr>
          <a:xfrm>
            <a:off x="2868479" y="2622123"/>
            <a:ext cx="1573789" cy="461665"/>
          </a:xfrm>
          <a:prstGeom prst="rect">
            <a:avLst/>
          </a:prstGeom>
          <a:ln>
            <a:solidFill>
              <a:schemeClr val="tx2"/>
            </a:solidFill>
          </a:ln>
        </p:spPr>
        <p:txBody>
          <a:bodyPr wrap="square">
            <a:spAutoFit/>
          </a:bodyPr>
          <a:lstStyle/>
          <a:p>
            <a:pPr defTabSz="457200"/>
            <a:r>
              <a:rPr lang="nl-BE" sz="1200" dirty="0" err="1">
                <a:solidFill>
                  <a:prstClr val="black"/>
                </a:solidFill>
              </a:rPr>
              <a:t>Facebookpagina</a:t>
            </a:r>
            <a:r>
              <a:rPr lang="nl-BE" sz="1200" dirty="0">
                <a:solidFill>
                  <a:prstClr val="black"/>
                </a:solidFill>
              </a:rPr>
              <a:t> v geïnteresseerde m/v</a:t>
            </a:r>
          </a:p>
        </p:txBody>
      </p:sp>
      <p:sp>
        <p:nvSpPr>
          <p:cNvPr id="33" name="Rechthoek 32"/>
          <p:cNvSpPr/>
          <p:nvPr/>
        </p:nvSpPr>
        <p:spPr>
          <a:xfrm>
            <a:off x="2881315" y="1873640"/>
            <a:ext cx="1560953" cy="646331"/>
          </a:xfrm>
          <a:prstGeom prst="rect">
            <a:avLst/>
          </a:prstGeom>
          <a:ln>
            <a:solidFill>
              <a:schemeClr val="tx2"/>
            </a:solidFill>
          </a:ln>
        </p:spPr>
        <p:txBody>
          <a:bodyPr wrap="square">
            <a:spAutoFit/>
          </a:bodyPr>
          <a:lstStyle/>
          <a:p>
            <a:pPr defTabSz="457200"/>
            <a:r>
              <a:rPr lang="nl-BE" sz="1200" dirty="0">
                <a:solidFill>
                  <a:prstClr val="black"/>
                </a:solidFill>
              </a:rPr>
              <a:t>Artikels  off en online v leden en geïnteresseerde m/v</a:t>
            </a:r>
          </a:p>
        </p:txBody>
      </p:sp>
      <p:cxnSp>
        <p:nvCxnSpPr>
          <p:cNvPr id="35" name="Rechte verbindingslijn met pijl 34"/>
          <p:cNvCxnSpPr>
            <a:stCxn id="30" idx="0"/>
            <a:endCxn id="17" idx="2"/>
          </p:cNvCxnSpPr>
          <p:nvPr/>
        </p:nvCxnSpPr>
        <p:spPr>
          <a:xfrm flipV="1">
            <a:off x="2029947" y="1826677"/>
            <a:ext cx="840" cy="7253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hthoek 35"/>
          <p:cNvSpPr/>
          <p:nvPr/>
        </p:nvSpPr>
        <p:spPr>
          <a:xfrm>
            <a:off x="4938416" y="633438"/>
            <a:ext cx="1432181" cy="276999"/>
          </a:xfrm>
          <a:prstGeom prst="rect">
            <a:avLst/>
          </a:prstGeom>
          <a:ln>
            <a:solidFill>
              <a:schemeClr val="tx2"/>
            </a:solidFill>
          </a:ln>
        </p:spPr>
        <p:txBody>
          <a:bodyPr wrap="square">
            <a:spAutoFit/>
          </a:bodyPr>
          <a:lstStyle/>
          <a:p>
            <a:pPr defTabSz="457200"/>
            <a:r>
              <a:rPr lang="nl-BE" sz="1200" dirty="0">
                <a:solidFill>
                  <a:prstClr val="black"/>
                </a:solidFill>
              </a:rPr>
              <a:t>Actiemodel</a:t>
            </a:r>
          </a:p>
        </p:txBody>
      </p:sp>
      <p:sp>
        <p:nvSpPr>
          <p:cNvPr id="37" name="Rechthoek 36"/>
          <p:cNvSpPr/>
          <p:nvPr/>
        </p:nvSpPr>
        <p:spPr>
          <a:xfrm>
            <a:off x="4969171" y="2198077"/>
            <a:ext cx="1432182" cy="276999"/>
          </a:xfrm>
          <a:prstGeom prst="rect">
            <a:avLst/>
          </a:prstGeom>
          <a:ln>
            <a:solidFill>
              <a:schemeClr val="tx2"/>
            </a:solidFill>
          </a:ln>
        </p:spPr>
        <p:txBody>
          <a:bodyPr wrap="square">
            <a:spAutoFit/>
          </a:bodyPr>
          <a:lstStyle/>
          <a:p>
            <a:pPr defTabSz="457200"/>
            <a:r>
              <a:rPr lang="nl-BE" sz="1200" dirty="0" err="1">
                <a:solidFill>
                  <a:prstClr val="black"/>
                </a:solidFill>
              </a:rPr>
              <a:t>Facebookpagina</a:t>
            </a:r>
            <a:endParaRPr lang="nl-BE" sz="1200" dirty="0">
              <a:solidFill>
                <a:prstClr val="black"/>
              </a:solidFill>
            </a:endParaRPr>
          </a:p>
        </p:txBody>
      </p:sp>
      <p:sp>
        <p:nvSpPr>
          <p:cNvPr id="38" name="Rechthoek 37"/>
          <p:cNvSpPr/>
          <p:nvPr/>
        </p:nvSpPr>
        <p:spPr>
          <a:xfrm>
            <a:off x="4951115" y="1620198"/>
            <a:ext cx="1447130" cy="461665"/>
          </a:xfrm>
          <a:prstGeom prst="rect">
            <a:avLst/>
          </a:prstGeom>
          <a:ln>
            <a:solidFill>
              <a:schemeClr val="tx2"/>
            </a:solidFill>
          </a:ln>
        </p:spPr>
        <p:txBody>
          <a:bodyPr wrap="square">
            <a:spAutoFit/>
          </a:bodyPr>
          <a:lstStyle/>
          <a:p>
            <a:pPr defTabSz="457200"/>
            <a:r>
              <a:rPr lang="nl-BE" sz="1200" dirty="0">
                <a:solidFill>
                  <a:prstClr val="black"/>
                </a:solidFill>
              </a:rPr>
              <a:t>Verhalen, info over thema</a:t>
            </a:r>
          </a:p>
        </p:txBody>
      </p:sp>
      <p:cxnSp>
        <p:nvCxnSpPr>
          <p:cNvPr id="42" name="Rechte verbindingslijn met pijl 41"/>
          <p:cNvCxnSpPr>
            <a:stCxn id="17" idx="3"/>
            <a:endCxn id="31" idx="1"/>
          </p:cNvCxnSpPr>
          <p:nvPr/>
        </p:nvCxnSpPr>
        <p:spPr>
          <a:xfrm flipV="1">
            <a:off x="2442943" y="835438"/>
            <a:ext cx="448228" cy="8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p:cNvCxnSpPr>
            <a:stCxn id="30" idx="3"/>
            <a:endCxn id="19" idx="1"/>
          </p:cNvCxnSpPr>
          <p:nvPr/>
        </p:nvCxnSpPr>
        <p:spPr>
          <a:xfrm>
            <a:off x="2267352" y="2690503"/>
            <a:ext cx="598420" cy="7429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p:cNvCxnSpPr>
            <a:stCxn id="30" idx="3"/>
            <a:endCxn id="33" idx="1"/>
          </p:cNvCxnSpPr>
          <p:nvPr/>
        </p:nvCxnSpPr>
        <p:spPr>
          <a:xfrm flipV="1">
            <a:off x="2267352" y="2196805"/>
            <a:ext cx="613962" cy="493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Rechte verbindingslijn met pijl 52"/>
          <p:cNvCxnSpPr>
            <a:stCxn id="32" idx="3"/>
            <a:endCxn id="37" idx="1"/>
          </p:cNvCxnSpPr>
          <p:nvPr/>
        </p:nvCxnSpPr>
        <p:spPr>
          <a:xfrm flipV="1">
            <a:off x="4442267" y="2336577"/>
            <a:ext cx="526904" cy="5163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Rechte verbindingslijn met pijl 56"/>
          <p:cNvCxnSpPr>
            <a:stCxn id="32" idx="3"/>
            <a:endCxn id="38" idx="1"/>
          </p:cNvCxnSpPr>
          <p:nvPr/>
        </p:nvCxnSpPr>
        <p:spPr>
          <a:xfrm flipV="1">
            <a:off x="4442267" y="1851031"/>
            <a:ext cx="508848" cy="1001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Rechte verbindingslijn met pijl 63"/>
          <p:cNvCxnSpPr>
            <a:stCxn id="31" idx="3"/>
            <a:endCxn id="36" idx="1"/>
          </p:cNvCxnSpPr>
          <p:nvPr/>
        </p:nvCxnSpPr>
        <p:spPr>
          <a:xfrm flipV="1">
            <a:off x="4429431" y="771938"/>
            <a:ext cx="508985" cy="63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p:cNvCxnSpPr>
            <a:stCxn id="19" idx="3"/>
            <a:endCxn id="21" idx="1"/>
          </p:cNvCxnSpPr>
          <p:nvPr/>
        </p:nvCxnSpPr>
        <p:spPr>
          <a:xfrm flipV="1">
            <a:off x="4439561" y="2916615"/>
            <a:ext cx="519358" cy="516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kstvak 68"/>
          <p:cNvSpPr txBox="1"/>
          <p:nvPr/>
        </p:nvSpPr>
        <p:spPr>
          <a:xfrm>
            <a:off x="4958920" y="3385090"/>
            <a:ext cx="1426625" cy="677108"/>
          </a:xfrm>
          <a:prstGeom prst="rect">
            <a:avLst/>
          </a:prstGeom>
          <a:solidFill>
            <a:schemeClr val="bg1"/>
          </a:solidFill>
          <a:ln>
            <a:solidFill>
              <a:schemeClr val="tx2"/>
            </a:solidFill>
          </a:ln>
        </p:spPr>
        <p:txBody>
          <a:bodyPr wrap="square" rtlCol="0">
            <a:spAutoFit/>
          </a:bodyPr>
          <a:lstStyle/>
          <a:p>
            <a:pPr defTabSz="457200"/>
            <a:r>
              <a:rPr lang="nl-BE" sz="1200" dirty="0">
                <a:solidFill>
                  <a:prstClr val="black"/>
                </a:solidFill>
              </a:rPr>
              <a:t>Ideeën m.b.t. aanbod (</a:t>
            </a:r>
            <a:r>
              <a:rPr lang="nl-BE" sz="1200" dirty="0" err="1">
                <a:solidFill>
                  <a:prstClr val="black"/>
                </a:solidFill>
              </a:rPr>
              <a:t>activ</a:t>
            </a:r>
            <a:r>
              <a:rPr lang="nl-BE" sz="1200" dirty="0">
                <a:solidFill>
                  <a:prstClr val="black"/>
                </a:solidFill>
              </a:rPr>
              <a:t>/diensten</a:t>
            </a:r>
            <a:r>
              <a:rPr lang="nl-BE" sz="1400" dirty="0">
                <a:solidFill>
                  <a:prstClr val="black"/>
                </a:solidFill>
              </a:rPr>
              <a:t>)</a:t>
            </a:r>
          </a:p>
        </p:txBody>
      </p:sp>
      <p:cxnSp>
        <p:nvCxnSpPr>
          <p:cNvPr id="71" name="Rechte verbindingslijn met pijl 70"/>
          <p:cNvCxnSpPr>
            <a:stCxn id="19" idx="3"/>
            <a:endCxn id="69" idx="1"/>
          </p:cNvCxnSpPr>
          <p:nvPr/>
        </p:nvCxnSpPr>
        <p:spPr>
          <a:xfrm>
            <a:off x="4439561" y="3433478"/>
            <a:ext cx="519358" cy="2901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Tekstvak 73"/>
          <p:cNvSpPr txBox="1"/>
          <p:nvPr/>
        </p:nvSpPr>
        <p:spPr>
          <a:xfrm>
            <a:off x="7009019" y="4234736"/>
            <a:ext cx="1493854" cy="646331"/>
          </a:xfrm>
          <a:prstGeom prst="rect">
            <a:avLst/>
          </a:prstGeom>
          <a:noFill/>
          <a:ln>
            <a:solidFill>
              <a:schemeClr val="tx2"/>
            </a:solidFill>
          </a:ln>
        </p:spPr>
        <p:txBody>
          <a:bodyPr wrap="square" rtlCol="0">
            <a:spAutoFit/>
          </a:bodyPr>
          <a:lstStyle/>
          <a:p>
            <a:pPr defTabSz="457200"/>
            <a:r>
              <a:rPr lang="nl-BE" sz="1200" dirty="0">
                <a:solidFill>
                  <a:prstClr val="black"/>
                </a:solidFill>
              </a:rPr>
              <a:t>Geïnteresseerde </a:t>
            </a:r>
          </a:p>
          <a:p>
            <a:pPr defTabSz="457200"/>
            <a:r>
              <a:rPr lang="nl-BE" sz="1200" dirty="0">
                <a:solidFill>
                  <a:prstClr val="black"/>
                </a:solidFill>
              </a:rPr>
              <a:t>m/v gebruiken tools die helpen in  E&amp;KC</a:t>
            </a:r>
          </a:p>
        </p:txBody>
      </p:sp>
      <p:cxnSp>
        <p:nvCxnSpPr>
          <p:cNvPr id="80" name="Rechte verbindingslijn met pijl 79"/>
          <p:cNvCxnSpPr>
            <a:stCxn id="21" idx="3"/>
            <a:endCxn id="25" idx="1"/>
          </p:cNvCxnSpPr>
          <p:nvPr/>
        </p:nvCxnSpPr>
        <p:spPr>
          <a:xfrm>
            <a:off x="6370597" y="2916614"/>
            <a:ext cx="652841" cy="842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p:cNvCxnSpPr>
            <a:stCxn id="38" idx="3"/>
            <a:endCxn id="24" idx="1"/>
          </p:cNvCxnSpPr>
          <p:nvPr/>
        </p:nvCxnSpPr>
        <p:spPr>
          <a:xfrm>
            <a:off x="6398245" y="1851030"/>
            <a:ext cx="614222" cy="1142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Rechte verbindingslijn met pijl 85"/>
          <p:cNvCxnSpPr>
            <a:stCxn id="36" idx="3"/>
            <a:endCxn id="4" idx="1"/>
          </p:cNvCxnSpPr>
          <p:nvPr/>
        </p:nvCxnSpPr>
        <p:spPr>
          <a:xfrm>
            <a:off x="6370597" y="771937"/>
            <a:ext cx="641871" cy="253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Rechte verbindingslijn met pijl 87"/>
          <p:cNvCxnSpPr>
            <a:stCxn id="38" idx="3"/>
            <a:endCxn id="4" idx="1"/>
          </p:cNvCxnSpPr>
          <p:nvPr/>
        </p:nvCxnSpPr>
        <p:spPr>
          <a:xfrm flipV="1">
            <a:off x="6398245" y="1025254"/>
            <a:ext cx="614222" cy="8257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Rechte verbindingslijn met pijl 89"/>
          <p:cNvCxnSpPr>
            <a:stCxn id="37" idx="3"/>
            <a:endCxn id="24" idx="1"/>
          </p:cNvCxnSpPr>
          <p:nvPr/>
        </p:nvCxnSpPr>
        <p:spPr>
          <a:xfrm>
            <a:off x="6401353" y="2336576"/>
            <a:ext cx="611114" cy="6565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Rechte verbindingslijn met pijl 91"/>
          <p:cNvCxnSpPr>
            <a:stCxn id="37" idx="3"/>
            <a:endCxn id="25" idx="1"/>
          </p:cNvCxnSpPr>
          <p:nvPr/>
        </p:nvCxnSpPr>
        <p:spPr>
          <a:xfrm>
            <a:off x="6401353" y="2336576"/>
            <a:ext cx="622084" cy="14221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Rechte verbindingslijn met pijl 93"/>
          <p:cNvCxnSpPr>
            <a:stCxn id="37" idx="3"/>
            <a:endCxn id="23" idx="1"/>
          </p:cNvCxnSpPr>
          <p:nvPr/>
        </p:nvCxnSpPr>
        <p:spPr>
          <a:xfrm flipV="1">
            <a:off x="6401354" y="1598180"/>
            <a:ext cx="598509" cy="7383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Rechte verbindingslijn met pijl 95"/>
          <p:cNvCxnSpPr>
            <a:stCxn id="37" idx="3"/>
            <a:endCxn id="4" idx="1"/>
          </p:cNvCxnSpPr>
          <p:nvPr/>
        </p:nvCxnSpPr>
        <p:spPr>
          <a:xfrm flipV="1">
            <a:off x="6401353" y="1025254"/>
            <a:ext cx="611114" cy="1311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Rechte verbindingslijn met pijl 97"/>
          <p:cNvCxnSpPr>
            <a:stCxn id="21" idx="3"/>
            <a:endCxn id="74" idx="1"/>
          </p:cNvCxnSpPr>
          <p:nvPr/>
        </p:nvCxnSpPr>
        <p:spPr>
          <a:xfrm>
            <a:off x="6370597" y="2916615"/>
            <a:ext cx="638423" cy="1641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Rechte verbindingslijn met pijl 100"/>
          <p:cNvCxnSpPr>
            <a:stCxn id="74" idx="3"/>
            <a:endCxn id="3" idx="1"/>
          </p:cNvCxnSpPr>
          <p:nvPr/>
        </p:nvCxnSpPr>
        <p:spPr>
          <a:xfrm flipV="1">
            <a:off x="8502873" y="1571969"/>
            <a:ext cx="360928" cy="29859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Rechte verbindingslijn met pijl 102"/>
          <p:cNvCxnSpPr>
            <a:stCxn id="25" idx="3"/>
            <a:endCxn id="3" idx="1"/>
          </p:cNvCxnSpPr>
          <p:nvPr/>
        </p:nvCxnSpPr>
        <p:spPr>
          <a:xfrm flipV="1">
            <a:off x="8517291" y="1571968"/>
            <a:ext cx="346510" cy="21867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Rechte verbindingslijn met pijl 104"/>
          <p:cNvCxnSpPr>
            <a:stCxn id="24" idx="3"/>
            <a:endCxn id="3" idx="1"/>
          </p:cNvCxnSpPr>
          <p:nvPr/>
        </p:nvCxnSpPr>
        <p:spPr>
          <a:xfrm flipV="1">
            <a:off x="8524635" y="1571968"/>
            <a:ext cx="339166" cy="14211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Rechte verbindingslijn met pijl 106"/>
          <p:cNvCxnSpPr>
            <a:stCxn id="4" idx="3"/>
            <a:endCxn id="3" idx="1"/>
          </p:cNvCxnSpPr>
          <p:nvPr/>
        </p:nvCxnSpPr>
        <p:spPr>
          <a:xfrm>
            <a:off x="8524635" y="1025254"/>
            <a:ext cx="339166" cy="546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Rechte verbindingslijn met pijl 109"/>
          <p:cNvCxnSpPr>
            <a:stCxn id="23" idx="3"/>
            <a:endCxn id="3" idx="1"/>
          </p:cNvCxnSpPr>
          <p:nvPr/>
        </p:nvCxnSpPr>
        <p:spPr>
          <a:xfrm flipV="1">
            <a:off x="8512031" y="1571968"/>
            <a:ext cx="351771" cy="262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7" name="Rechte verbindingslijn met pijl 116"/>
          <p:cNvCxnSpPr>
            <a:stCxn id="32" idx="3"/>
            <a:endCxn id="69" idx="1"/>
          </p:cNvCxnSpPr>
          <p:nvPr/>
        </p:nvCxnSpPr>
        <p:spPr>
          <a:xfrm>
            <a:off x="4442267" y="2852956"/>
            <a:ext cx="516652" cy="8706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5" name="Rechte verbindingslijn met pijl 154"/>
          <p:cNvCxnSpPr>
            <a:stCxn id="30" idx="3"/>
            <a:endCxn id="31" idx="1"/>
          </p:cNvCxnSpPr>
          <p:nvPr/>
        </p:nvCxnSpPr>
        <p:spPr>
          <a:xfrm flipV="1">
            <a:off x="2267353" y="835439"/>
            <a:ext cx="623819" cy="18550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9" name="Rechte verbindingslijn met pijl 168"/>
          <p:cNvCxnSpPr>
            <a:stCxn id="17" idx="3"/>
            <a:endCxn id="32" idx="1"/>
          </p:cNvCxnSpPr>
          <p:nvPr/>
        </p:nvCxnSpPr>
        <p:spPr>
          <a:xfrm>
            <a:off x="2442944" y="1688179"/>
            <a:ext cx="425535" cy="11647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1" name="Rechte verbindingslijn met pijl 170"/>
          <p:cNvCxnSpPr>
            <a:stCxn id="17" idx="3"/>
            <a:endCxn id="33" idx="1"/>
          </p:cNvCxnSpPr>
          <p:nvPr/>
        </p:nvCxnSpPr>
        <p:spPr>
          <a:xfrm>
            <a:off x="2442944" y="1688179"/>
            <a:ext cx="438371" cy="508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3" name="Rechte verbindingslijn met pijl 172"/>
          <p:cNvCxnSpPr>
            <a:stCxn id="17" idx="3"/>
            <a:endCxn id="83" idx="1"/>
          </p:cNvCxnSpPr>
          <p:nvPr/>
        </p:nvCxnSpPr>
        <p:spPr>
          <a:xfrm>
            <a:off x="2442944" y="1688179"/>
            <a:ext cx="438371" cy="2258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0" name="Tekstvak 179"/>
          <p:cNvSpPr txBox="1"/>
          <p:nvPr/>
        </p:nvSpPr>
        <p:spPr>
          <a:xfrm>
            <a:off x="1631505" y="4314428"/>
            <a:ext cx="2797927" cy="369332"/>
          </a:xfrm>
          <a:prstGeom prst="rect">
            <a:avLst/>
          </a:prstGeom>
          <a:noFill/>
        </p:spPr>
        <p:txBody>
          <a:bodyPr wrap="square" rtlCol="0">
            <a:spAutoFit/>
          </a:bodyPr>
          <a:lstStyle/>
          <a:p>
            <a:pPr defTabSz="457200"/>
            <a:r>
              <a:rPr lang="nl-BE" b="1" dirty="0">
                <a:solidFill>
                  <a:srgbClr val="FF0066"/>
                </a:solidFill>
              </a:rPr>
              <a:t>Aannames (‘alleen als…’)</a:t>
            </a:r>
          </a:p>
        </p:txBody>
      </p:sp>
      <p:sp>
        <p:nvSpPr>
          <p:cNvPr id="181" name="Tekstvak 180"/>
          <p:cNvSpPr txBox="1"/>
          <p:nvPr/>
        </p:nvSpPr>
        <p:spPr>
          <a:xfrm>
            <a:off x="1491803" y="4902483"/>
            <a:ext cx="1224136" cy="1015663"/>
          </a:xfrm>
          <a:prstGeom prst="rect">
            <a:avLst/>
          </a:prstGeom>
          <a:noFill/>
        </p:spPr>
        <p:txBody>
          <a:bodyPr wrap="square" rtlCol="0">
            <a:spAutoFit/>
          </a:bodyPr>
          <a:lstStyle/>
          <a:p>
            <a:pPr marL="171450" indent="-171450" defTabSz="457200">
              <a:buFontTx/>
              <a:buChar char="-"/>
            </a:pPr>
            <a:r>
              <a:rPr lang="nl-BE" sz="1200" dirty="0">
                <a:solidFill>
                  <a:prstClr val="black"/>
                </a:solidFill>
              </a:rPr>
              <a:t>Voldoende middelen</a:t>
            </a:r>
          </a:p>
          <a:p>
            <a:pPr marL="171450" indent="-171450" defTabSz="457200">
              <a:buFontTx/>
              <a:buChar char="-"/>
            </a:pPr>
            <a:r>
              <a:rPr lang="nl-BE" sz="1200" dirty="0">
                <a:solidFill>
                  <a:prstClr val="black"/>
                </a:solidFill>
              </a:rPr>
              <a:t>Competent &amp; gemotiveerd personeel</a:t>
            </a:r>
          </a:p>
        </p:txBody>
      </p:sp>
      <p:sp>
        <p:nvSpPr>
          <p:cNvPr id="182" name="Tekstvak 181"/>
          <p:cNvSpPr txBox="1"/>
          <p:nvPr/>
        </p:nvSpPr>
        <p:spPr>
          <a:xfrm>
            <a:off x="2673854" y="4691360"/>
            <a:ext cx="2164847" cy="3123932"/>
          </a:xfrm>
          <a:prstGeom prst="rect">
            <a:avLst/>
          </a:prstGeom>
          <a:noFill/>
        </p:spPr>
        <p:txBody>
          <a:bodyPr wrap="square" rtlCol="0">
            <a:spAutoFit/>
          </a:bodyPr>
          <a:lstStyle/>
          <a:p>
            <a:pPr marL="171450" indent="-171450" defTabSz="457200">
              <a:buFontTx/>
              <a:buChar char="-"/>
            </a:pPr>
            <a:r>
              <a:rPr lang="nl-BE" sz="1200" dirty="0">
                <a:solidFill>
                  <a:prstClr val="black"/>
                </a:solidFill>
              </a:rPr>
              <a:t>Verantwoordelijken begrijpen opdracht </a:t>
            </a:r>
          </a:p>
          <a:p>
            <a:pPr marL="171450" indent="-171450" defTabSz="457200">
              <a:buFontTx/>
              <a:buChar char="-"/>
            </a:pPr>
            <a:r>
              <a:rPr lang="nl-BE" sz="1200" dirty="0">
                <a:solidFill>
                  <a:prstClr val="black"/>
                </a:solidFill>
              </a:rPr>
              <a:t>Je start best met ‘warme’ doelgroep</a:t>
            </a:r>
          </a:p>
          <a:p>
            <a:pPr marL="171450" indent="-171450" defTabSz="457200">
              <a:buFontTx/>
              <a:buChar char="-"/>
            </a:pPr>
            <a:r>
              <a:rPr lang="nl-BE" sz="1200" dirty="0">
                <a:solidFill>
                  <a:prstClr val="black"/>
                </a:solidFill>
              </a:rPr>
              <a:t>M/V met interesse  hebben nood aan l en maken tijd om te lezen , schrijven en samen te komen rond het thema.</a:t>
            </a:r>
          </a:p>
          <a:p>
            <a:pPr marL="171450" indent="-171450" defTabSz="457200">
              <a:buFontTx/>
              <a:buChar char="-"/>
            </a:pPr>
            <a:r>
              <a:rPr lang="nl-BE" sz="1200" dirty="0" err="1">
                <a:solidFill>
                  <a:prstClr val="black"/>
                </a:solidFill>
              </a:rPr>
              <a:t>Bottom</a:t>
            </a:r>
            <a:r>
              <a:rPr lang="nl-BE" sz="1200" dirty="0">
                <a:solidFill>
                  <a:prstClr val="black"/>
                </a:solidFill>
              </a:rPr>
              <a:t> up werken is effectiefste weg om hulptools te ontwikkelen.</a:t>
            </a:r>
          </a:p>
          <a:p>
            <a:pPr defTabSz="457200"/>
            <a:endParaRPr lang="nl-BE" sz="1300" dirty="0">
              <a:solidFill>
                <a:prstClr val="black"/>
              </a:solidFill>
            </a:endParaRPr>
          </a:p>
          <a:p>
            <a:pPr defTabSz="457200"/>
            <a:endParaRPr lang="nl-BE" sz="1300" dirty="0">
              <a:solidFill>
                <a:prstClr val="black"/>
              </a:solidFill>
            </a:endParaRPr>
          </a:p>
          <a:p>
            <a:pPr defTabSz="457200"/>
            <a:endParaRPr lang="nl-BE" sz="1300" dirty="0">
              <a:solidFill>
                <a:prstClr val="black"/>
              </a:solidFill>
            </a:endParaRPr>
          </a:p>
          <a:p>
            <a:pPr defTabSz="457200"/>
            <a:endParaRPr lang="nl-BE" sz="1300" dirty="0">
              <a:solidFill>
                <a:prstClr val="black"/>
              </a:solidFill>
            </a:endParaRPr>
          </a:p>
          <a:p>
            <a:pPr defTabSz="457200"/>
            <a:endParaRPr lang="nl-BE" sz="1300" dirty="0">
              <a:solidFill>
                <a:prstClr val="black"/>
              </a:solidFill>
            </a:endParaRPr>
          </a:p>
        </p:txBody>
      </p:sp>
      <p:cxnSp>
        <p:nvCxnSpPr>
          <p:cNvPr id="184" name="Rechte verbindingslijn met pijl 183"/>
          <p:cNvCxnSpPr>
            <a:stCxn id="4" idx="2"/>
            <a:endCxn id="23" idx="0"/>
          </p:cNvCxnSpPr>
          <p:nvPr/>
        </p:nvCxnSpPr>
        <p:spPr>
          <a:xfrm flipH="1">
            <a:off x="7755947" y="1256085"/>
            <a:ext cx="12605" cy="111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6" name="Rechte verbindingslijn met pijl 185"/>
          <p:cNvCxnSpPr>
            <a:stCxn id="24" idx="2"/>
            <a:endCxn id="25" idx="0"/>
          </p:cNvCxnSpPr>
          <p:nvPr/>
        </p:nvCxnSpPr>
        <p:spPr>
          <a:xfrm>
            <a:off x="7768552" y="3316308"/>
            <a:ext cx="1813" cy="1192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7" name="Tekstvak 186"/>
          <p:cNvSpPr txBox="1"/>
          <p:nvPr/>
        </p:nvSpPr>
        <p:spPr>
          <a:xfrm>
            <a:off x="4899265" y="4941169"/>
            <a:ext cx="1686130" cy="1985159"/>
          </a:xfrm>
          <a:prstGeom prst="rect">
            <a:avLst/>
          </a:prstGeom>
          <a:noFill/>
        </p:spPr>
        <p:txBody>
          <a:bodyPr wrap="square" rtlCol="0">
            <a:spAutoFit/>
          </a:bodyPr>
          <a:lstStyle/>
          <a:p>
            <a:pPr marL="171450" indent="-171450" defTabSz="457200">
              <a:buFontTx/>
              <a:buChar char="-"/>
            </a:pPr>
            <a:r>
              <a:rPr lang="nl-BE" sz="1200" dirty="0">
                <a:solidFill>
                  <a:prstClr val="black"/>
                </a:solidFill>
              </a:rPr>
              <a:t>We ontwikkelen sterke tools/actiemodellen</a:t>
            </a:r>
          </a:p>
          <a:p>
            <a:pPr marL="171450" indent="-171450" defTabSz="457200">
              <a:buFontTx/>
              <a:buChar char="-"/>
            </a:pPr>
            <a:r>
              <a:rPr lang="nl-BE" sz="1200" dirty="0">
                <a:solidFill>
                  <a:prstClr val="black"/>
                </a:solidFill>
              </a:rPr>
              <a:t>We observeren en trekken juiste conclusies uit de acties</a:t>
            </a:r>
          </a:p>
          <a:p>
            <a:pPr defTabSz="457200"/>
            <a:endParaRPr lang="nl-BE" sz="1300" dirty="0">
              <a:solidFill>
                <a:prstClr val="black"/>
              </a:solidFill>
            </a:endParaRPr>
          </a:p>
          <a:p>
            <a:pPr defTabSz="457200"/>
            <a:endParaRPr lang="nl-BE" sz="1300" dirty="0">
              <a:solidFill>
                <a:prstClr val="black"/>
              </a:solidFill>
            </a:endParaRPr>
          </a:p>
          <a:p>
            <a:pPr defTabSz="457200"/>
            <a:endParaRPr lang="nl-BE" sz="1300" dirty="0">
              <a:solidFill>
                <a:prstClr val="black"/>
              </a:solidFill>
            </a:endParaRPr>
          </a:p>
        </p:txBody>
      </p:sp>
      <p:sp>
        <p:nvSpPr>
          <p:cNvPr id="188" name="Tekstvak 187"/>
          <p:cNvSpPr txBox="1"/>
          <p:nvPr/>
        </p:nvSpPr>
        <p:spPr>
          <a:xfrm>
            <a:off x="7009020" y="5072608"/>
            <a:ext cx="1573791" cy="1231106"/>
          </a:xfrm>
          <a:prstGeom prst="rect">
            <a:avLst/>
          </a:prstGeom>
          <a:noFill/>
        </p:spPr>
        <p:txBody>
          <a:bodyPr wrap="square" rtlCol="0">
            <a:spAutoFit/>
          </a:bodyPr>
          <a:lstStyle/>
          <a:p>
            <a:pPr defTabSz="457200"/>
            <a:r>
              <a:rPr lang="nl-BE" sz="1200" dirty="0">
                <a:solidFill>
                  <a:prstClr val="black"/>
                </a:solidFill>
              </a:rPr>
              <a:t>Tools/actiemodellen zijn effectief: ze dragen bij tot hun doel</a:t>
            </a:r>
          </a:p>
          <a:p>
            <a:pPr defTabSz="457200"/>
            <a:endParaRPr lang="nl-BE" sz="1300" dirty="0">
              <a:solidFill>
                <a:prstClr val="black"/>
              </a:solidFill>
            </a:endParaRPr>
          </a:p>
          <a:p>
            <a:pPr defTabSz="457200"/>
            <a:endParaRPr lang="nl-BE" sz="1300" dirty="0">
              <a:solidFill>
                <a:prstClr val="black"/>
              </a:solidFill>
            </a:endParaRPr>
          </a:p>
        </p:txBody>
      </p:sp>
      <p:sp>
        <p:nvSpPr>
          <p:cNvPr id="189" name="Tekstvak 188"/>
          <p:cNvSpPr txBox="1"/>
          <p:nvPr/>
        </p:nvSpPr>
        <p:spPr>
          <a:xfrm>
            <a:off x="8694218" y="4725393"/>
            <a:ext cx="1973782" cy="2693045"/>
          </a:xfrm>
          <a:prstGeom prst="rect">
            <a:avLst/>
          </a:prstGeom>
          <a:noFill/>
        </p:spPr>
        <p:txBody>
          <a:bodyPr wrap="square" rtlCol="0">
            <a:spAutoFit/>
          </a:bodyPr>
          <a:lstStyle/>
          <a:p>
            <a:pPr marL="285750" indent="-285750" defTabSz="457200">
              <a:buFontTx/>
              <a:buChar char="-"/>
            </a:pPr>
            <a:r>
              <a:rPr lang="nl-BE" sz="1300" dirty="0">
                <a:solidFill>
                  <a:prstClr val="black"/>
                </a:solidFill>
              </a:rPr>
              <a:t>Privé dat denkt en uitwisselt over thema beïnvloedt publieke.</a:t>
            </a:r>
          </a:p>
          <a:p>
            <a:pPr marL="285750" indent="-285750" defTabSz="457200">
              <a:buFontTx/>
              <a:buChar char="-"/>
            </a:pPr>
            <a:r>
              <a:rPr lang="nl-BE" sz="1300" dirty="0">
                <a:solidFill>
                  <a:prstClr val="black"/>
                </a:solidFill>
              </a:rPr>
              <a:t>Maatschappelijke issues worden aangepakt.</a:t>
            </a:r>
          </a:p>
          <a:p>
            <a:pPr marL="285750" indent="-285750" defTabSz="457200">
              <a:buFontTx/>
              <a:buChar char="-"/>
            </a:pPr>
            <a:r>
              <a:rPr lang="nl-BE" sz="1300" dirty="0">
                <a:solidFill>
                  <a:prstClr val="black"/>
                </a:solidFill>
              </a:rPr>
              <a:t>→ Maatschappelijke verandering worden van onderuit geïnitieerd.</a:t>
            </a:r>
          </a:p>
          <a:p>
            <a:pPr marL="285750" indent="-285750" defTabSz="457200">
              <a:buFontTx/>
              <a:buChar char="-"/>
            </a:pPr>
            <a:endParaRPr lang="nl-BE" sz="1300" dirty="0">
              <a:solidFill>
                <a:prstClr val="black"/>
              </a:solidFill>
            </a:endParaRPr>
          </a:p>
          <a:p>
            <a:pPr defTabSz="457200"/>
            <a:endParaRPr lang="nl-BE" sz="1300" dirty="0">
              <a:solidFill>
                <a:prstClr val="black"/>
              </a:solidFill>
            </a:endParaRPr>
          </a:p>
          <a:p>
            <a:pPr defTabSz="457200"/>
            <a:endParaRPr lang="nl-BE" sz="1300" dirty="0">
              <a:solidFill>
                <a:prstClr val="black"/>
              </a:solidFill>
            </a:endParaRPr>
          </a:p>
        </p:txBody>
      </p:sp>
      <p:sp>
        <p:nvSpPr>
          <p:cNvPr id="67" name="Rechthoek 66"/>
          <p:cNvSpPr/>
          <p:nvPr/>
        </p:nvSpPr>
        <p:spPr>
          <a:xfrm>
            <a:off x="2891172" y="1102654"/>
            <a:ext cx="1560953" cy="646331"/>
          </a:xfrm>
          <a:prstGeom prst="rect">
            <a:avLst/>
          </a:prstGeom>
          <a:ln>
            <a:solidFill>
              <a:schemeClr val="tx2"/>
            </a:solidFill>
          </a:ln>
        </p:spPr>
        <p:txBody>
          <a:bodyPr wrap="square">
            <a:spAutoFit/>
          </a:bodyPr>
          <a:lstStyle/>
          <a:p>
            <a:pPr defTabSz="457200"/>
            <a:r>
              <a:rPr lang="nl-BE" sz="1200" dirty="0">
                <a:solidFill>
                  <a:prstClr val="black"/>
                </a:solidFill>
              </a:rPr>
              <a:t>Laagdrempelige tool  in </a:t>
            </a:r>
            <a:r>
              <a:rPr lang="nl-BE" sz="1200" dirty="0" err="1">
                <a:solidFill>
                  <a:prstClr val="black"/>
                </a:solidFill>
              </a:rPr>
              <a:t>Femma</a:t>
            </a:r>
            <a:r>
              <a:rPr lang="nl-BE" sz="1200" dirty="0">
                <a:solidFill>
                  <a:prstClr val="black"/>
                </a:solidFill>
              </a:rPr>
              <a:t> aanbod voor leden</a:t>
            </a:r>
          </a:p>
        </p:txBody>
      </p:sp>
      <p:sp>
        <p:nvSpPr>
          <p:cNvPr id="83" name="Rechthoek 82"/>
          <p:cNvSpPr/>
          <p:nvPr/>
        </p:nvSpPr>
        <p:spPr>
          <a:xfrm>
            <a:off x="2881315" y="3808180"/>
            <a:ext cx="1573789" cy="276999"/>
          </a:xfrm>
          <a:prstGeom prst="rect">
            <a:avLst/>
          </a:prstGeom>
          <a:ln>
            <a:solidFill>
              <a:schemeClr val="tx2"/>
            </a:solidFill>
          </a:ln>
        </p:spPr>
        <p:txBody>
          <a:bodyPr wrap="square">
            <a:spAutoFit/>
          </a:bodyPr>
          <a:lstStyle/>
          <a:p>
            <a:pPr defTabSz="457200"/>
            <a:r>
              <a:rPr lang="nl-BE" sz="1200" dirty="0">
                <a:solidFill>
                  <a:prstClr val="black"/>
                </a:solidFill>
              </a:rPr>
              <a:t>‘Combi-apotheek’ ?</a:t>
            </a:r>
          </a:p>
        </p:txBody>
      </p:sp>
      <p:cxnSp>
        <p:nvCxnSpPr>
          <p:cNvPr id="99" name="Rechte verbindingslijn met pijl 98"/>
          <p:cNvCxnSpPr>
            <a:stCxn id="30" idx="3"/>
            <a:endCxn id="83" idx="1"/>
          </p:cNvCxnSpPr>
          <p:nvPr/>
        </p:nvCxnSpPr>
        <p:spPr>
          <a:xfrm>
            <a:off x="2267352" y="2690503"/>
            <a:ext cx="613962" cy="1256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p:cNvCxnSpPr>
            <a:stCxn id="30" idx="3"/>
            <a:endCxn id="32" idx="1"/>
          </p:cNvCxnSpPr>
          <p:nvPr/>
        </p:nvCxnSpPr>
        <p:spPr>
          <a:xfrm>
            <a:off x="2267352" y="2690503"/>
            <a:ext cx="601126" cy="1624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6" name="Rechte verbindingslijn met pijl 105"/>
          <p:cNvCxnSpPr>
            <a:stCxn id="17" idx="3"/>
            <a:endCxn id="67" idx="1"/>
          </p:cNvCxnSpPr>
          <p:nvPr/>
        </p:nvCxnSpPr>
        <p:spPr>
          <a:xfrm flipV="1">
            <a:off x="2442943" y="1425820"/>
            <a:ext cx="448228" cy="2623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Rechte verbindingslijn met pijl 107"/>
          <p:cNvCxnSpPr>
            <a:stCxn id="30" idx="3"/>
            <a:endCxn id="67" idx="1"/>
          </p:cNvCxnSpPr>
          <p:nvPr/>
        </p:nvCxnSpPr>
        <p:spPr>
          <a:xfrm flipV="1">
            <a:off x="2267353" y="1425819"/>
            <a:ext cx="623819" cy="12646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2" name="Rechthoek 141"/>
          <p:cNvSpPr/>
          <p:nvPr/>
        </p:nvSpPr>
        <p:spPr>
          <a:xfrm>
            <a:off x="4938416" y="1037797"/>
            <a:ext cx="1423883" cy="461665"/>
          </a:xfrm>
          <a:prstGeom prst="rect">
            <a:avLst/>
          </a:prstGeom>
          <a:ln>
            <a:solidFill>
              <a:schemeClr val="tx2"/>
            </a:solidFill>
          </a:ln>
        </p:spPr>
        <p:txBody>
          <a:bodyPr wrap="square">
            <a:spAutoFit/>
          </a:bodyPr>
          <a:lstStyle/>
          <a:p>
            <a:pPr defTabSz="457200"/>
            <a:r>
              <a:rPr lang="nl-BE" sz="1200" dirty="0">
                <a:solidFill>
                  <a:prstClr val="black"/>
                </a:solidFill>
              </a:rPr>
              <a:t>Methodiek voor in groepen</a:t>
            </a:r>
          </a:p>
        </p:txBody>
      </p:sp>
      <p:cxnSp>
        <p:nvCxnSpPr>
          <p:cNvPr id="195" name="Rechte verbindingslijn met pijl 194"/>
          <p:cNvCxnSpPr>
            <a:stCxn id="67" idx="3"/>
            <a:endCxn id="142" idx="1"/>
          </p:cNvCxnSpPr>
          <p:nvPr/>
        </p:nvCxnSpPr>
        <p:spPr>
          <a:xfrm flipV="1">
            <a:off x="4452125" y="1268629"/>
            <a:ext cx="486291" cy="1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8" name="Rechte verbindingslijn met pijl 197"/>
          <p:cNvCxnSpPr>
            <a:stCxn id="33" idx="3"/>
            <a:endCxn id="38" idx="1"/>
          </p:cNvCxnSpPr>
          <p:nvPr/>
        </p:nvCxnSpPr>
        <p:spPr>
          <a:xfrm flipV="1">
            <a:off x="4442267" y="1851031"/>
            <a:ext cx="508848" cy="345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0" name="Tekstvak 229"/>
          <p:cNvSpPr txBox="1"/>
          <p:nvPr/>
        </p:nvSpPr>
        <p:spPr>
          <a:xfrm>
            <a:off x="4958921" y="4212179"/>
            <a:ext cx="1426625" cy="461665"/>
          </a:xfrm>
          <a:prstGeom prst="rect">
            <a:avLst/>
          </a:prstGeom>
          <a:solidFill>
            <a:schemeClr val="bg1"/>
          </a:solidFill>
          <a:ln>
            <a:solidFill>
              <a:schemeClr val="tx2"/>
            </a:solidFill>
          </a:ln>
        </p:spPr>
        <p:txBody>
          <a:bodyPr wrap="square" rtlCol="0">
            <a:spAutoFit/>
          </a:bodyPr>
          <a:lstStyle/>
          <a:p>
            <a:pPr defTabSz="457200"/>
            <a:r>
              <a:rPr lang="nl-BE" sz="1200" dirty="0" err="1">
                <a:solidFill>
                  <a:prstClr val="black"/>
                </a:solidFill>
              </a:rPr>
              <a:t>Activ</a:t>
            </a:r>
            <a:r>
              <a:rPr lang="nl-BE" sz="1200" dirty="0">
                <a:solidFill>
                  <a:prstClr val="black"/>
                </a:solidFill>
              </a:rPr>
              <a:t>./ diensten ‘Combi-apotheek’ ?</a:t>
            </a:r>
          </a:p>
        </p:txBody>
      </p:sp>
      <p:cxnSp>
        <p:nvCxnSpPr>
          <p:cNvPr id="267" name="Rechte verbindingslijn met pijl 266"/>
          <p:cNvCxnSpPr>
            <a:stCxn id="37" idx="2"/>
            <a:endCxn id="69" idx="0"/>
          </p:cNvCxnSpPr>
          <p:nvPr/>
        </p:nvCxnSpPr>
        <p:spPr>
          <a:xfrm flipH="1">
            <a:off x="5672232" y="2475076"/>
            <a:ext cx="13030" cy="910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1" name="Rechte verbindingslijn met pijl 270"/>
          <p:cNvCxnSpPr>
            <a:stCxn id="38" idx="2"/>
            <a:endCxn id="69" idx="0"/>
          </p:cNvCxnSpPr>
          <p:nvPr/>
        </p:nvCxnSpPr>
        <p:spPr>
          <a:xfrm flipH="1">
            <a:off x="5672232" y="2081862"/>
            <a:ext cx="2448" cy="1303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8" name="Rechte verbindingslijn met pijl 277"/>
          <p:cNvCxnSpPr>
            <a:stCxn id="83" idx="3"/>
            <a:endCxn id="230" idx="1"/>
          </p:cNvCxnSpPr>
          <p:nvPr/>
        </p:nvCxnSpPr>
        <p:spPr>
          <a:xfrm>
            <a:off x="4455104" y="3946679"/>
            <a:ext cx="503817" cy="496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3" name="Rechte verbindingslijn met pijl 282"/>
          <p:cNvCxnSpPr>
            <a:stCxn id="69" idx="2"/>
            <a:endCxn id="230" idx="0"/>
          </p:cNvCxnSpPr>
          <p:nvPr/>
        </p:nvCxnSpPr>
        <p:spPr>
          <a:xfrm>
            <a:off x="5672233" y="4062198"/>
            <a:ext cx="1" cy="1499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1" name="Tekstvak 300"/>
          <p:cNvSpPr txBox="1"/>
          <p:nvPr/>
        </p:nvSpPr>
        <p:spPr>
          <a:xfrm>
            <a:off x="7012467" y="1926909"/>
            <a:ext cx="1512169" cy="646331"/>
          </a:xfrm>
          <a:prstGeom prst="rect">
            <a:avLst/>
          </a:prstGeom>
          <a:noFill/>
          <a:ln>
            <a:solidFill>
              <a:schemeClr val="tx2"/>
            </a:solidFill>
          </a:ln>
        </p:spPr>
        <p:txBody>
          <a:bodyPr wrap="square" rtlCol="0">
            <a:spAutoFit/>
          </a:bodyPr>
          <a:lstStyle/>
          <a:p>
            <a:pPr defTabSz="457200"/>
            <a:r>
              <a:rPr lang="nl-BE" sz="1200" dirty="0">
                <a:solidFill>
                  <a:prstClr val="black"/>
                </a:solidFill>
              </a:rPr>
              <a:t>Leden gebruiken tools die helpen in  E&amp;KC</a:t>
            </a:r>
          </a:p>
        </p:txBody>
      </p:sp>
      <p:sp>
        <p:nvSpPr>
          <p:cNvPr id="318" name="Tekstvak 317"/>
          <p:cNvSpPr txBox="1"/>
          <p:nvPr/>
        </p:nvSpPr>
        <p:spPr>
          <a:xfrm>
            <a:off x="8863802" y="2390714"/>
            <a:ext cx="1473999" cy="646331"/>
          </a:xfrm>
          <a:prstGeom prst="rect">
            <a:avLst/>
          </a:prstGeom>
          <a:noFill/>
          <a:ln>
            <a:solidFill>
              <a:schemeClr val="tx2"/>
            </a:solidFill>
          </a:ln>
        </p:spPr>
        <p:txBody>
          <a:bodyPr wrap="square" rtlCol="0">
            <a:spAutoFit/>
          </a:bodyPr>
          <a:lstStyle/>
          <a:p>
            <a:pPr defTabSz="457200"/>
            <a:r>
              <a:rPr lang="nl-BE" sz="1200" dirty="0">
                <a:solidFill>
                  <a:prstClr val="black"/>
                </a:solidFill>
              </a:rPr>
              <a:t>M/V combineren evenwichtig en kwaliteitsvol </a:t>
            </a:r>
          </a:p>
        </p:txBody>
      </p:sp>
      <p:cxnSp>
        <p:nvCxnSpPr>
          <p:cNvPr id="321" name="Rechte verbindingslijn met pijl 320"/>
          <p:cNvCxnSpPr>
            <a:stCxn id="318" idx="2"/>
            <a:endCxn id="27" idx="0"/>
          </p:cNvCxnSpPr>
          <p:nvPr/>
        </p:nvCxnSpPr>
        <p:spPr>
          <a:xfrm flipH="1">
            <a:off x="9599595" y="3037044"/>
            <a:ext cx="1206" cy="3731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3" name="Rechte verbindingslijn met pijl 352"/>
          <p:cNvCxnSpPr>
            <a:stCxn id="23" idx="2"/>
            <a:endCxn id="301" idx="0"/>
          </p:cNvCxnSpPr>
          <p:nvPr/>
        </p:nvCxnSpPr>
        <p:spPr>
          <a:xfrm>
            <a:off x="7755947" y="1829012"/>
            <a:ext cx="12605" cy="97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6" name="Rechte verbindingslijn met pijl 355"/>
          <p:cNvCxnSpPr>
            <a:stCxn id="25" idx="2"/>
            <a:endCxn id="74" idx="0"/>
          </p:cNvCxnSpPr>
          <p:nvPr/>
        </p:nvCxnSpPr>
        <p:spPr>
          <a:xfrm flipH="1">
            <a:off x="7755946" y="4081921"/>
            <a:ext cx="14418" cy="152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9" name="Tekstvak 358"/>
          <p:cNvSpPr txBox="1"/>
          <p:nvPr/>
        </p:nvSpPr>
        <p:spPr>
          <a:xfrm>
            <a:off x="8257136" y="771939"/>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1</a:t>
            </a:r>
          </a:p>
        </p:txBody>
      </p:sp>
      <p:sp>
        <p:nvSpPr>
          <p:cNvPr id="360" name="Tekstvak 359"/>
          <p:cNvSpPr txBox="1"/>
          <p:nvPr/>
        </p:nvSpPr>
        <p:spPr>
          <a:xfrm>
            <a:off x="8267446" y="2650301"/>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1</a:t>
            </a:r>
          </a:p>
        </p:txBody>
      </p:sp>
      <p:sp>
        <p:nvSpPr>
          <p:cNvPr id="361" name="Tekstvak 360"/>
          <p:cNvSpPr txBox="1"/>
          <p:nvPr/>
        </p:nvSpPr>
        <p:spPr>
          <a:xfrm>
            <a:off x="8271777" y="1342302"/>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2</a:t>
            </a:r>
          </a:p>
        </p:txBody>
      </p:sp>
      <p:sp>
        <p:nvSpPr>
          <p:cNvPr id="362" name="Tekstvak 361"/>
          <p:cNvSpPr txBox="1"/>
          <p:nvPr/>
        </p:nvSpPr>
        <p:spPr>
          <a:xfrm>
            <a:off x="8283335" y="3410191"/>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2</a:t>
            </a:r>
          </a:p>
        </p:txBody>
      </p:sp>
      <p:sp>
        <p:nvSpPr>
          <p:cNvPr id="363" name="Tekstvak 362"/>
          <p:cNvSpPr txBox="1"/>
          <p:nvPr/>
        </p:nvSpPr>
        <p:spPr>
          <a:xfrm>
            <a:off x="8284477" y="4212025"/>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3</a:t>
            </a:r>
          </a:p>
        </p:txBody>
      </p:sp>
      <p:sp>
        <p:nvSpPr>
          <p:cNvPr id="364" name="Tekstvak 363"/>
          <p:cNvSpPr txBox="1"/>
          <p:nvPr/>
        </p:nvSpPr>
        <p:spPr>
          <a:xfrm>
            <a:off x="8283430" y="1891497"/>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3</a:t>
            </a:r>
          </a:p>
        </p:txBody>
      </p:sp>
      <p:sp>
        <p:nvSpPr>
          <p:cNvPr id="365" name="Tekstvak 364"/>
          <p:cNvSpPr txBox="1"/>
          <p:nvPr/>
        </p:nvSpPr>
        <p:spPr>
          <a:xfrm>
            <a:off x="10045700" y="3411791"/>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C</a:t>
            </a:r>
          </a:p>
        </p:txBody>
      </p:sp>
      <p:sp>
        <p:nvSpPr>
          <p:cNvPr id="366" name="Tekstvak 365"/>
          <p:cNvSpPr txBox="1"/>
          <p:nvPr/>
        </p:nvSpPr>
        <p:spPr>
          <a:xfrm>
            <a:off x="10043622" y="2409865"/>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B</a:t>
            </a:r>
          </a:p>
        </p:txBody>
      </p:sp>
      <p:sp>
        <p:nvSpPr>
          <p:cNvPr id="367" name="Tekstvak 366"/>
          <p:cNvSpPr txBox="1"/>
          <p:nvPr/>
        </p:nvSpPr>
        <p:spPr>
          <a:xfrm>
            <a:off x="10045700" y="1283032"/>
            <a:ext cx="292100" cy="307777"/>
          </a:xfrm>
          <a:prstGeom prst="rect">
            <a:avLst/>
          </a:prstGeom>
          <a:noFill/>
        </p:spPr>
        <p:txBody>
          <a:bodyPr wrap="square" rtlCol="0">
            <a:spAutoFit/>
          </a:bodyPr>
          <a:lstStyle/>
          <a:p>
            <a:pPr defTabSz="457200"/>
            <a:r>
              <a:rPr lang="nl-BE" sz="1400" dirty="0">
                <a:solidFill>
                  <a:srgbClr val="E5007D"/>
                </a:solidFill>
                <a:effectLst>
                  <a:outerShdw blurRad="38100" dist="38100" dir="2700000" algn="tl">
                    <a:srgbClr val="000000">
                      <a:alpha val="43137"/>
                    </a:srgbClr>
                  </a:outerShdw>
                </a:effectLst>
              </a:rPr>
              <a:t>A</a:t>
            </a:r>
          </a:p>
        </p:txBody>
      </p:sp>
      <p:cxnSp>
        <p:nvCxnSpPr>
          <p:cNvPr id="380" name="Rechte verbindingslijn met pijl 379"/>
          <p:cNvCxnSpPr>
            <a:stCxn id="36" idx="3"/>
            <a:endCxn id="23" idx="1"/>
          </p:cNvCxnSpPr>
          <p:nvPr/>
        </p:nvCxnSpPr>
        <p:spPr>
          <a:xfrm>
            <a:off x="6370596" y="771938"/>
            <a:ext cx="629266" cy="8262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3" name="Rechte verbindingslijn met pijl 382"/>
          <p:cNvCxnSpPr>
            <a:stCxn id="142" idx="3"/>
            <a:endCxn id="4" idx="1"/>
          </p:cNvCxnSpPr>
          <p:nvPr/>
        </p:nvCxnSpPr>
        <p:spPr>
          <a:xfrm flipV="1">
            <a:off x="6362299" y="1025253"/>
            <a:ext cx="650169" cy="2433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6" name="Rechte verbindingslijn met pijl 385"/>
          <p:cNvCxnSpPr>
            <a:stCxn id="142" idx="3"/>
            <a:endCxn id="23" idx="1"/>
          </p:cNvCxnSpPr>
          <p:nvPr/>
        </p:nvCxnSpPr>
        <p:spPr>
          <a:xfrm>
            <a:off x="6362298" y="1268630"/>
            <a:ext cx="637564" cy="3295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9" name="Rechte verbindingslijn met pijl 388"/>
          <p:cNvCxnSpPr>
            <a:stCxn id="230" idx="3"/>
            <a:endCxn id="74" idx="1"/>
          </p:cNvCxnSpPr>
          <p:nvPr/>
        </p:nvCxnSpPr>
        <p:spPr>
          <a:xfrm>
            <a:off x="6385545" y="4443011"/>
            <a:ext cx="623474" cy="1148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2" name="Rechte verbindingslijn met pijl 391"/>
          <p:cNvCxnSpPr>
            <a:stCxn id="230" idx="3"/>
            <a:endCxn id="25" idx="1"/>
          </p:cNvCxnSpPr>
          <p:nvPr/>
        </p:nvCxnSpPr>
        <p:spPr>
          <a:xfrm flipV="1">
            <a:off x="6385545" y="3758757"/>
            <a:ext cx="637892" cy="684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6" name="Rechte verbindingslijn met pijl 395"/>
          <p:cNvCxnSpPr>
            <a:stCxn id="230" idx="3"/>
            <a:endCxn id="24" idx="1"/>
          </p:cNvCxnSpPr>
          <p:nvPr/>
        </p:nvCxnSpPr>
        <p:spPr>
          <a:xfrm flipV="1">
            <a:off x="6385545" y="2993143"/>
            <a:ext cx="626922" cy="1449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0" name="Rechte verbindingslijn met pijl 399"/>
          <p:cNvCxnSpPr>
            <a:stCxn id="230" idx="3"/>
            <a:endCxn id="301" idx="1"/>
          </p:cNvCxnSpPr>
          <p:nvPr/>
        </p:nvCxnSpPr>
        <p:spPr>
          <a:xfrm flipV="1">
            <a:off x="6385546" y="2250075"/>
            <a:ext cx="626921" cy="2192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3" name="Rechte verbindingslijn met pijl 402"/>
          <p:cNvCxnSpPr>
            <a:endCxn id="23" idx="1"/>
          </p:cNvCxnSpPr>
          <p:nvPr/>
        </p:nvCxnSpPr>
        <p:spPr>
          <a:xfrm flipV="1">
            <a:off x="6401354" y="1598181"/>
            <a:ext cx="598509" cy="2716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6" name="Rechte verbindingslijn met pijl 405"/>
          <p:cNvCxnSpPr>
            <a:stCxn id="230" idx="3"/>
          </p:cNvCxnSpPr>
          <p:nvPr/>
        </p:nvCxnSpPr>
        <p:spPr>
          <a:xfrm flipV="1">
            <a:off x="6385546" y="1079715"/>
            <a:ext cx="614317" cy="33632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9" name="Rechte verbindingslijn met pijl 408"/>
          <p:cNvCxnSpPr>
            <a:stCxn id="301" idx="3"/>
            <a:endCxn id="318" idx="1"/>
          </p:cNvCxnSpPr>
          <p:nvPr/>
        </p:nvCxnSpPr>
        <p:spPr>
          <a:xfrm>
            <a:off x="8524635" y="2250075"/>
            <a:ext cx="339166" cy="463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2" name="Rechte verbindingslijn met pijl 411"/>
          <p:cNvCxnSpPr>
            <a:stCxn id="74" idx="3"/>
            <a:endCxn id="318" idx="1"/>
          </p:cNvCxnSpPr>
          <p:nvPr/>
        </p:nvCxnSpPr>
        <p:spPr>
          <a:xfrm flipV="1">
            <a:off x="8502873" y="2713879"/>
            <a:ext cx="360928" cy="18440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PIJL-LINKS en -RECHTS 1"/>
          <p:cNvSpPr/>
          <p:nvPr/>
        </p:nvSpPr>
        <p:spPr>
          <a:xfrm>
            <a:off x="4324338" y="87652"/>
            <a:ext cx="2674520" cy="485391"/>
          </a:xfrm>
          <a:prstGeom prst="leftRightArrow">
            <a:avLst/>
          </a:prstGeom>
          <a:solidFill>
            <a:srgbClr val="FFFF00">
              <a:alpha val="3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BE">
              <a:solidFill>
                <a:prstClr val="white"/>
              </a:solidFill>
            </a:endParaRPr>
          </a:p>
        </p:txBody>
      </p:sp>
    </p:spTree>
    <p:extLst>
      <p:ext uri="{BB962C8B-B14F-4D97-AF65-F5344CB8AC3E}">
        <p14:creationId xmlns:p14="http://schemas.microsoft.com/office/powerpoint/2010/main" val="7715988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200" b="1" dirty="0">
                <a:solidFill>
                  <a:srgbClr val="E5007D"/>
                </a:solidFill>
                <a:cs typeface="Calibri"/>
              </a:rPr>
              <a:t>DE WEG: naar evaluatievragen</a:t>
            </a:r>
            <a:endParaRPr lang="nl-BE" sz="3200" dirty="0">
              <a:solidFill>
                <a:srgbClr val="E5007D"/>
              </a:solidFill>
            </a:endParaRPr>
          </a:p>
        </p:txBody>
      </p:sp>
      <p:pic>
        <p:nvPicPr>
          <p:cNvPr id="1028" name="Picture 4" descr="O:\3_Belangenverdediging_en_Acties\Combinatie arbeid en zorg\5. Overleg en strategie\Denkdag impactgericht werken\IMG_20160627_1512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509"/>
          <a:stretch/>
        </p:blipFill>
        <p:spPr bwMode="auto">
          <a:xfrm rot="16200000">
            <a:off x="1204428" y="2986194"/>
            <a:ext cx="3874809" cy="25752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3_Belangenverdediging_en_Acties\Combinatie arbeid en zorg\5. Overleg en strategie\Denkdag impactgericht werken\IMG_20160627_1616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40" r="10683"/>
          <a:stretch/>
        </p:blipFill>
        <p:spPr bwMode="auto">
          <a:xfrm>
            <a:off x="4572000" y="1217837"/>
            <a:ext cx="3327400" cy="25673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3_Belangenverdediging_en_Acties\Combinatie arbeid en zorg\5. Overleg en strategie\Denkdag impactgericht werken\IMG_20160627_1147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22" b="4867"/>
          <a:stretch/>
        </p:blipFill>
        <p:spPr bwMode="auto">
          <a:xfrm>
            <a:off x="4576928" y="3912192"/>
            <a:ext cx="3322473" cy="2311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2.bp.blogspot.com/_UcPqJTf-o3E/TBoU9o9PATI/AAAAAAAAACo/G8-ILQRZAv4/s200/hersenspinsel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0475" y="366937"/>
            <a:ext cx="1619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7835900" y="1854591"/>
            <a:ext cx="2438400" cy="923330"/>
          </a:xfrm>
          <a:prstGeom prst="rect">
            <a:avLst/>
          </a:prstGeom>
          <a:noFill/>
        </p:spPr>
        <p:txBody>
          <a:bodyPr wrap="square" rtlCol="0">
            <a:spAutoFit/>
          </a:bodyPr>
          <a:lstStyle/>
          <a:p>
            <a:pPr algn="r" defTabSz="457200"/>
            <a:r>
              <a:rPr lang="nl-BE" i="1" dirty="0">
                <a:solidFill>
                  <a:srgbClr val="FF0066"/>
                </a:solidFill>
              </a:rPr>
              <a:t>“Impactgericht werken is samen betekenis geven.”</a:t>
            </a:r>
          </a:p>
        </p:txBody>
      </p:sp>
    </p:spTree>
    <p:extLst>
      <p:ext uri="{BB962C8B-B14F-4D97-AF65-F5344CB8AC3E}">
        <p14:creationId xmlns:p14="http://schemas.microsoft.com/office/powerpoint/2010/main" val="22832395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200" b="1" dirty="0">
                <a:solidFill>
                  <a:srgbClr val="E5007D"/>
                </a:solidFill>
                <a:cs typeface="Calibri"/>
              </a:rPr>
              <a:t>DE WEG: op de agenda</a:t>
            </a:r>
            <a:endParaRPr lang="nl-BE" sz="3200" dirty="0">
              <a:solidFill>
                <a:srgbClr val="E5007D"/>
              </a:solidFill>
            </a:endParaRPr>
          </a:p>
        </p:txBody>
      </p:sp>
      <p:sp>
        <p:nvSpPr>
          <p:cNvPr id="3" name="Tijdelijke aanduiding voor inhoud 2"/>
          <p:cNvSpPr>
            <a:spLocks noGrp="1"/>
          </p:cNvSpPr>
          <p:nvPr>
            <p:ph idx="1"/>
          </p:nvPr>
        </p:nvSpPr>
        <p:spPr>
          <a:xfrm>
            <a:off x="1981200" y="1600201"/>
            <a:ext cx="6299200" cy="4525963"/>
          </a:xfrm>
        </p:spPr>
        <p:txBody>
          <a:bodyPr>
            <a:noAutofit/>
          </a:bodyPr>
          <a:lstStyle/>
          <a:p>
            <a:pPr marL="0" indent="0">
              <a:buNone/>
            </a:pPr>
            <a:r>
              <a:rPr lang="nl-BE" sz="2400" b="1" dirty="0">
                <a:solidFill>
                  <a:srgbClr val="E5007D"/>
                </a:solidFill>
              </a:rPr>
              <a:t>Oktober 2016</a:t>
            </a:r>
          </a:p>
          <a:p>
            <a:pPr marL="0" indent="0">
              <a:buNone/>
            </a:pPr>
            <a:r>
              <a:rPr lang="nl-BE" sz="2400" dirty="0"/>
              <a:t>Per actie evaluatievragen verfijnen en meetinstrumenten bepalen</a:t>
            </a:r>
          </a:p>
          <a:p>
            <a:pPr marL="0" indent="0">
              <a:buNone/>
            </a:pPr>
            <a:r>
              <a:rPr lang="nl-BE" sz="2400" b="1" dirty="0">
                <a:solidFill>
                  <a:srgbClr val="E5007D"/>
                </a:solidFill>
              </a:rPr>
              <a:t>November – december 2016</a:t>
            </a:r>
          </a:p>
          <a:p>
            <a:pPr marL="0" indent="0">
              <a:buNone/>
            </a:pPr>
            <a:r>
              <a:rPr lang="nl-BE" sz="2400" dirty="0"/>
              <a:t>Meten</a:t>
            </a:r>
          </a:p>
          <a:p>
            <a:pPr marL="0" indent="0">
              <a:buNone/>
            </a:pPr>
            <a:r>
              <a:rPr lang="nl-BE" sz="2400" b="1" dirty="0">
                <a:solidFill>
                  <a:srgbClr val="E5007D"/>
                </a:solidFill>
              </a:rPr>
              <a:t>December 2016</a:t>
            </a:r>
            <a:endParaRPr lang="nl-BE" sz="2400" dirty="0">
              <a:solidFill>
                <a:srgbClr val="E5007D"/>
              </a:solidFill>
            </a:endParaRPr>
          </a:p>
          <a:p>
            <a:pPr marL="0" indent="0">
              <a:buNone/>
            </a:pPr>
            <a:r>
              <a:rPr lang="nl-BE" sz="2400" dirty="0"/>
              <a:t>Impactgericht plannen voor 2017</a:t>
            </a:r>
          </a:p>
          <a:p>
            <a:endParaRPr lang="nl-BE" sz="2400" dirty="0"/>
          </a:p>
          <a:p>
            <a:pPr marL="0" indent="0">
              <a:buNone/>
            </a:pPr>
            <a:r>
              <a:rPr lang="nl-BE" sz="2400" b="1" dirty="0">
                <a:solidFill>
                  <a:srgbClr val="E5007D"/>
                </a:solidFill>
              </a:rPr>
              <a:t>Parallel</a:t>
            </a:r>
          </a:p>
          <a:p>
            <a:pPr marL="0" indent="0">
              <a:buNone/>
            </a:pPr>
            <a:r>
              <a:rPr lang="nl-BE" sz="2400" dirty="0"/>
              <a:t>Met SD5 aan de slag</a:t>
            </a:r>
          </a:p>
        </p:txBody>
      </p:sp>
    </p:spTree>
    <p:extLst>
      <p:ext uri="{BB962C8B-B14F-4D97-AF65-F5344CB8AC3E}">
        <p14:creationId xmlns:p14="http://schemas.microsoft.com/office/powerpoint/2010/main" val="28341335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355850" y="600611"/>
            <a:ext cx="7772400" cy="1205441"/>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6900" b="1" dirty="0">
                <a:solidFill>
                  <a:srgbClr val="E5007D"/>
                </a:solidFill>
                <a:cs typeface="Calibri"/>
              </a:rPr>
              <a:t>Algemene bedenkingen</a:t>
            </a:r>
            <a:r>
              <a:rPr lang="nl-NL" sz="3500" b="1" dirty="0">
                <a:solidFill>
                  <a:srgbClr val="E5007D"/>
                </a:solidFill>
                <a:cs typeface="Calibri"/>
              </a:rPr>
              <a:t/>
            </a:r>
            <a:br>
              <a:rPr lang="nl-NL" sz="3500" b="1" dirty="0">
                <a:solidFill>
                  <a:srgbClr val="E5007D"/>
                </a:solidFill>
                <a:cs typeface="Calibri"/>
              </a:rPr>
            </a:br>
            <a:r>
              <a:rPr lang="nl-NL" sz="3500" b="1" dirty="0">
                <a:solidFill>
                  <a:srgbClr val="E5007D"/>
                </a:solidFill>
                <a:cs typeface="Calibri"/>
              </a:rPr>
              <a:t/>
            </a:r>
            <a:br>
              <a:rPr lang="nl-NL" sz="3500" b="1" dirty="0">
                <a:solidFill>
                  <a:srgbClr val="E5007D"/>
                </a:solidFill>
                <a:cs typeface="Calibri"/>
              </a:rPr>
            </a:br>
            <a:r>
              <a:rPr lang="nl-NL" sz="3500" dirty="0">
                <a:solidFill>
                  <a:srgbClr val="E5007D"/>
                </a:solidFill>
              </a:rPr>
              <a:t/>
            </a:r>
            <a:br>
              <a:rPr lang="nl-NL" sz="3500" dirty="0">
                <a:solidFill>
                  <a:srgbClr val="E5007D"/>
                </a:solidFill>
              </a:rPr>
            </a:br>
            <a:endParaRPr lang="nl-NL" sz="3500" dirty="0">
              <a:solidFill>
                <a:srgbClr val="E5007D"/>
              </a:solidFill>
            </a:endParaRPr>
          </a:p>
          <a:p>
            <a:pPr algn="l"/>
            <a:endParaRPr lang="nl-NL" sz="3500" dirty="0">
              <a:solidFill>
                <a:srgbClr val="CFE500"/>
              </a:solidFill>
            </a:endParaRPr>
          </a:p>
          <a:p>
            <a:pPr algn="l"/>
            <a:endParaRPr lang="nl-NL" sz="3500" dirty="0">
              <a:solidFill>
                <a:srgbClr val="CFE500"/>
              </a:solidFill>
            </a:endParaRPr>
          </a:p>
        </p:txBody>
      </p:sp>
      <p:sp>
        <p:nvSpPr>
          <p:cNvPr id="2" name="Rechthoek 1"/>
          <p:cNvSpPr/>
          <p:nvPr/>
        </p:nvSpPr>
        <p:spPr>
          <a:xfrm>
            <a:off x="4356100" y="2969897"/>
            <a:ext cx="1536700" cy="1077218"/>
          </a:xfrm>
          <a:prstGeom prst="rect">
            <a:avLst/>
          </a:prstGeom>
          <a:ln w="25400">
            <a:solidFill>
              <a:srgbClr val="FF0066"/>
            </a:solidFill>
          </a:ln>
        </p:spPr>
        <p:txBody>
          <a:bodyPr wrap="square">
            <a:spAutoFit/>
          </a:bodyPr>
          <a:lstStyle/>
          <a:p>
            <a:pPr algn="just" defTabSz="457200">
              <a:spcBef>
                <a:spcPct val="20000"/>
              </a:spcBef>
            </a:pPr>
            <a:r>
              <a:rPr lang="nl-BE" sz="1600" dirty="0">
                <a:solidFill>
                  <a:prstClr val="black"/>
                </a:solidFill>
              </a:rPr>
              <a:t>Vergeet niet: elke stap die je zet, hoe klein ook, brengt op!</a:t>
            </a:r>
          </a:p>
        </p:txBody>
      </p:sp>
      <p:sp>
        <p:nvSpPr>
          <p:cNvPr id="6" name="Rechthoek 5"/>
          <p:cNvSpPr/>
          <p:nvPr/>
        </p:nvSpPr>
        <p:spPr>
          <a:xfrm>
            <a:off x="7727950" y="4926742"/>
            <a:ext cx="1562100" cy="1323439"/>
          </a:xfrm>
          <a:prstGeom prst="rect">
            <a:avLst/>
          </a:prstGeom>
          <a:ln w="25400">
            <a:solidFill>
              <a:srgbClr val="FF0066"/>
            </a:solidFill>
          </a:ln>
        </p:spPr>
        <p:txBody>
          <a:bodyPr wrap="square">
            <a:spAutoFit/>
          </a:bodyPr>
          <a:lstStyle/>
          <a:p>
            <a:pPr algn="just" defTabSz="457200">
              <a:spcBef>
                <a:spcPct val="20000"/>
              </a:spcBef>
            </a:pPr>
            <a:r>
              <a:rPr lang="nl-BE" sz="1600" dirty="0">
                <a:solidFill>
                  <a:prstClr val="black"/>
                </a:solidFill>
              </a:rPr>
              <a:t>Lees ‘</a:t>
            </a:r>
            <a:r>
              <a:rPr lang="nl-BE" sz="1600" i="1" dirty="0">
                <a:solidFill>
                  <a:prstClr val="black"/>
                </a:solidFill>
              </a:rPr>
              <a:t>Peilen naar impact van sociaal-culturele praktijken</a:t>
            </a:r>
            <a:r>
              <a:rPr lang="nl-BE" sz="1600" dirty="0">
                <a:solidFill>
                  <a:prstClr val="black"/>
                </a:solidFill>
              </a:rPr>
              <a:t>’ van </a:t>
            </a:r>
            <a:r>
              <a:rPr lang="nl-BE" sz="1600" dirty="0" err="1">
                <a:solidFill>
                  <a:prstClr val="black"/>
                </a:solidFill>
              </a:rPr>
              <a:t>Socius</a:t>
            </a:r>
            <a:endParaRPr lang="nl-BE" sz="1600" dirty="0">
              <a:solidFill>
                <a:prstClr val="black"/>
              </a:solidFill>
            </a:endParaRPr>
          </a:p>
        </p:txBody>
      </p:sp>
      <p:sp>
        <p:nvSpPr>
          <p:cNvPr id="7" name="Rechthoek 6"/>
          <p:cNvSpPr/>
          <p:nvPr/>
        </p:nvSpPr>
        <p:spPr>
          <a:xfrm>
            <a:off x="2451100" y="2953083"/>
            <a:ext cx="1790700" cy="1077218"/>
          </a:xfrm>
          <a:prstGeom prst="rect">
            <a:avLst/>
          </a:prstGeom>
          <a:ln w="25400">
            <a:solidFill>
              <a:srgbClr val="FF0066"/>
            </a:solidFill>
          </a:ln>
        </p:spPr>
        <p:txBody>
          <a:bodyPr wrap="square">
            <a:spAutoFit/>
          </a:bodyPr>
          <a:lstStyle/>
          <a:p>
            <a:pPr algn="just" defTabSz="457200">
              <a:spcBef>
                <a:spcPct val="20000"/>
              </a:spcBef>
            </a:pPr>
            <a:r>
              <a:rPr lang="nl-BE" sz="1600" dirty="0">
                <a:solidFill>
                  <a:prstClr val="black"/>
                </a:solidFill>
              </a:rPr>
              <a:t>Als je geld hebt, neem een coach ter hand die de juiste vragen stelt.</a:t>
            </a:r>
          </a:p>
        </p:txBody>
      </p:sp>
      <p:sp>
        <p:nvSpPr>
          <p:cNvPr id="8" name="Rechthoek 7"/>
          <p:cNvSpPr/>
          <p:nvPr/>
        </p:nvSpPr>
        <p:spPr>
          <a:xfrm>
            <a:off x="6057900" y="2657841"/>
            <a:ext cx="1536700" cy="1384995"/>
          </a:xfrm>
          <a:prstGeom prst="rect">
            <a:avLst/>
          </a:prstGeom>
          <a:ln w="25400">
            <a:solidFill>
              <a:srgbClr val="FF0066"/>
            </a:solidFill>
          </a:ln>
        </p:spPr>
        <p:txBody>
          <a:bodyPr wrap="square">
            <a:spAutoFit/>
          </a:bodyPr>
          <a:lstStyle/>
          <a:p>
            <a:pPr algn="just" defTabSz="457200">
              <a:spcBef>
                <a:spcPct val="20000"/>
              </a:spcBef>
            </a:pPr>
            <a:r>
              <a:rPr lang="nl-BE" sz="2100" dirty="0">
                <a:solidFill>
                  <a:prstClr val="black"/>
                </a:solidFill>
              </a:rPr>
              <a:t>Verlies je niet in modellen en schema´s</a:t>
            </a:r>
          </a:p>
        </p:txBody>
      </p:sp>
      <p:sp>
        <p:nvSpPr>
          <p:cNvPr id="9" name="Rechthoek 8"/>
          <p:cNvSpPr/>
          <p:nvPr/>
        </p:nvSpPr>
        <p:spPr>
          <a:xfrm>
            <a:off x="6057900" y="1228212"/>
            <a:ext cx="1536700" cy="1323439"/>
          </a:xfrm>
          <a:prstGeom prst="rect">
            <a:avLst/>
          </a:prstGeom>
          <a:ln w="25400">
            <a:solidFill>
              <a:srgbClr val="FF0066"/>
            </a:solidFill>
          </a:ln>
        </p:spPr>
        <p:txBody>
          <a:bodyPr wrap="square">
            <a:spAutoFit/>
          </a:bodyPr>
          <a:lstStyle/>
          <a:p>
            <a:pPr algn="just" defTabSz="457200">
              <a:spcBef>
                <a:spcPct val="20000"/>
              </a:spcBef>
            </a:pPr>
            <a:r>
              <a:rPr lang="nl-BE" sz="1600" dirty="0">
                <a:solidFill>
                  <a:prstClr val="black"/>
                </a:solidFill>
              </a:rPr>
              <a:t>Als je het gevoel hebt dat je aanmoddert, ben je meestal goed bezig ;-)</a:t>
            </a:r>
          </a:p>
        </p:txBody>
      </p:sp>
      <p:sp>
        <p:nvSpPr>
          <p:cNvPr id="10" name="Rechthoek 9"/>
          <p:cNvSpPr/>
          <p:nvPr/>
        </p:nvSpPr>
        <p:spPr>
          <a:xfrm>
            <a:off x="2451100" y="1237956"/>
            <a:ext cx="1117600" cy="1077218"/>
          </a:xfrm>
          <a:prstGeom prst="rect">
            <a:avLst/>
          </a:prstGeom>
          <a:ln w="25400">
            <a:solidFill>
              <a:srgbClr val="FF0066"/>
            </a:solidFill>
          </a:ln>
        </p:spPr>
        <p:txBody>
          <a:bodyPr wrap="square">
            <a:spAutoFit/>
          </a:bodyPr>
          <a:lstStyle/>
          <a:p>
            <a:pPr algn="just" defTabSz="457200">
              <a:spcBef>
                <a:spcPct val="20000"/>
              </a:spcBef>
            </a:pPr>
            <a:r>
              <a:rPr lang="nl-BE" sz="3200" dirty="0">
                <a:solidFill>
                  <a:prstClr val="black"/>
                </a:solidFill>
              </a:rPr>
              <a:t>Begin klein</a:t>
            </a:r>
          </a:p>
        </p:txBody>
      </p:sp>
      <p:sp>
        <p:nvSpPr>
          <p:cNvPr id="11" name="Rechthoek 10"/>
          <p:cNvSpPr/>
          <p:nvPr/>
        </p:nvSpPr>
        <p:spPr>
          <a:xfrm>
            <a:off x="4140200" y="4142544"/>
            <a:ext cx="1752600" cy="2111347"/>
          </a:xfrm>
          <a:prstGeom prst="rect">
            <a:avLst/>
          </a:prstGeom>
          <a:ln w="25400">
            <a:solidFill>
              <a:srgbClr val="FF0066"/>
            </a:solidFill>
          </a:ln>
        </p:spPr>
        <p:txBody>
          <a:bodyPr wrap="square">
            <a:spAutoFit/>
          </a:bodyPr>
          <a:lstStyle/>
          <a:p>
            <a:pPr algn="just" defTabSz="457200">
              <a:spcBef>
                <a:spcPct val="20000"/>
              </a:spcBef>
            </a:pPr>
            <a:r>
              <a:rPr lang="nl-BE" sz="1640" dirty="0">
                <a:solidFill>
                  <a:prstClr val="black"/>
                </a:solidFill>
              </a:rPr>
              <a:t>Impactgericht werken is een stiel: langzaamaan bekwamen en al doende leren. Het is eerder een ziens- dan een werkwijze.</a:t>
            </a:r>
          </a:p>
        </p:txBody>
      </p:sp>
      <p:sp>
        <p:nvSpPr>
          <p:cNvPr id="12" name="Rechthoek 11"/>
          <p:cNvSpPr/>
          <p:nvPr/>
        </p:nvSpPr>
        <p:spPr>
          <a:xfrm>
            <a:off x="6051550" y="4683841"/>
            <a:ext cx="1536700" cy="1569660"/>
          </a:xfrm>
          <a:prstGeom prst="rect">
            <a:avLst/>
          </a:prstGeom>
          <a:ln w="25400">
            <a:solidFill>
              <a:srgbClr val="FF0066"/>
            </a:solidFill>
          </a:ln>
        </p:spPr>
        <p:txBody>
          <a:bodyPr wrap="square">
            <a:spAutoFit/>
          </a:bodyPr>
          <a:lstStyle/>
          <a:p>
            <a:pPr algn="just" defTabSz="457200">
              <a:spcBef>
                <a:spcPct val="20000"/>
              </a:spcBef>
            </a:pPr>
            <a:r>
              <a:rPr lang="nl-BE" sz="1600" dirty="0">
                <a:solidFill>
                  <a:prstClr val="black"/>
                </a:solidFill>
              </a:rPr>
              <a:t>OPGEPAST impactgericht werken is besmettelijk. Laat het rustig uitdijen.</a:t>
            </a:r>
          </a:p>
        </p:txBody>
      </p:sp>
      <p:sp>
        <p:nvSpPr>
          <p:cNvPr id="13" name="Rechthoek 12"/>
          <p:cNvSpPr/>
          <p:nvPr/>
        </p:nvSpPr>
        <p:spPr>
          <a:xfrm>
            <a:off x="7740650" y="1237956"/>
            <a:ext cx="1536700" cy="3499420"/>
          </a:xfrm>
          <a:prstGeom prst="rect">
            <a:avLst/>
          </a:prstGeom>
          <a:ln w="25400">
            <a:solidFill>
              <a:srgbClr val="FF0066"/>
            </a:solidFill>
          </a:ln>
        </p:spPr>
        <p:txBody>
          <a:bodyPr wrap="square">
            <a:spAutoFit/>
          </a:bodyPr>
          <a:lstStyle/>
          <a:p>
            <a:pPr algn="just" defTabSz="457200">
              <a:spcBef>
                <a:spcPct val="20000"/>
              </a:spcBef>
            </a:pPr>
            <a:r>
              <a:rPr lang="nl-BE" sz="2460" dirty="0">
                <a:solidFill>
                  <a:prstClr val="black"/>
                </a:solidFill>
              </a:rPr>
              <a:t>Betrek alle eigenaars van de doelen en geef samen betekenis. Dat is de echte win!</a:t>
            </a:r>
          </a:p>
        </p:txBody>
      </p:sp>
      <p:sp>
        <p:nvSpPr>
          <p:cNvPr id="14" name="Rechthoek 13"/>
          <p:cNvSpPr/>
          <p:nvPr/>
        </p:nvSpPr>
        <p:spPr>
          <a:xfrm>
            <a:off x="3702050" y="1231312"/>
            <a:ext cx="2190750" cy="1631216"/>
          </a:xfrm>
          <a:prstGeom prst="rect">
            <a:avLst/>
          </a:prstGeom>
          <a:ln w="25400">
            <a:solidFill>
              <a:srgbClr val="FF0066"/>
            </a:solidFill>
          </a:ln>
        </p:spPr>
        <p:txBody>
          <a:bodyPr wrap="square">
            <a:spAutoFit/>
          </a:bodyPr>
          <a:lstStyle/>
          <a:p>
            <a:pPr algn="just" defTabSz="457200">
              <a:spcBef>
                <a:spcPct val="20000"/>
              </a:spcBef>
            </a:pPr>
            <a:r>
              <a:rPr lang="nl-BE" sz="2000" dirty="0">
                <a:solidFill>
                  <a:prstClr val="black"/>
                </a:solidFill>
              </a:rPr>
              <a:t>Impact gericht werken gaat om consequent de ‘waarom?’-vraag stellen.</a:t>
            </a:r>
          </a:p>
        </p:txBody>
      </p:sp>
      <p:sp>
        <p:nvSpPr>
          <p:cNvPr id="17" name="Rechthoek 16"/>
          <p:cNvSpPr/>
          <p:nvPr/>
        </p:nvSpPr>
        <p:spPr>
          <a:xfrm>
            <a:off x="2451100" y="4142543"/>
            <a:ext cx="1536700" cy="2123658"/>
          </a:xfrm>
          <a:prstGeom prst="rect">
            <a:avLst/>
          </a:prstGeom>
          <a:ln w="25400">
            <a:solidFill>
              <a:srgbClr val="FF0066"/>
            </a:solidFill>
          </a:ln>
        </p:spPr>
        <p:txBody>
          <a:bodyPr wrap="square">
            <a:spAutoFit/>
          </a:bodyPr>
          <a:lstStyle/>
          <a:p>
            <a:pPr algn="just" defTabSz="457200">
              <a:spcBef>
                <a:spcPct val="20000"/>
              </a:spcBef>
            </a:pPr>
            <a:r>
              <a:rPr lang="nl-BE" sz="2500" dirty="0">
                <a:solidFill>
                  <a:prstClr val="black"/>
                </a:solidFill>
              </a:rPr>
              <a:t>Impactgericht werken levert op </a:t>
            </a:r>
            <a:r>
              <a:rPr lang="nl-BE" sz="1600" dirty="0">
                <a:solidFill>
                  <a:prstClr val="black"/>
                </a:solidFill>
              </a:rPr>
              <a:t>MAAR vraagt tijd en discipline </a:t>
            </a:r>
          </a:p>
        </p:txBody>
      </p:sp>
    </p:spTree>
    <p:extLst>
      <p:ext uri="{BB962C8B-B14F-4D97-AF65-F5344CB8AC3E}">
        <p14:creationId xmlns:p14="http://schemas.microsoft.com/office/powerpoint/2010/main" val="31922237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9144000" cy="756642"/>
          </a:xfrm>
        </p:spPr>
        <p:txBody>
          <a:bodyPr/>
          <a:lstStyle/>
          <a:p>
            <a:pPr algn="l"/>
            <a:r>
              <a:rPr lang="en-US" sz="4800" dirty="0" smtClean="0">
                <a:solidFill>
                  <a:schemeClr val="bg1"/>
                </a:solidFill>
                <a:latin typeface="Museo Sans 100" panose="02000000000000000000" pitchFamily="50" charset="0"/>
              </a:rPr>
              <a:t>HET ACTIEONDERZOEK</a:t>
            </a:r>
          </a:p>
        </p:txBody>
      </p:sp>
      <p:sp>
        <p:nvSpPr>
          <p:cNvPr id="9" name="Subtitle 2"/>
          <p:cNvSpPr txBox="1">
            <a:spLocks/>
          </p:cNvSpPr>
          <p:nvPr/>
        </p:nvSpPr>
        <p:spPr>
          <a:xfrm>
            <a:off x="749300" y="1689099"/>
            <a:ext cx="10193520" cy="405213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dirty="0" smtClean="0">
                <a:solidFill>
                  <a:schemeClr val="bg1"/>
                </a:solidFill>
                <a:latin typeface="Museo Sans 300" panose="02000000000000000000" pitchFamily="50" charset="0"/>
              </a:rPr>
              <a:t>20-tal </a:t>
            </a:r>
            <a:r>
              <a:rPr lang="en-US" dirty="0" err="1" smtClean="0">
                <a:solidFill>
                  <a:schemeClr val="bg1"/>
                </a:solidFill>
                <a:latin typeface="Museo Sans 300" panose="02000000000000000000" pitchFamily="50" charset="0"/>
              </a:rPr>
              <a:t>organisaties</a:t>
            </a:r>
            <a:r>
              <a:rPr lang="en-US" dirty="0" smtClean="0">
                <a:solidFill>
                  <a:schemeClr val="bg1"/>
                </a:solidFill>
                <a:latin typeface="Museo Sans 300" panose="02000000000000000000" pitchFamily="50" charset="0"/>
              </a:rPr>
              <a:t>, </a:t>
            </a:r>
            <a:r>
              <a:rPr lang="en-US" dirty="0" err="1" smtClean="0">
                <a:solidFill>
                  <a:schemeClr val="bg1"/>
                </a:solidFill>
                <a:latin typeface="Museo Sans 300" panose="02000000000000000000" pitchFamily="50" charset="0"/>
              </a:rPr>
              <a:t>waarvan</a:t>
            </a:r>
            <a:r>
              <a:rPr lang="en-US" dirty="0" smtClean="0">
                <a:solidFill>
                  <a:schemeClr val="bg1"/>
                </a:solidFill>
                <a:latin typeface="Museo Sans 300" panose="02000000000000000000" pitchFamily="50" charset="0"/>
              </a:rPr>
              <a:t> de </a:t>
            </a:r>
            <a:r>
              <a:rPr lang="en-US" dirty="0" err="1" smtClean="0">
                <a:solidFill>
                  <a:schemeClr val="bg1"/>
                </a:solidFill>
                <a:latin typeface="Museo Sans 300" panose="02000000000000000000" pitchFamily="50" charset="0"/>
              </a:rPr>
              <a:t>helft</a:t>
            </a:r>
            <a:r>
              <a:rPr lang="en-US" dirty="0" smtClean="0">
                <a:solidFill>
                  <a:schemeClr val="bg1"/>
                </a:solidFill>
                <a:latin typeface="Museo Sans 300" panose="02000000000000000000" pitchFamily="50" charset="0"/>
              </a:rPr>
              <a:t> non-profit</a:t>
            </a:r>
          </a:p>
          <a:p>
            <a:pPr marL="285750" indent="-285750" algn="l">
              <a:buFont typeface="Arial" panose="020B0604020202020204" pitchFamily="34" charset="0"/>
              <a:buChar char="•"/>
            </a:pPr>
            <a:r>
              <a:rPr lang="en-US" dirty="0" err="1" smtClean="0">
                <a:solidFill>
                  <a:schemeClr val="bg1"/>
                </a:solidFill>
                <a:latin typeface="Museo Sans 300" panose="02000000000000000000" pitchFamily="50" charset="0"/>
              </a:rPr>
              <a:t>traject</a:t>
            </a:r>
            <a:r>
              <a:rPr lang="en-US" dirty="0" smtClean="0">
                <a:solidFill>
                  <a:schemeClr val="bg1"/>
                </a:solidFill>
                <a:latin typeface="Museo Sans 300" panose="02000000000000000000" pitchFamily="50" charset="0"/>
              </a:rPr>
              <a:t> van ca. 2 </a:t>
            </a:r>
            <a:r>
              <a:rPr lang="en-US" dirty="0" err="1" smtClean="0">
                <a:solidFill>
                  <a:schemeClr val="bg1"/>
                </a:solidFill>
                <a:latin typeface="Museo Sans 300" panose="02000000000000000000" pitchFamily="50" charset="0"/>
              </a:rPr>
              <a:t>jaar</a:t>
            </a:r>
            <a:endParaRPr lang="en-US" dirty="0" smtClean="0">
              <a:solidFill>
                <a:schemeClr val="bg1"/>
              </a:solidFill>
              <a:latin typeface="Museo Sans 300" panose="02000000000000000000" pitchFamily="50" charset="0"/>
            </a:endParaRPr>
          </a:p>
          <a:p>
            <a:pPr marL="285750" indent="-285750" algn="l">
              <a:buFont typeface="Arial" panose="020B0604020202020204" pitchFamily="34" charset="0"/>
              <a:buChar char="•"/>
            </a:pPr>
            <a:r>
              <a:rPr lang="en-US" dirty="0" err="1" smtClean="0">
                <a:solidFill>
                  <a:schemeClr val="bg1"/>
                </a:solidFill>
                <a:latin typeface="Museo Sans 300" panose="02000000000000000000" pitchFamily="50" charset="0"/>
              </a:rPr>
              <a:t>onder</a:t>
            </a:r>
            <a:r>
              <a:rPr lang="en-US" dirty="0" smtClean="0">
                <a:solidFill>
                  <a:schemeClr val="bg1"/>
                </a:solidFill>
                <a:latin typeface="Museo Sans 300" panose="02000000000000000000" pitchFamily="50" charset="0"/>
              </a:rPr>
              <a:t> </a:t>
            </a:r>
            <a:r>
              <a:rPr lang="en-US" dirty="0" err="1" smtClean="0">
                <a:solidFill>
                  <a:schemeClr val="bg1"/>
                </a:solidFill>
                <a:latin typeface="Museo Sans 300" panose="02000000000000000000" pitchFamily="50" charset="0"/>
              </a:rPr>
              <a:t>begeleiding</a:t>
            </a:r>
            <a:r>
              <a:rPr lang="en-US" dirty="0" smtClean="0">
                <a:solidFill>
                  <a:schemeClr val="bg1"/>
                </a:solidFill>
                <a:latin typeface="Museo Sans 300" panose="02000000000000000000" pitchFamily="50" charset="0"/>
              </a:rPr>
              <a:t> van </a:t>
            </a:r>
            <a:r>
              <a:rPr lang="en-US" dirty="0" err="1" smtClean="0">
                <a:solidFill>
                  <a:schemeClr val="bg1"/>
                </a:solidFill>
                <a:latin typeface="Museo Sans 300" panose="02000000000000000000" pitchFamily="50" charset="0"/>
              </a:rPr>
              <a:t>een</a:t>
            </a:r>
            <a:r>
              <a:rPr lang="en-US" dirty="0" smtClean="0">
                <a:solidFill>
                  <a:schemeClr val="bg1"/>
                </a:solidFill>
                <a:latin typeface="Museo Sans 300" panose="02000000000000000000" pitchFamily="50" charset="0"/>
              </a:rPr>
              <a:t> coach</a:t>
            </a:r>
          </a:p>
          <a:p>
            <a:pPr marL="285750" indent="-285750" algn="l">
              <a:buFont typeface="Arial" panose="020B0604020202020204" pitchFamily="34" charset="0"/>
              <a:buChar char="•"/>
            </a:pPr>
            <a:r>
              <a:rPr lang="en-US" dirty="0" err="1" smtClean="0">
                <a:solidFill>
                  <a:schemeClr val="bg1"/>
                </a:solidFill>
                <a:latin typeface="Museo Sans 300" panose="02000000000000000000" pitchFamily="50" charset="0"/>
              </a:rPr>
              <a:t>onder</a:t>
            </a:r>
            <a:r>
              <a:rPr lang="en-US" dirty="0" smtClean="0">
                <a:solidFill>
                  <a:schemeClr val="bg1"/>
                </a:solidFill>
                <a:latin typeface="Museo Sans 300" panose="02000000000000000000" pitchFamily="50" charset="0"/>
              </a:rPr>
              <a:t> (</a:t>
            </a:r>
            <a:r>
              <a:rPr lang="en-US" dirty="0" err="1" smtClean="0">
                <a:solidFill>
                  <a:schemeClr val="bg1"/>
                </a:solidFill>
                <a:latin typeface="Museo Sans 300" panose="02000000000000000000" pitchFamily="50" charset="0"/>
              </a:rPr>
              <a:t>bege</a:t>
            </a:r>
            <a:r>
              <a:rPr lang="en-US" dirty="0" smtClean="0">
                <a:solidFill>
                  <a:schemeClr val="bg1"/>
                </a:solidFill>
                <a:latin typeface="Museo Sans 300" panose="02000000000000000000" pitchFamily="50" charset="0"/>
              </a:rPr>
              <a:t>)</a:t>
            </a:r>
            <a:r>
              <a:rPr lang="en-US" dirty="0" err="1" smtClean="0">
                <a:solidFill>
                  <a:schemeClr val="bg1"/>
                </a:solidFill>
                <a:latin typeface="Museo Sans 300" panose="02000000000000000000" pitchFamily="50" charset="0"/>
              </a:rPr>
              <a:t>leiding</a:t>
            </a:r>
            <a:r>
              <a:rPr lang="en-US" dirty="0" smtClean="0">
                <a:solidFill>
                  <a:schemeClr val="bg1"/>
                </a:solidFill>
                <a:latin typeface="Museo Sans 300" panose="02000000000000000000" pitchFamily="50" charset="0"/>
              </a:rPr>
              <a:t> van de </a:t>
            </a:r>
            <a:r>
              <a:rPr lang="en-US" dirty="0" err="1" smtClean="0">
                <a:solidFill>
                  <a:schemeClr val="bg1"/>
                </a:solidFill>
                <a:latin typeface="Museo Sans 300" panose="02000000000000000000" pitchFamily="50" charset="0"/>
              </a:rPr>
              <a:t>Sociale</a:t>
            </a:r>
            <a:r>
              <a:rPr lang="en-US" dirty="0" smtClean="0">
                <a:solidFill>
                  <a:schemeClr val="bg1"/>
                </a:solidFill>
                <a:latin typeface="Museo Sans 300" panose="02000000000000000000" pitchFamily="50" charset="0"/>
              </a:rPr>
              <a:t> </a:t>
            </a:r>
            <a:r>
              <a:rPr lang="en-US" dirty="0" err="1" smtClean="0">
                <a:solidFill>
                  <a:schemeClr val="bg1"/>
                </a:solidFill>
                <a:latin typeface="Museo Sans 300" panose="02000000000000000000" pitchFamily="50" charset="0"/>
              </a:rPr>
              <a:t>Innovatiefabriek</a:t>
            </a:r>
            <a:endParaRPr lang="en-US" dirty="0" smtClean="0">
              <a:solidFill>
                <a:schemeClr val="bg1"/>
              </a:solidFill>
              <a:latin typeface="Museo Sans 300" panose="02000000000000000000" pitchFamily="50" charset="0"/>
            </a:endParaRPr>
          </a:p>
          <a:p>
            <a:pPr marL="285750" indent="-285750" algn="l">
              <a:buFont typeface="Arial" panose="020B0604020202020204" pitchFamily="34" charset="0"/>
              <a:buChar char="•"/>
            </a:pPr>
            <a:r>
              <a:rPr lang="en-US" dirty="0" smtClean="0">
                <a:solidFill>
                  <a:schemeClr val="bg1"/>
                </a:solidFill>
                <a:latin typeface="Museo Sans 300" panose="02000000000000000000" pitchFamily="50" charset="0"/>
              </a:rPr>
              <a:t>(</a:t>
            </a:r>
            <a:r>
              <a:rPr lang="en-US" dirty="0" err="1" smtClean="0">
                <a:solidFill>
                  <a:schemeClr val="bg1"/>
                </a:solidFill>
                <a:latin typeface="Museo Sans 300" panose="02000000000000000000" pitchFamily="50" charset="0"/>
              </a:rPr>
              <a:t>een</a:t>
            </a:r>
            <a:r>
              <a:rPr lang="en-US" dirty="0" smtClean="0">
                <a:solidFill>
                  <a:schemeClr val="bg1"/>
                </a:solidFill>
                <a:latin typeface="Museo Sans 300" panose="02000000000000000000" pitchFamily="50" charset="0"/>
              </a:rPr>
              <a:t> </a:t>
            </a:r>
            <a:r>
              <a:rPr lang="en-US" dirty="0" err="1" smtClean="0">
                <a:solidFill>
                  <a:schemeClr val="bg1"/>
                </a:solidFill>
                <a:latin typeface="Museo Sans 300" panose="02000000000000000000" pitchFamily="50" charset="0"/>
              </a:rPr>
              <a:t>deel</a:t>
            </a:r>
            <a:r>
              <a:rPr lang="en-US" dirty="0" smtClean="0">
                <a:solidFill>
                  <a:schemeClr val="bg1"/>
                </a:solidFill>
                <a:latin typeface="Museo Sans 300" panose="02000000000000000000" pitchFamily="50" charset="0"/>
              </a:rPr>
              <a:t> van) </a:t>
            </a:r>
            <a:r>
              <a:rPr lang="en-US" dirty="0" err="1" smtClean="0">
                <a:solidFill>
                  <a:schemeClr val="bg1"/>
                </a:solidFill>
                <a:latin typeface="Museo Sans 300" panose="02000000000000000000" pitchFamily="50" charset="0"/>
              </a:rPr>
              <a:t>hun</a:t>
            </a:r>
            <a:r>
              <a:rPr lang="en-US" dirty="0" smtClean="0">
                <a:solidFill>
                  <a:schemeClr val="bg1"/>
                </a:solidFill>
                <a:latin typeface="Museo Sans 300" panose="02000000000000000000" pitchFamily="50" charset="0"/>
              </a:rPr>
              <a:t> </a:t>
            </a:r>
            <a:r>
              <a:rPr lang="en-US" dirty="0" err="1" smtClean="0">
                <a:solidFill>
                  <a:schemeClr val="bg1"/>
                </a:solidFill>
                <a:latin typeface="Museo Sans 300" panose="02000000000000000000" pitchFamily="50" charset="0"/>
              </a:rPr>
              <a:t>werking</a:t>
            </a:r>
            <a:r>
              <a:rPr lang="en-US" dirty="0" smtClean="0">
                <a:solidFill>
                  <a:schemeClr val="bg1"/>
                </a:solidFill>
                <a:latin typeface="Museo Sans 300" panose="02000000000000000000" pitchFamily="50" charset="0"/>
              </a:rPr>
              <a:t> op impact </a:t>
            </a:r>
            <a:r>
              <a:rPr lang="en-US" dirty="0" err="1" smtClean="0">
                <a:solidFill>
                  <a:schemeClr val="bg1"/>
                </a:solidFill>
                <a:latin typeface="Museo Sans 300" panose="02000000000000000000" pitchFamily="50" charset="0"/>
              </a:rPr>
              <a:t>evalueren</a:t>
            </a:r>
            <a:endParaRPr lang="en-US" dirty="0" smtClean="0">
              <a:solidFill>
                <a:schemeClr val="bg1"/>
              </a:solidFill>
              <a:latin typeface="Museo Sans 300" panose="02000000000000000000" pitchFamily="50" charset="0"/>
            </a:endParaRPr>
          </a:p>
          <a:p>
            <a:pPr marL="285750" indent="-285750" algn="l">
              <a:buFont typeface="Arial" panose="020B0604020202020204" pitchFamily="34" charset="0"/>
              <a:buChar char="•"/>
            </a:pPr>
            <a:endParaRPr lang="en-US" dirty="0" smtClean="0">
              <a:solidFill>
                <a:schemeClr val="bg1"/>
              </a:solidFill>
              <a:latin typeface="Museo Sans 300" panose="02000000000000000000" pitchFamily="50" charset="0"/>
            </a:endParaRPr>
          </a:p>
          <a:p>
            <a:pPr marL="285750" indent="-285750" algn="l">
              <a:buFont typeface="Arial" panose="020B0604020202020204" pitchFamily="34" charset="0"/>
              <a:buChar char="•"/>
            </a:pPr>
            <a:r>
              <a:rPr lang="en-US" dirty="0" smtClean="0">
                <a:solidFill>
                  <a:schemeClr val="bg1"/>
                </a:solidFill>
                <a:latin typeface="Museo Sans 300" panose="02000000000000000000" pitchFamily="50" charset="0"/>
              </a:rPr>
              <a:t>4 </a:t>
            </a:r>
            <a:r>
              <a:rPr lang="en-US" dirty="0" err="1" smtClean="0">
                <a:solidFill>
                  <a:schemeClr val="bg1"/>
                </a:solidFill>
                <a:latin typeface="Museo Sans 300" panose="02000000000000000000" pitchFamily="50" charset="0"/>
              </a:rPr>
              <a:t>grote</a:t>
            </a:r>
            <a:r>
              <a:rPr lang="en-US" dirty="0" smtClean="0">
                <a:solidFill>
                  <a:schemeClr val="bg1"/>
                </a:solidFill>
                <a:latin typeface="Museo Sans 300" panose="02000000000000000000" pitchFamily="50" charset="0"/>
              </a:rPr>
              <a:t> </a:t>
            </a:r>
            <a:r>
              <a:rPr lang="en-US" dirty="0" err="1" smtClean="0">
                <a:solidFill>
                  <a:schemeClr val="bg1"/>
                </a:solidFill>
                <a:latin typeface="Museo Sans 300" panose="02000000000000000000" pitchFamily="50" charset="0"/>
              </a:rPr>
              <a:t>fases</a:t>
            </a:r>
            <a:endParaRPr lang="en-US" dirty="0" smtClean="0">
              <a:solidFill>
                <a:schemeClr val="bg1"/>
              </a:solidFill>
              <a:latin typeface="Museo Sans 300" panose="02000000000000000000" pitchFamily="50" charset="0"/>
            </a:endParaRPr>
          </a:p>
          <a:p>
            <a:pPr marL="742950" lvl="1" indent="-285750" algn="l">
              <a:buFont typeface="Arial" panose="020B0604020202020204" pitchFamily="34" charset="0"/>
              <a:buChar char="•"/>
            </a:pPr>
            <a:r>
              <a:rPr lang="en-US" sz="2400" dirty="0" err="1" smtClean="0">
                <a:solidFill>
                  <a:schemeClr val="bg1"/>
                </a:solidFill>
                <a:latin typeface="Museo Sans 300" panose="02000000000000000000" pitchFamily="50" charset="0"/>
              </a:rPr>
              <a:t>gebaseerd</a:t>
            </a:r>
            <a:r>
              <a:rPr lang="en-US" sz="2400" dirty="0" smtClean="0">
                <a:solidFill>
                  <a:schemeClr val="bg1"/>
                </a:solidFill>
                <a:latin typeface="Museo Sans 300" panose="02000000000000000000" pitchFamily="50" charset="0"/>
              </a:rPr>
              <a:t> op </a:t>
            </a:r>
            <a:r>
              <a:rPr lang="en-US" sz="2400" dirty="0" err="1" smtClean="0">
                <a:solidFill>
                  <a:schemeClr val="bg1"/>
                </a:solidFill>
                <a:latin typeface="Museo Sans 300" panose="02000000000000000000" pitchFamily="50" charset="0"/>
              </a:rPr>
              <a:t>literatuuronderzoek</a:t>
            </a:r>
            <a:r>
              <a:rPr lang="en-US" sz="2400" dirty="0" smtClean="0">
                <a:solidFill>
                  <a:schemeClr val="bg1"/>
                </a:solidFill>
                <a:latin typeface="Museo Sans 300" panose="02000000000000000000" pitchFamily="50" charset="0"/>
              </a:rPr>
              <a:t>, </a:t>
            </a:r>
            <a:r>
              <a:rPr lang="en-US" sz="2400" dirty="0" err="1" smtClean="0">
                <a:solidFill>
                  <a:schemeClr val="bg1"/>
                </a:solidFill>
                <a:latin typeface="Museo Sans 300" panose="02000000000000000000" pitchFamily="50" charset="0"/>
              </a:rPr>
              <a:t>bestaande</a:t>
            </a:r>
            <a:r>
              <a:rPr lang="en-US" sz="2400" dirty="0" smtClean="0">
                <a:solidFill>
                  <a:schemeClr val="bg1"/>
                </a:solidFill>
                <a:latin typeface="Museo Sans 300" panose="02000000000000000000" pitchFamily="50" charset="0"/>
              </a:rPr>
              <a:t> </a:t>
            </a:r>
            <a:r>
              <a:rPr lang="en-US" sz="2400" dirty="0" err="1" smtClean="0">
                <a:solidFill>
                  <a:schemeClr val="bg1"/>
                </a:solidFill>
                <a:latin typeface="Museo Sans 300" panose="02000000000000000000" pitchFamily="50" charset="0"/>
              </a:rPr>
              <a:t>methodes</a:t>
            </a:r>
            <a:r>
              <a:rPr lang="en-US" sz="2400" dirty="0" smtClean="0">
                <a:solidFill>
                  <a:schemeClr val="bg1"/>
                </a:solidFill>
                <a:latin typeface="Museo Sans 300" panose="02000000000000000000" pitchFamily="50" charset="0"/>
              </a:rPr>
              <a:t> </a:t>
            </a:r>
            <a:r>
              <a:rPr lang="en-US" sz="2400" dirty="0" err="1" smtClean="0">
                <a:solidFill>
                  <a:schemeClr val="bg1"/>
                </a:solidFill>
                <a:latin typeface="Museo Sans 300" panose="02000000000000000000" pitchFamily="50" charset="0"/>
              </a:rPr>
              <a:t>en</a:t>
            </a:r>
            <a:r>
              <a:rPr lang="en-US" sz="2400" dirty="0" smtClean="0">
                <a:solidFill>
                  <a:schemeClr val="bg1"/>
                </a:solidFill>
                <a:latin typeface="Museo Sans 300" panose="02000000000000000000" pitchFamily="50" charset="0"/>
              </a:rPr>
              <a:t> </a:t>
            </a:r>
            <a:r>
              <a:rPr lang="en-US" sz="2400" dirty="0" err="1" smtClean="0">
                <a:solidFill>
                  <a:schemeClr val="bg1"/>
                </a:solidFill>
                <a:latin typeface="Museo Sans 300" panose="02000000000000000000" pitchFamily="50" charset="0"/>
              </a:rPr>
              <a:t>ervaringen</a:t>
            </a:r>
            <a:endParaRPr lang="en-US" sz="2400" dirty="0">
              <a:solidFill>
                <a:schemeClr val="bg1"/>
              </a:solidFill>
              <a:latin typeface="Museo Sans 300" panose="02000000000000000000" pitchFamily="50" charset="0"/>
            </a:endParaRPr>
          </a:p>
          <a:p>
            <a:pPr marL="285750" indent="-285750" algn="l">
              <a:buFont typeface="Arial" panose="020B0604020202020204" pitchFamily="34" charset="0"/>
              <a:buChar char="•"/>
            </a:pPr>
            <a:r>
              <a:rPr lang="en-US" dirty="0" err="1" smtClean="0">
                <a:solidFill>
                  <a:schemeClr val="bg1"/>
                </a:solidFill>
                <a:latin typeface="Museo Sans 300" panose="02000000000000000000" pitchFamily="50" charset="0"/>
              </a:rPr>
              <a:t>experimenteel</a:t>
            </a:r>
            <a:r>
              <a:rPr lang="en-US" dirty="0" smtClean="0">
                <a:solidFill>
                  <a:schemeClr val="bg1"/>
                </a:solidFill>
                <a:latin typeface="Museo Sans 300" panose="02000000000000000000" pitchFamily="50" charset="0"/>
              </a:rPr>
              <a:t>, via ‘trial and error’</a:t>
            </a:r>
          </a:p>
          <a:p>
            <a:pPr marL="285750" indent="-285750" algn="l">
              <a:buFont typeface="Arial" panose="020B0604020202020204" pitchFamily="34" charset="0"/>
              <a:buChar char="•"/>
            </a:pPr>
            <a:endParaRPr lang="en-US" sz="1800" dirty="0" smtClean="0">
              <a:solidFill>
                <a:schemeClr val="bg1"/>
              </a:solidFill>
              <a:latin typeface="Museo Sans 300" panose="02000000000000000000" pitchFamily="50" charset="0"/>
            </a:endParaRPr>
          </a:p>
          <a:p>
            <a:pPr algn="l"/>
            <a:endParaRPr lang="en-US" sz="2000" dirty="0" smtClean="0">
              <a:solidFill>
                <a:schemeClr val="bg1"/>
              </a:solidFill>
              <a:latin typeface="Museo Sans 300" panose="02000000000000000000" pitchFamily="50" charset="0"/>
            </a:endParaRPr>
          </a:p>
        </p:txBody>
      </p:sp>
    </p:spTree>
    <p:extLst>
      <p:ext uri="{BB962C8B-B14F-4D97-AF65-F5344CB8AC3E}">
        <p14:creationId xmlns:p14="http://schemas.microsoft.com/office/powerpoint/2010/main" val="31585824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250"/>
                                        <p:tgtEl>
                                          <p:spTgt spid="9">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7" end="7"/>
                                            </p:txEl>
                                          </p:spTgt>
                                        </p:tgtEl>
                                        <p:attrNameLst>
                                          <p:attrName>style.visibility</p:attrName>
                                        </p:attrNameLst>
                                      </p:cBhvr>
                                      <p:to>
                                        <p:strVal val="visible"/>
                                      </p:to>
                                    </p:set>
                                    <p:animEffect transition="in" filter="fade">
                                      <p:cBhvr>
                                        <p:cTn id="10" dur="250"/>
                                        <p:tgtEl>
                                          <p:spTgt spid="9">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animEffect transition="in" filter="fade">
                                      <p:cBhvr>
                                        <p:cTn id="13" dur="25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DE PIONIERS</a:t>
            </a:r>
            <a:endParaRPr lang="en-US" sz="4800" dirty="0">
              <a:solidFill>
                <a:schemeClr val="bg1"/>
              </a:solidFill>
              <a:latin typeface="Museo Sans 100" panose="02000000000000000000" pitchFamily="50" charset="0"/>
            </a:endParaRPr>
          </a:p>
        </p:txBody>
      </p:sp>
      <p:pic>
        <p:nvPicPr>
          <p:cNvPr id="3" name="Afbeelding 2">
            <a:hlinkClick r:id="rId3" action="ppaction://hlinksldjump"/>
          </p:cNvPr>
          <p:cNvPicPr>
            <a:picLocks noChangeAspect="1"/>
          </p:cNvPicPr>
          <p:nvPr/>
        </p:nvPicPr>
        <p:blipFill>
          <a:blip r:embed="rId4"/>
          <a:stretch>
            <a:fillRect/>
          </a:stretch>
        </p:blipFill>
        <p:spPr>
          <a:xfrm>
            <a:off x="336091" y="2393852"/>
            <a:ext cx="3080385" cy="3091815"/>
          </a:xfrm>
          <a:prstGeom prst="rect">
            <a:avLst/>
          </a:prstGeom>
        </p:spPr>
      </p:pic>
      <p:sp>
        <p:nvSpPr>
          <p:cNvPr id="4" name="AutoShape 4" descr="data:image/png;base64,iVBORw0KGgoAAAANSUhEUgAAAOgAAABGCAMAAADxYSjUAAAAwFBMVEX///8AiJ5st0QAhZwAg5oAgZlqtkEAiZ9otT5Hp7cAf5dptj9mtTsVl6vz+fDw+OyGw2iQyHPW7fH1+/zt9/h1u1BJm61CoLH5/PfE2+Gj1Nyawszo9OKo0tri8fQmk6eFt8N/wF7b7dKt1pe43uSh0IrG4riWy3vf79dhszJ7vljT6ceo1JJtt8S+36xUo7SCws2ezdbL6Oy226J8vcmKvMiv2uFotcN1r7252N+Vztcjm66jydNjqLjI47yUynhmi+qCAAALq0lEQVRogd1baXeqSBCVXYUoa9REJYgsgkEFY2J8mv//r6aqu1HUl2VOMpOj9Umb7qJvLbeqQWu1i5Zuqz0KfSph3G61fntD/4kAxiiZTLRSJpPEKNL2b2/rp6WbTfVJXearItc12Sji397az0prFzoyL1OpgK2rzvSqvNryVZl3dM/TDSPyqlBlzRv99u5+UArwpxOg6M5JBPN1vrgeWvIBKO8lav0UJXVqdCVOHbXbviYDSlWWVSLyMd56Ev72Hn9C4qwbq3KigySeTsRLHK3qXHkSXEH4doM4m4bg1nZ/1G8T6Y/SLEg0OXHqDKoW9X97n9+WOGi1uufDrX6oy3rEqxSpql98SQ13713ppjofGCxh1eTSK+pfvHm4liV6lFCn1r0ryNP3JY6cSNdonr5dNdLWlI8iilTOfnsz/61k/JtO8lR2rqRzeE9C3qANsOZ9QkhWPhhb/8+m/hMp+AibRN5wPgnegcu5i/8Lqbmcz8ffVWLP5/O7/bdW5EyReqNpcpjROJY5jA07AifcmN+9+RdlIQnC4LtKxpwgzQ9fR44XgEvrvrF3qdkUqiIegA4/0Ds0f87fDYHjPrrXl+SV46Re5buvBYBU5kOvLLsLkeO4ClLi/wUnce+HrjW+79z+HNANAP22kheBU6oh2FK9DAgJ4KZs5Blu494chMy2hovh+0juFEF8/vbW9iJywua7OqytIGyOwiKYTAPo8NV4ygZuIEpX/05rQ+TEu8+nfVHMJic8fltJRxCe7epIX1N3WGAynx1jmhwn/ssMcTmuaX8+7YtyB2Z7/a6SscuJT0cx2I00vdD4epTS2AV7nmXIgMgevT0e3N/fL3L2Lc8lSOo8z8csJ0y8PMgP6+28ugBSGqfa4/v7P2Om8A9cLgv1o8BJZr6Aq/nRTvMjteZ4sbborRb50SzQNbDXEJcnzL3TJuBSWd/Rpw13EvDr8QzTVUBuSnWLjgs5KXLujHix54JDIa1BCJ3b81u8rLizRbng1lVEUeLcLbXEWHHd5bjjSiItAKCQ6psTWwLpCluXE2Dk+RBa+dalarfkrsOtwnXyVzY2P54lKLMZcNH6GEbs1CNDlb2i6DJ7CsvjGQMB+EmgsGrmjUjZGCLcxaFFU2A03cTUHnbK66yMYbaUCyg9PCLbQOESBAm/LyWBowvILSy0G2yf3NRlQWItDkpcXGRvAYnChgSR2XQOFZgrB938CEWtbWgexK5T0KcqMwTaY8KAbrGMvjDvwkdl9vIwU0DXE2zhFawPZthutzPcwTPEsfvysFWoGWp5R8QFDzACle2VuYwTuM7Di9uBKSsY52YPLx1BIbGWozrQAAPwgfoPjAFKtlSJ8IgR/SSidWcvdGhGrLHEFUpnu3UrntlLdwpAoT3yA+x37VucIxFpMpK37IXE3Ew6B3cAKuwFzHvAqyYscU0bBNdjvkK2WWsauTbidDG/bSjhAilCiIxbgq/MHkx8QcvCdfOpQ1ISgAsdSD/LhOBi8TdAY61s9KzCXPWEehewzsJPt2jjAYG8Htp2b7P3TEUyzQmg483Is/vcPbQL4p7k8ZakftxjmNLiYzKguERolLSRA5cJ5JNNhuZoeLogZ0CHGH/7BUPMJhI6Fk1IbGlodg0xW5/IHWDOaj9dhMtoHxoBtSFHgdqIjmX1K4CvNIBUQuh1DVXLihGzinLLZN9Zb1ibgYFbqscAJE4DI4tP5UwkbeHQQw3RyK80LCCrSC6N0VH7u+OwUCEdbGnKzPwDlxrgxycIqLJWPAnEDpj5Hbpq6FKgrzCrw1bC5pSzyr7j60akakW2o3r+Uq0VtrUBJuACKsn66QYZZchuLRy6yhsM/ece29YrxscaFvTmaG/CI68AuEJ3T4Sl1mVC2bM9gtoa4rQxrJmwdM8s91BlwdT5DcQmvcmwSXMUO52y/sJn5YSLsLGv64asFWFK7SmdnRywV+ngBwxhUkk4ETmJqAKXVAlujEQgKi905IEwcrnAJSEJLmxWi2wD01rZsruiqxgDEaAAuof1pgwS5tEei2qcJZGUQHbYnwUwaM5a1lGieh4CbVczpioribrZwna7TGBpQ8ME7C3MKqGXdyRC7phT4J7DguaGwLPwFtXWy1qKhC1pIPXAJve1A1Do4+CYUYKq2diKr+nRg9WUR+pJaAD2GZGXnjkBimdvrUhbGBGVKNkLqCK9rIUR8Ti7dd3b23l5NOgph22UUBWBciPazX0mC2aPTC26rHHM/OYjhgGtPes9C9AwBdBLAFUyi3kDzbpZswCvyygEc2JMU7TBZsEK4fyUEdJHgUW/S3c9O+t0oaY0TQYU0mw4HFY2+kfklMXxfGsB3C0tGFCy4KATutCTdrtGeZUWQwBXIsBaBuXFQtorgQ5oGNtgLZfpxFSxKdDy0NNhvHcsGX1sVMR9WrBezoLbZe2vhXc+eciBtj0dI6mOjbmFlHoSIFB/xT9nm+jBNvFIC6Ep3LJgeRVo1V8egJIdAAQbHHLLzAE879YI0DJ0x0CezbPnIa2RTkO33cZ0OY1DEBO0bgh6vFwSJrMnVi/3APRuD5Rw2rJC4mzB/XEXmpt7oOjRIYTmjFp6jDyG+jBHWfXH7hH7ilzax+aKheyKtCpkS1tMhDN3tduRSh55hsiAlQw5bF4ptZpIuo/YBeWblwNQbmnbwzUCWQmdHlx9VVibmmPf94xdU69DEwh3UWEBe6Ms4CrYkp7N1uifAYwMl7jxOTM0xz1BwzNEnITIwH3lUQ6MTx73WIQCx6CLMOD50b3VN1Qau3DbG+4vXDTflxx7SWpHo7GRSsdbj9j7dBoK16OlBj4Tcp7TGCC1AxdUevzOIaygF5BuGh3ofWlv/EwKWKfRUMQ9EduPZOfPDUxkGj3gEImFEcCiD4forTbIhNzfuKgV6xRoSGoRbRuP5OXQEdjP7IkSx5W1ea3QEoJVaSDRz5zQfKR8Yz2XQxJlB2wYDyxg7RdIHWJg+IatCDmmKGWHZXYkVqWkDYUHrNikFy3otCV2cmN7UzYKJ501gLV2yh5iA9BVUxBvTyfYMzjg7X3wSs9G4sErAzqCkWANNuSQJm72WQsMTOsoK7s9uEWFBfIGReC+ks2umnCUm5MRpULN4FM2i0FvwnWmANTTcxKchIkud7WEI+NZM9AdhQ59U4oeNU3zzKHWyWB+d3d3dPa3VjBS4h6O7+5Wx9WDLNi3eKDt6LIFl1dlugxNfGxqr+5Wp6SJave7qGzpeHewkzHRcv70dZT65E2TnFz8C+GPJcjY74+mV/3usDZ6C9gLtXffj1+HBBF9c1iPLv0F/8eSTg36+xQt/uiXABcvrcwHkA469PJ+hdONv84qo9QwVNmQeTW8QIf2d1/ddDsugkQLdFk1LvJXDP2v7rqdRoHmTR2ZNy4vctM4brVHX4nefjyK/ISfRnXeyS4vcqdG5hf90efFIs3SqDC0KJNlPrrErsgwpr7+KdCu74dBZmhe7KhydJHNQsvQo6mTfRi83dQIimjqT/RRUueN4v/a289KO/Le3pLgg2hMp0lRBP50oqdBXdWnl5egVLo+b+ie57/j1F2U6LtCD6O63p/ysudfHuPuJXQMna87ZweSbrfvO44Rpp5e8GrUN+oq7190k9sPEl1PNDVI+wC21e7343iUFpHuBX64MxLDmyRZ7Gmq419q3DIBuvEgfrWJE2S7FGBmRZHtwqzIpkmiG84kSDOnXv/sp3GXIK1U5z3DSDReD6ZFCBinRaA7ELkA04izN17VkvTC/ckkDhLe0Q1DNwBgERb4R4mgMPSiHxuqWueD64AJ8dsehdMIktWhkkD1LIKwH0daXVb1q/jTC5Eu/v3Dz8IiCvzISzzPg24viBJNkzU+u2i2PZUuEG6YvXk8r0008pdDTZt4TqIGVwUTpVvW0lZQl3nHgSSdBhd4WPlUUj/d7UZxO45U2dMDPw3TK/0BfT8OCz9Axk2gWYj7V/z4tgvSIvJJxP4D+0MpXg+Wk+wAAAAASUVORK5CYII="/>
          <p:cNvSpPr>
            <a:spLocks noChangeAspect="1" noChangeArrowheads="1"/>
          </p:cNvSpPr>
          <p:nvPr/>
        </p:nvSpPr>
        <p:spPr bwMode="auto">
          <a:xfrm>
            <a:off x="0" y="-42927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9" name="Afbeelding 8">
            <a:hlinkClick r:id="rId5" action="ppaction://hlinksldjump"/>
          </p:cNvPr>
          <p:cNvPicPr>
            <a:picLocks noChangeAspect="1"/>
          </p:cNvPicPr>
          <p:nvPr/>
        </p:nvPicPr>
        <p:blipFill>
          <a:blip r:embed="rId6"/>
          <a:stretch>
            <a:fillRect/>
          </a:stretch>
        </p:blipFill>
        <p:spPr>
          <a:xfrm>
            <a:off x="3726872" y="3225386"/>
            <a:ext cx="4267200" cy="1428750"/>
          </a:xfrm>
          <a:prstGeom prst="rect">
            <a:avLst/>
          </a:prstGeom>
        </p:spPr>
      </p:pic>
      <p:pic>
        <p:nvPicPr>
          <p:cNvPr id="11" name="Afbeelding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4467" y="2486995"/>
            <a:ext cx="3577137" cy="2905531"/>
          </a:xfrm>
          <a:prstGeom prst="rect">
            <a:avLst/>
          </a:prstGeom>
        </p:spPr>
      </p:pic>
      <p:sp>
        <p:nvSpPr>
          <p:cNvPr id="13" name="Tekstvak 12">
            <a:hlinkClick r:id="rId9" action="ppaction://hlinksldjump"/>
          </p:cNvPr>
          <p:cNvSpPr txBox="1"/>
          <p:nvPr/>
        </p:nvSpPr>
        <p:spPr>
          <a:xfrm>
            <a:off x="647075" y="5698638"/>
            <a:ext cx="10897850" cy="1015663"/>
          </a:xfrm>
          <a:prstGeom prst="rect">
            <a:avLst/>
          </a:prstGeom>
          <a:noFill/>
        </p:spPr>
        <p:txBody>
          <a:bodyPr wrap="square" rtlCol="0">
            <a:spAutoFit/>
          </a:bodyPr>
          <a:lstStyle/>
          <a:p>
            <a:r>
              <a:rPr lang="nl-BE" sz="3000" dirty="0" smtClean="0">
                <a:solidFill>
                  <a:schemeClr val="bg1">
                    <a:lumMod val="95000"/>
                  </a:schemeClr>
                </a:solidFill>
              </a:rPr>
              <a:t>fffffffffffffffffffffffffffffffffffffffffffffffffffffffffffffffffffffffffffffffffffffffffffffffffffffffffffffffffffffffffffffffffffffffffffffffffffffff</a:t>
            </a:r>
            <a:endParaRPr lang="nl-BE" sz="3000" dirty="0">
              <a:solidFill>
                <a:schemeClr val="bg1">
                  <a:lumMod val="95000"/>
                </a:schemeClr>
              </a:solidFill>
            </a:endParaRPr>
          </a:p>
        </p:txBody>
      </p:sp>
    </p:spTree>
    <p:extLst>
      <p:ext uri="{BB962C8B-B14F-4D97-AF65-F5344CB8AC3E}">
        <p14:creationId xmlns:p14="http://schemas.microsoft.com/office/powerpoint/2010/main" val="17056920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3646" y="1118811"/>
            <a:ext cx="8574622" cy="2616199"/>
          </a:xfrm>
        </p:spPr>
        <p:txBody>
          <a:bodyPr>
            <a:normAutofit fontScale="90000"/>
          </a:bodyPr>
          <a:lstStyle/>
          <a:p>
            <a:pPr algn="l"/>
            <a:r>
              <a:rPr lang="en-US" sz="6000" dirty="0">
                <a:solidFill>
                  <a:schemeClr val="bg1"/>
                </a:solidFill>
                <a:latin typeface="Ubuntu" panose="020B0504030602030204" pitchFamily="34" charset="0"/>
              </a:rPr>
              <a:t>Impact </a:t>
            </a:r>
            <a:r>
              <a:rPr lang="en-US" sz="6000" dirty="0" err="1">
                <a:solidFill>
                  <a:schemeClr val="bg1"/>
                </a:solidFill>
                <a:latin typeface="Ubuntu" panose="020B0504030602030204" pitchFamily="34" charset="0"/>
              </a:rPr>
              <a:t>meten</a:t>
            </a:r>
            <a:r>
              <a:rPr lang="en-US" sz="6000" dirty="0">
                <a:solidFill>
                  <a:schemeClr val="bg1"/>
                </a:solidFill>
                <a:latin typeface="Ubuntu" panose="020B0504030602030204" pitchFamily="34" charset="0"/>
              </a:rPr>
              <a:t> </a:t>
            </a:r>
            <a:r>
              <a:rPr lang="en-US" sz="6000" dirty="0" err="1">
                <a:solidFill>
                  <a:schemeClr val="bg1"/>
                </a:solidFill>
                <a:latin typeface="Ubuntu" panose="020B0504030602030204" pitchFamily="34" charset="0"/>
              </a:rPr>
              <a:t>en</a:t>
            </a:r>
            <a:r>
              <a:rPr lang="en-US" sz="6000" dirty="0">
                <a:solidFill>
                  <a:schemeClr val="bg1"/>
                </a:solidFill>
                <a:latin typeface="Ubuntu" panose="020B0504030602030204" pitchFamily="34" charset="0"/>
              </a:rPr>
              <a:t> </a:t>
            </a:r>
            <a:r>
              <a:rPr lang="en-US" sz="6000" dirty="0" err="1">
                <a:solidFill>
                  <a:schemeClr val="bg1"/>
                </a:solidFill>
                <a:latin typeface="Ubuntu" panose="020B0504030602030204" pitchFamily="34" charset="0"/>
              </a:rPr>
              <a:t>vergroten</a:t>
            </a:r>
            <a:r>
              <a:rPr lang="en-US" sz="6000" dirty="0">
                <a:solidFill>
                  <a:schemeClr val="bg1"/>
                </a:solidFill>
                <a:latin typeface="Ubuntu" panose="020B0504030602030204" pitchFamily="34" charset="0"/>
              </a:rPr>
              <a:t> door data </a:t>
            </a:r>
            <a:r>
              <a:rPr lang="en-US" sz="6000" dirty="0" err="1">
                <a:solidFill>
                  <a:schemeClr val="bg1"/>
                </a:solidFill>
                <a:latin typeface="Ubuntu" panose="020B0504030602030204" pitchFamily="34" charset="0"/>
              </a:rPr>
              <a:t>en</a:t>
            </a:r>
            <a:r>
              <a:rPr lang="en-US" sz="6000" dirty="0">
                <a:solidFill>
                  <a:schemeClr val="bg1"/>
                </a:solidFill>
                <a:latin typeface="Ubuntu" panose="020B0504030602030204" pitchFamily="34" charset="0"/>
              </a:rPr>
              <a:t> </a:t>
            </a:r>
            <a:r>
              <a:rPr lang="en-US" sz="6000" dirty="0" err="1">
                <a:solidFill>
                  <a:schemeClr val="bg1"/>
                </a:solidFill>
                <a:latin typeface="Ubuntu" panose="020B0504030602030204" pitchFamily="34" charset="0"/>
              </a:rPr>
              <a:t>ontmoeting</a:t>
            </a:r>
            <a:r>
              <a:rPr lang="en-US" sz="6000" dirty="0">
                <a:solidFill>
                  <a:schemeClr val="bg1"/>
                </a:solidFill>
                <a:latin typeface="Ubuntu" panose="020B0504030602030204" pitchFamily="34" charset="0"/>
              </a:rPr>
              <a:t> </a:t>
            </a:r>
          </a:p>
        </p:txBody>
      </p:sp>
      <p:sp>
        <p:nvSpPr>
          <p:cNvPr id="3" name="TextBox 2"/>
          <p:cNvSpPr txBox="1"/>
          <p:nvPr/>
        </p:nvSpPr>
        <p:spPr>
          <a:xfrm>
            <a:off x="1575248" y="5016136"/>
            <a:ext cx="4180115" cy="400110"/>
          </a:xfrm>
          <a:prstGeom prst="rect">
            <a:avLst/>
          </a:prstGeom>
          <a:noFill/>
        </p:spPr>
        <p:txBody>
          <a:bodyPr wrap="square" rtlCol="0">
            <a:spAutoFit/>
          </a:bodyPr>
          <a:lstStyle/>
          <a:p>
            <a:pPr defTabSz="457200"/>
            <a:r>
              <a:rPr lang="nl-BE" sz="2000" dirty="0">
                <a:solidFill>
                  <a:prstClr val="white"/>
                </a:solidFill>
                <a:latin typeface="Ubuntu" panose="020B0504030602030204" pitchFamily="34" charset="0"/>
              </a:rPr>
              <a:t>Pilootproject Bike </a:t>
            </a:r>
            <a:r>
              <a:rPr lang="nl-BE" sz="2000" dirty="0" err="1">
                <a:solidFill>
                  <a:prstClr val="white"/>
                </a:solidFill>
                <a:latin typeface="Ubuntu" panose="020B0504030602030204" pitchFamily="34" charset="0"/>
              </a:rPr>
              <a:t>to</a:t>
            </a:r>
            <a:r>
              <a:rPr lang="nl-BE" sz="2000" dirty="0">
                <a:solidFill>
                  <a:prstClr val="white"/>
                </a:solidFill>
                <a:latin typeface="Ubuntu" panose="020B0504030602030204" pitchFamily="34" charset="0"/>
              </a:rPr>
              <a:t> </a:t>
            </a:r>
            <a:r>
              <a:rPr lang="nl-BE" sz="2000" dirty="0" err="1">
                <a:solidFill>
                  <a:prstClr val="white"/>
                </a:solidFill>
                <a:latin typeface="Ubuntu" panose="020B0504030602030204" pitchFamily="34" charset="0"/>
              </a:rPr>
              <a:t>Work</a:t>
            </a:r>
            <a:endParaRPr lang="nl-BE" sz="2000" dirty="0">
              <a:solidFill>
                <a:prstClr val="white"/>
              </a:solidFill>
              <a:latin typeface="Ubuntu" panose="020B0504030602030204" pitchFamily="34" charset="0"/>
            </a:endParaRPr>
          </a:p>
        </p:txBody>
      </p:sp>
      <p:pic>
        <p:nvPicPr>
          <p:cNvPr id="5" name="Picture 2" descr="C:\Users\katrien.vankerkhoven\Desktop\biketoworkZ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0780" y="5416247"/>
            <a:ext cx="1880019" cy="9119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atrien.vankerkhoven\Desktop\SIF_logo_CMYK_0Z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3056" y="5322557"/>
            <a:ext cx="1556028" cy="108075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939" y="5533363"/>
            <a:ext cx="1612900" cy="869950"/>
          </a:xfrm>
          <a:prstGeom prst="rect">
            <a:avLst/>
          </a:prstGeom>
        </p:spPr>
      </p:pic>
    </p:spTree>
    <p:extLst>
      <p:ext uri="{BB962C8B-B14F-4D97-AF65-F5344CB8AC3E}">
        <p14:creationId xmlns:p14="http://schemas.microsoft.com/office/powerpoint/2010/main" val="18681597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504" y="0"/>
            <a:ext cx="9192136" cy="1752600"/>
          </a:xfrm>
        </p:spPr>
        <p:txBody>
          <a:bodyPr/>
          <a:lstStyle/>
          <a:p>
            <a:pPr algn="l"/>
            <a:r>
              <a:rPr lang="en-US" dirty="0" err="1">
                <a:solidFill>
                  <a:schemeClr val="bg1"/>
                </a:solidFill>
                <a:latin typeface="Ubuntu" charset="0"/>
              </a:rPr>
              <a:t>Fiets</a:t>
            </a:r>
            <a:r>
              <a:rPr lang="en-US" dirty="0">
                <a:solidFill>
                  <a:schemeClr val="bg1"/>
                </a:solidFill>
                <a:latin typeface="Ubuntu" charset="0"/>
              </a:rPr>
              <a:t> is het </a:t>
            </a:r>
            <a:r>
              <a:rPr lang="en-US" dirty="0" err="1">
                <a:solidFill>
                  <a:schemeClr val="bg1"/>
                </a:solidFill>
                <a:latin typeface="Ubuntu" charset="0"/>
              </a:rPr>
              <a:t>uitgangspunt</a:t>
            </a:r>
            <a:r>
              <a:rPr lang="en-US" dirty="0">
                <a:solidFill>
                  <a:schemeClr val="bg1"/>
                </a:solidFill>
                <a:latin typeface="Corbel"/>
              </a:rPr>
              <a:t> </a:t>
            </a: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04" y="1275199"/>
            <a:ext cx="10058400" cy="5395249"/>
          </a:xfrm>
          <a:prstGeom prst="rect">
            <a:avLst/>
          </a:prstGeom>
        </p:spPr>
      </p:pic>
      <p:pic>
        <p:nvPicPr>
          <p:cNvPr id="6" name="FIE_neg_zw_ph.jpg"/>
          <p:cNvPicPr>
            <a:picLocks noChangeAspect="1"/>
          </p:cNvPicPr>
          <p:nvPr/>
        </p:nvPicPr>
        <p:blipFill>
          <a:blip r:embed="rId4">
            <a:extLst/>
          </a:blip>
          <a:stretch>
            <a:fillRect/>
          </a:stretch>
        </p:blipFill>
        <p:spPr>
          <a:xfrm>
            <a:off x="9639407" y="0"/>
            <a:ext cx="2552593" cy="1016537"/>
          </a:xfrm>
          <a:prstGeom prst="rect">
            <a:avLst/>
          </a:prstGeom>
          <a:ln w="12700">
            <a:miter lim="400000"/>
          </a:ln>
        </p:spPr>
      </p:pic>
    </p:spTree>
    <p:extLst>
      <p:ext uri="{BB962C8B-B14F-4D97-AF65-F5344CB8AC3E}">
        <p14:creationId xmlns:p14="http://schemas.microsoft.com/office/powerpoint/2010/main" val="34214798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275" y="859208"/>
            <a:ext cx="6840760" cy="452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485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44192" y="0"/>
            <a:ext cx="10018713" cy="1752599"/>
          </a:xfrm>
        </p:spPr>
        <p:txBody>
          <a:bodyPr/>
          <a:lstStyle/>
          <a:p>
            <a:pPr algn="l"/>
            <a:r>
              <a:rPr lang="en-US" dirty="0">
                <a:solidFill>
                  <a:schemeClr val="bg1"/>
                </a:solidFill>
                <a:latin typeface="Ubuntu" panose="020B0504030602030204" pitchFamily="34" charset="0"/>
              </a:rPr>
              <a:t>Bike to Work </a:t>
            </a:r>
          </a:p>
        </p:txBody>
      </p:sp>
      <p:sp>
        <p:nvSpPr>
          <p:cNvPr id="3" name="Tijdelijke aanduiding voor inhoud 2"/>
          <p:cNvSpPr>
            <a:spLocks noGrp="1"/>
          </p:cNvSpPr>
          <p:nvPr>
            <p:ph idx="1"/>
          </p:nvPr>
        </p:nvSpPr>
        <p:spPr>
          <a:xfrm>
            <a:off x="1616285" y="1573489"/>
            <a:ext cx="10018713" cy="4487946"/>
          </a:xfrm>
        </p:spPr>
        <p:txBody>
          <a:bodyPr>
            <a:normAutofit fontScale="92500" lnSpcReduction="20000"/>
          </a:bodyPr>
          <a:lstStyle/>
          <a:p>
            <a:pPr marL="0" indent="0">
              <a:buNone/>
            </a:pPr>
            <a:r>
              <a:rPr lang="nl-BE" dirty="0">
                <a:solidFill>
                  <a:schemeClr val="bg1"/>
                </a:solidFill>
                <a:latin typeface="Ubuntu" panose="020B0504030602030204" pitchFamily="34" charset="0"/>
              </a:rPr>
              <a:t>Opgericht in september 2009 </a:t>
            </a:r>
          </a:p>
          <a:p>
            <a:pPr marL="0" indent="0">
              <a:buNone/>
            </a:pPr>
            <a:endParaRPr lang="nl-BE" dirty="0">
              <a:solidFill>
                <a:schemeClr val="bg1"/>
              </a:solidFill>
              <a:latin typeface="Ubuntu" panose="020B0504030602030204" pitchFamily="34" charset="0"/>
            </a:endParaRPr>
          </a:p>
          <a:p>
            <a:pPr marL="0" indent="0">
              <a:buNone/>
            </a:pPr>
            <a:r>
              <a:rPr lang="nl-BE" b="1" dirty="0">
                <a:solidFill>
                  <a:schemeClr val="bg1"/>
                </a:solidFill>
                <a:latin typeface="Ubuntu" panose="020B0504030602030204" pitchFamily="34" charset="0"/>
              </a:rPr>
              <a:t>Actueel </a:t>
            </a:r>
          </a:p>
          <a:p>
            <a:r>
              <a:rPr lang="nl-BE" dirty="0">
                <a:solidFill>
                  <a:schemeClr val="bg1"/>
                </a:solidFill>
                <a:latin typeface="Ubuntu" panose="020B0504030602030204" pitchFamily="34" charset="0"/>
              </a:rPr>
              <a:t>Ruim 250 deelnemende werkgevers </a:t>
            </a:r>
          </a:p>
          <a:p>
            <a:r>
              <a:rPr lang="nl-BE" dirty="0">
                <a:solidFill>
                  <a:schemeClr val="bg1"/>
                </a:solidFill>
                <a:latin typeface="Ubuntu" panose="020B0504030602030204" pitchFamily="34" charset="0"/>
              </a:rPr>
              <a:t>35,000 geregistreerde medewerkers</a:t>
            </a:r>
          </a:p>
          <a:p>
            <a:r>
              <a:rPr lang="nl-BE" dirty="0">
                <a:solidFill>
                  <a:schemeClr val="bg1"/>
                </a:solidFill>
                <a:latin typeface="Ubuntu" panose="020B0504030602030204" pitchFamily="34" charset="0"/>
              </a:rPr>
              <a:t>Zelfredzaam  - het programma wordt gedragen door inkomsten deelnemende werkgevers</a:t>
            </a:r>
          </a:p>
          <a:p>
            <a:endParaRPr lang="nl-BE" dirty="0">
              <a:solidFill>
                <a:srgbClr val="002060"/>
              </a:solidFill>
              <a:latin typeface="Ubuntu" panose="020B0504030602030204" pitchFamily="34" charset="0"/>
            </a:endParaRPr>
          </a:p>
          <a:p>
            <a:pPr marL="0" indent="0">
              <a:buNone/>
            </a:pPr>
            <a:r>
              <a:rPr lang="nl-BE" dirty="0"/>
              <a:t/>
            </a:r>
            <a:br>
              <a:rPr lang="nl-BE" dirty="0"/>
            </a:br>
            <a:endParaRPr lang="nl-BE" dirty="0"/>
          </a:p>
        </p:txBody>
      </p:sp>
      <p:pic>
        <p:nvPicPr>
          <p:cNvPr id="6" name="Picture 2" descr="C:\Users\katrien.vankerkhoven\Desktop\biketoworkZ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562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69152" y="0"/>
            <a:ext cx="10018713" cy="1752599"/>
          </a:xfrm>
        </p:spPr>
        <p:txBody>
          <a:bodyPr/>
          <a:lstStyle/>
          <a:p>
            <a:pPr algn="l"/>
            <a:r>
              <a:rPr lang="en-US" dirty="0">
                <a:solidFill>
                  <a:schemeClr val="bg1"/>
                </a:solidFill>
                <a:latin typeface="Ubuntu" panose="020B0504030602030204" pitchFamily="34" charset="0"/>
              </a:rPr>
              <a:t>Bike to Work? </a:t>
            </a:r>
            <a:endParaRPr lang="nl-BE" dirty="0">
              <a:solidFill>
                <a:schemeClr val="bg1"/>
              </a:solidFill>
            </a:endParaRPr>
          </a:p>
        </p:txBody>
      </p:sp>
      <p:pic>
        <p:nvPicPr>
          <p:cNvPr id="4" name="Tijdelijke aanduiding voor inhoud 3" descr="C:\Users\katrien.vankerkhoven\Downloads\image001.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7458" y="1989375"/>
            <a:ext cx="7803742" cy="3029133"/>
          </a:xfrm>
          <a:prstGeom prst="rect">
            <a:avLst/>
          </a:prstGeom>
          <a:noFill/>
          <a:ln>
            <a:noFill/>
          </a:ln>
        </p:spPr>
      </p:pic>
      <p:sp>
        <p:nvSpPr>
          <p:cNvPr id="5" name="Rechthoek 4"/>
          <p:cNvSpPr/>
          <p:nvPr/>
        </p:nvSpPr>
        <p:spPr>
          <a:xfrm>
            <a:off x="1712922" y="1406107"/>
            <a:ext cx="1822935" cy="461665"/>
          </a:xfrm>
          <a:prstGeom prst="rect">
            <a:avLst/>
          </a:prstGeom>
        </p:spPr>
        <p:txBody>
          <a:bodyPr wrap="none" anchor="t">
            <a:spAutoFit/>
          </a:bodyPr>
          <a:lstStyle/>
          <a:p>
            <a:pPr defTabSz="457200"/>
            <a:r>
              <a:rPr lang="en-US" sz="2400" b="1" dirty="0" err="1">
                <a:solidFill>
                  <a:prstClr val="white"/>
                </a:solidFill>
                <a:latin typeface="Ubuntu" charset="0"/>
              </a:rPr>
              <a:t>Potentieel</a:t>
            </a:r>
            <a:r>
              <a:rPr lang="en-US" sz="2400" b="1" dirty="0">
                <a:solidFill>
                  <a:prstClr val="white"/>
                </a:solidFill>
                <a:latin typeface="Ubuntu" charset="0"/>
              </a:rPr>
              <a:t> </a:t>
            </a:r>
            <a:endParaRPr lang="en-US" b="1" dirty="0">
              <a:solidFill>
                <a:prstClr val="white"/>
              </a:solidFill>
              <a:latin typeface="Ubuntu" charset="0"/>
            </a:endParaRPr>
          </a:p>
        </p:txBody>
      </p:sp>
      <p:pic>
        <p:nvPicPr>
          <p:cNvPr id="6"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19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107"/>
          <p:cNvPicPr preferRelativeResize="0"/>
          <p:nvPr/>
        </p:nvPicPr>
        <p:blipFill rotWithShape="1">
          <a:blip r:embed="rId3">
            <a:alphaModFix/>
          </a:blip>
          <a:srcRect/>
          <a:stretch/>
        </p:blipFill>
        <p:spPr>
          <a:xfrm>
            <a:off x="228460" y="557997"/>
            <a:ext cx="12192000" cy="5605500"/>
          </a:xfrm>
          <a:prstGeom prst="rect">
            <a:avLst/>
          </a:prstGeom>
          <a:noFill/>
          <a:ln>
            <a:noFill/>
          </a:ln>
        </p:spPr>
      </p:pic>
    </p:spTree>
    <p:extLst>
      <p:ext uri="{BB962C8B-B14F-4D97-AF65-F5344CB8AC3E}">
        <p14:creationId xmlns:p14="http://schemas.microsoft.com/office/powerpoint/2010/main" val="18280027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rien.vankerkhoven\Desktop\biketoworkZ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644192" y="0"/>
            <a:ext cx="10018713" cy="1752599"/>
          </a:xfrm>
        </p:spPr>
        <p:txBody>
          <a:bodyPr/>
          <a:lstStyle/>
          <a:p>
            <a:pPr algn="l"/>
            <a:r>
              <a:rPr lang="en-US" dirty="0" err="1" smtClean="0">
                <a:solidFill>
                  <a:schemeClr val="bg1"/>
                </a:solidFill>
                <a:latin typeface="Ubuntu" panose="020B0504030602030204" pitchFamily="34" charset="0"/>
              </a:rPr>
              <a:t>Waarom</a:t>
            </a:r>
            <a:r>
              <a:rPr lang="en-US" dirty="0" smtClean="0">
                <a:solidFill>
                  <a:schemeClr val="bg1"/>
                </a:solidFill>
                <a:latin typeface="Ubuntu" panose="020B0504030602030204" pitchFamily="34" charset="0"/>
              </a:rPr>
              <a:t> impact </a:t>
            </a:r>
            <a:r>
              <a:rPr lang="en-US" dirty="0" err="1" smtClean="0">
                <a:solidFill>
                  <a:schemeClr val="bg1"/>
                </a:solidFill>
                <a:latin typeface="Ubuntu" panose="020B0504030602030204" pitchFamily="34" charset="0"/>
              </a:rPr>
              <a:t>meten</a:t>
            </a:r>
            <a:r>
              <a:rPr lang="en-US" dirty="0" smtClean="0">
                <a:solidFill>
                  <a:schemeClr val="bg1"/>
                </a:solidFill>
                <a:latin typeface="Ubuntu" panose="020B0504030602030204" pitchFamily="34" charset="0"/>
              </a:rPr>
              <a:t>? </a:t>
            </a:r>
            <a:endParaRPr lang="en-US" dirty="0">
              <a:solidFill>
                <a:schemeClr val="bg1"/>
              </a:solidFill>
              <a:latin typeface="Ubuntu" panose="020B0504030602030204" pitchFamily="34" charset="0"/>
            </a:endParaRPr>
          </a:p>
        </p:txBody>
      </p:sp>
      <p:sp>
        <p:nvSpPr>
          <p:cNvPr id="6" name="Tijdelijke aanduiding voor inhoud 2"/>
          <p:cNvSpPr>
            <a:spLocks noGrp="1"/>
          </p:cNvSpPr>
          <p:nvPr>
            <p:ph idx="1"/>
          </p:nvPr>
        </p:nvSpPr>
        <p:spPr>
          <a:xfrm>
            <a:off x="1616285" y="1573489"/>
            <a:ext cx="10018713" cy="4487946"/>
          </a:xfrm>
        </p:spPr>
        <p:txBody>
          <a:bodyPr>
            <a:normAutofit/>
          </a:bodyPr>
          <a:lstStyle/>
          <a:p>
            <a:pPr marL="0" indent="0">
              <a:buNone/>
            </a:pPr>
            <a:r>
              <a:rPr lang="nl-BE" dirty="0" smtClean="0">
                <a:solidFill>
                  <a:schemeClr val="bg1"/>
                </a:solidFill>
                <a:latin typeface="Ubuntu" panose="020B0504030602030204" pitchFamily="34" charset="0"/>
              </a:rPr>
              <a:t>Succesfactoren fietscultuur onderneming</a:t>
            </a:r>
            <a:endParaRPr lang="nl-BE" dirty="0">
              <a:solidFill>
                <a:schemeClr val="bg1"/>
              </a:solidFill>
              <a:latin typeface="Ubuntu" panose="020B0504030602030204" pitchFamily="34" charset="0"/>
            </a:endParaRPr>
          </a:p>
          <a:p>
            <a:pPr marL="0" indent="0">
              <a:buNone/>
            </a:pPr>
            <a:endParaRPr lang="nl-BE" dirty="0">
              <a:solidFill>
                <a:schemeClr val="bg1"/>
              </a:solidFill>
              <a:latin typeface="Ubuntu" panose="020B0504030602030204" pitchFamily="34" charset="0"/>
            </a:endParaRPr>
          </a:p>
          <a:p>
            <a:endParaRPr lang="nl-BE" dirty="0">
              <a:solidFill>
                <a:srgbClr val="002060"/>
              </a:solidFill>
              <a:latin typeface="Ubuntu" panose="020B0504030602030204" pitchFamily="34" charset="0"/>
            </a:endParaRPr>
          </a:p>
          <a:p>
            <a:pPr marL="0" indent="0">
              <a:buNone/>
            </a:pPr>
            <a:r>
              <a:rPr lang="nl-BE" dirty="0"/>
              <a:t/>
            </a:r>
            <a:br>
              <a:rPr lang="nl-BE" dirty="0"/>
            </a:br>
            <a:endParaRPr lang="nl-BE" dirty="0"/>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746" y="2572467"/>
            <a:ext cx="3685965" cy="2771846"/>
          </a:xfrm>
          <a:prstGeom prst="rect">
            <a:avLst/>
          </a:prstGeom>
        </p:spPr>
      </p:pic>
    </p:spTree>
    <p:extLst>
      <p:ext uri="{BB962C8B-B14F-4D97-AF65-F5344CB8AC3E}">
        <p14:creationId xmlns:p14="http://schemas.microsoft.com/office/powerpoint/2010/main" val="17004855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24095" y="0"/>
            <a:ext cx="10018713" cy="1752599"/>
          </a:xfrm>
        </p:spPr>
        <p:txBody>
          <a:bodyPr/>
          <a:lstStyle/>
          <a:p>
            <a:pPr algn="l"/>
            <a:r>
              <a:rPr lang="en-US" dirty="0" err="1" smtClean="0">
                <a:solidFill>
                  <a:schemeClr val="bg1"/>
                </a:solidFill>
                <a:latin typeface="Ubuntu" panose="020B0504030602030204" pitchFamily="34" charset="0"/>
              </a:rPr>
              <a:t>Welke</a:t>
            </a:r>
            <a:r>
              <a:rPr lang="en-US" dirty="0" smtClean="0">
                <a:solidFill>
                  <a:schemeClr val="bg1"/>
                </a:solidFill>
                <a:latin typeface="Ubuntu" panose="020B0504030602030204" pitchFamily="34" charset="0"/>
              </a:rPr>
              <a:t> data </a:t>
            </a:r>
            <a:endParaRPr lang="en-US" dirty="0">
              <a:solidFill>
                <a:schemeClr val="bg1"/>
              </a:solidFill>
              <a:latin typeface="Ubuntu" panose="020B0504030602030204" pitchFamily="34" charset="0"/>
            </a:endParaRPr>
          </a:p>
        </p:txBody>
      </p:sp>
      <p:graphicFrame>
        <p:nvGraphicFramePr>
          <p:cNvPr id="7" name="Diagram 6"/>
          <p:cNvGraphicFramePr/>
          <p:nvPr>
            <p:extLst/>
          </p:nvPr>
        </p:nvGraphicFramePr>
        <p:xfrm>
          <a:off x="-518327" y="1600253"/>
          <a:ext cx="7232241" cy="4536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Afbeelding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8115" y="2138032"/>
            <a:ext cx="4285361" cy="2825854"/>
          </a:xfrm>
          <a:prstGeom prst="rect">
            <a:avLst/>
          </a:prstGeom>
        </p:spPr>
      </p:pic>
      <p:pic>
        <p:nvPicPr>
          <p:cNvPr id="9" name="Picture 2" descr="C:\Users\katrien.vankerkhoven\Desktop\biketoworkZ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p:cNvSpPr/>
          <p:nvPr/>
        </p:nvSpPr>
        <p:spPr>
          <a:xfrm>
            <a:off x="5570086" y="2595545"/>
            <a:ext cx="887654" cy="1569660"/>
          </a:xfrm>
          <a:prstGeom prst="rect">
            <a:avLst/>
          </a:prstGeom>
          <a:noFill/>
        </p:spPr>
        <p:txBody>
          <a:bodyPr wrap="square" lIns="91440" tIns="45720" rIns="91440" bIns="45720">
            <a:spAutoFit/>
          </a:bodyPr>
          <a:lstStyle/>
          <a:p>
            <a:pPr algn="ctr" defTabSz="457200"/>
            <a:r>
              <a:rPr lang="nl-NL" sz="96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Rockwell Extra Bold" panose="02060903040505020403" pitchFamily="18" charset="0"/>
              </a:rPr>
              <a:t>+</a:t>
            </a:r>
          </a:p>
        </p:txBody>
      </p:sp>
    </p:spTree>
    <p:extLst>
      <p:ext uri="{BB962C8B-B14F-4D97-AF65-F5344CB8AC3E}">
        <p14:creationId xmlns:p14="http://schemas.microsoft.com/office/powerpoint/2010/main" val="21146360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872" y="0"/>
            <a:ext cx="10018713" cy="1752599"/>
          </a:xfrm>
        </p:spPr>
        <p:txBody>
          <a:bodyPr/>
          <a:lstStyle/>
          <a:p>
            <a:pPr algn="l"/>
            <a:r>
              <a:rPr lang="nl-BE" dirty="0">
                <a:solidFill>
                  <a:schemeClr val="bg1"/>
                </a:solidFill>
                <a:latin typeface="Ubuntu" panose="020B0504030602030204" pitchFamily="34" charset="0"/>
              </a:rPr>
              <a:t>Gebruikers</a:t>
            </a:r>
          </a:p>
        </p:txBody>
      </p:sp>
      <p:pic>
        <p:nvPicPr>
          <p:cNvPr id="4" name="Content Placeholder 3"/>
          <p:cNvPicPr>
            <a:picLocks noGrp="1" noChangeAspect="1"/>
          </p:cNvPicPr>
          <p:nvPr>
            <p:ph idx="1"/>
          </p:nvPr>
        </p:nvPicPr>
        <p:blipFill>
          <a:blip r:embed="rId3"/>
          <a:stretch>
            <a:fillRect/>
          </a:stretch>
        </p:blipFill>
        <p:spPr>
          <a:xfrm>
            <a:off x="3125734" y="1442488"/>
            <a:ext cx="6390055" cy="4993540"/>
          </a:xfrm>
          <a:prstGeom prst="rect">
            <a:avLst/>
          </a:prstGeom>
        </p:spPr>
      </p:pic>
      <p:pic>
        <p:nvPicPr>
          <p:cNvPr id="5"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639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9144000" cy="756642"/>
          </a:xfrm>
        </p:spPr>
        <p:txBody>
          <a:bodyPr/>
          <a:lstStyle/>
          <a:p>
            <a:pPr algn="l"/>
            <a:r>
              <a:rPr lang="en-US" sz="4800" dirty="0" smtClean="0">
                <a:solidFill>
                  <a:schemeClr val="bg1"/>
                </a:solidFill>
                <a:latin typeface="Museo Sans 100" panose="02000000000000000000" pitchFamily="50" charset="0"/>
              </a:rPr>
              <a:t>CENTRALE VRAGEN</a:t>
            </a:r>
          </a:p>
        </p:txBody>
      </p:sp>
      <p:sp>
        <p:nvSpPr>
          <p:cNvPr id="9" name="Subtitle 2"/>
          <p:cNvSpPr txBox="1">
            <a:spLocks/>
          </p:cNvSpPr>
          <p:nvPr/>
        </p:nvSpPr>
        <p:spPr>
          <a:xfrm>
            <a:off x="749300" y="1689100"/>
            <a:ext cx="9753600" cy="34132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endParaRPr lang="en-US" dirty="0" smtClean="0">
              <a:solidFill>
                <a:schemeClr val="bg1"/>
              </a:solidFill>
              <a:latin typeface="Museo Sans 300" panose="02000000000000000000" pitchFamily="50" charset="0"/>
            </a:endParaRPr>
          </a:p>
          <a:p>
            <a:pPr marL="285750" indent="-285750" algn="l">
              <a:buFont typeface="Arial" panose="020B0604020202020204" pitchFamily="34" charset="0"/>
              <a:buChar char="•"/>
            </a:pPr>
            <a:r>
              <a:rPr lang="en-US" sz="3200" dirty="0" smtClean="0">
                <a:solidFill>
                  <a:schemeClr val="bg1"/>
                </a:solidFill>
                <a:latin typeface="Museo Sans 300" panose="02000000000000000000" pitchFamily="50" charset="0"/>
              </a:rPr>
              <a:t>wat is </a:t>
            </a:r>
            <a:r>
              <a:rPr lang="en-US" sz="3200" dirty="0" err="1" smtClean="0">
                <a:solidFill>
                  <a:schemeClr val="bg1"/>
                </a:solidFill>
                <a:latin typeface="Museo Sans 300" panose="02000000000000000000" pitchFamily="50" charset="0"/>
              </a:rPr>
              <a:t>maatschappelijke</a:t>
            </a:r>
            <a:r>
              <a:rPr lang="en-US" sz="3200" dirty="0" smtClean="0">
                <a:solidFill>
                  <a:schemeClr val="bg1"/>
                </a:solidFill>
                <a:latin typeface="Museo Sans 300" panose="02000000000000000000" pitchFamily="50" charset="0"/>
              </a:rPr>
              <a:t> impact?</a:t>
            </a:r>
          </a:p>
          <a:p>
            <a:pPr marL="285750" indent="-285750" algn="l">
              <a:buFont typeface="Arial" panose="020B0604020202020204" pitchFamily="34" charset="0"/>
              <a:buChar char="•"/>
            </a:pPr>
            <a:endParaRPr lang="en-US" sz="3200" dirty="0" smtClean="0">
              <a:solidFill>
                <a:schemeClr val="bg1"/>
              </a:solidFill>
              <a:latin typeface="Museo Sans 300" panose="02000000000000000000" pitchFamily="50" charset="0"/>
            </a:endParaRPr>
          </a:p>
          <a:p>
            <a:pPr marL="285750" indent="-285750" algn="l">
              <a:buFont typeface="Arial" panose="020B0604020202020204" pitchFamily="34" charset="0"/>
              <a:buChar char="•"/>
            </a:pPr>
            <a:r>
              <a:rPr lang="en-US" sz="3200" dirty="0" smtClean="0">
                <a:solidFill>
                  <a:schemeClr val="bg1"/>
                </a:solidFill>
                <a:latin typeface="Museo Sans 300" panose="02000000000000000000" pitchFamily="50" charset="0"/>
              </a:rPr>
              <a:t>hoe je impact </a:t>
            </a:r>
            <a:r>
              <a:rPr lang="en-US" sz="3200" dirty="0" err="1" smtClean="0">
                <a:solidFill>
                  <a:schemeClr val="bg1"/>
                </a:solidFill>
                <a:latin typeface="Museo Sans 300" panose="02000000000000000000" pitchFamily="50" charset="0"/>
              </a:rPr>
              <a:t>evalueren</a:t>
            </a:r>
            <a:r>
              <a:rPr lang="en-US" sz="3200" dirty="0" smtClean="0">
                <a:solidFill>
                  <a:schemeClr val="bg1"/>
                </a:solidFill>
                <a:latin typeface="Museo Sans 300" panose="02000000000000000000" pitchFamily="50" charset="0"/>
              </a:rPr>
              <a:t>?</a:t>
            </a:r>
          </a:p>
          <a:p>
            <a:pPr lvl="1" algn="l"/>
            <a:r>
              <a:rPr lang="en-US" sz="3200" dirty="0">
                <a:solidFill>
                  <a:schemeClr val="bg1"/>
                </a:solidFill>
                <a:latin typeface="Museo Sans 300" panose="02000000000000000000" pitchFamily="50" charset="0"/>
              </a:rPr>
              <a:t>	</a:t>
            </a:r>
            <a:r>
              <a:rPr lang="en-US" sz="3200" dirty="0" smtClean="0">
                <a:solidFill>
                  <a:schemeClr val="bg1"/>
                </a:solidFill>
                <a:latin typeface="Museo Sans 300" panose="02000000000000000000" pitchFamily="50" charset="0"/>
                <a:sym typeface="Wingdings" panose="05000000000000000000" pitchFamily="2" charset="2"/>
              </a:rPr>
              <a:t> </a:t>
            </a:r>
            <a:r>
              <a:rPr lang="en-US" sz="3200" dirty="0" err="1" smtClean="0">
                <a:solidFill>
                  <a:schemeClr val="bg1"/>
                </a:solidFill>
                <a:latin typeface="Museo Sans 300" panose="02000000000000000000" pitchFamily="50" charset="0"/>
                <a:sym typeface="Wingdings" panose="05000000000000000000" pitchFamily="2" charset="2"/>
              </a:rPr>
              <a:t>adhv</a:t>
            </a:r>
            <a:r>
              <a:rPr lang="en-US" sz="3200" dirty="0" smtClean="0">
                <a:solidFill>
                  <a:schemeClr val="bg1"/>
                </a:solidFill>
                <a:latin typeface="Museo Sans 300" panose="02000000000000000000" pitchFamily="50" charset="0"/>
                <a:sym typeface="Wingdings" panose="05000000000000000000" pitchFamily="2" charset="2"/>
              </a:rPr>
              <a:t> de </a:t>
            </a:r>
            <a:r>
              <a:rPr lang="en-US" sz="3200" dirty="0" err="1" smtClean="0">
                <a:solidFill>
                  <a:schemeClr val="bg1"/>
                </a:solidFill>
                <a:latin typeface="Museo Sans 300" panose="02000000000000000000" pitchFamily="50" charset="0"/>
                <a:sym typeface="Wingdings" panose="05000000000000000000" pitchFamily="2" charset="2"/>
              </a:rPr>
              <a:t>fasen</a:t>
            </a:r>
            <a:r>
              <a:rPr lang="en-US" sz="3200" dirty="0" smtClean="0">
                <a:solidFill>
                  <a:schemeClr val="bg1"/>
                </a:solidFill>
                <a:latin typeface="Museo Sans 300" panose="02000000000000000000" pitchFamily="50" charset="0"/>
                <a:sym typeface="Wingdings" panose="05000000000000000000" pitchFamily="2" charset="2"/>
              </a:rPr>
              <a:t> van het </a:t>
            </a:r>
            <a:r>
              <a:rPr lang="en-US" sz="3200" dirty="0" err="1" smtClean="0">
                <a:solidFill>
                  <a:schemeClr val="bg1"/>
                </a:solidFill>
                <a:latin typeface="Museo Sans 300" panose="02000000000000000000" pitchFamily="50" charset="0"/>
                <a:sym typeface="Wingdings" panose="05000000000000000000" pitchFamily="2" charset="2"/>
              </a:rPr>
              <a:t>actieonderzoek</a:t>
            </a:r>
            <a:endParaRPr lang="en-US" sz="3200" dirty="0" smtClean="0">
              <a:solidFill>
                <a:schemeClr val="bg1"/>
              </a:solidFill>
              <a:latin typeface="Museo Sans 300" panose="02000000000000000000" pitchFamily="50" charset="0"/>
            </a:endParaRPr>
          </a:p>
          <a:p>
            <a:pPr marL="742950" lvl="1" indent="-285750" algn="l">
              <a:buFont typeface="Arial" panose="020B0604020202020204" pitchFamily="34" charset="0"/>
              <a:buChar char="•"/>
            </a:pPr>
            <a:endParaRPr lang="en-US" dirty="0" smtClean="0">
              <a:solidFill>
                <a:schemeClr val="bg1"/>
              </a:solidFill>
              <a:latin typeface="Museo Sans 300" panose="02000000000000000000" pitchFamily="50" charset="0"/>
            </a:endParaRPr>
          </a:p>
          <a:p>
            <a:pPr marL="285750" indent="-285750" algn="l">
              <a:buFont typeface="Arial" panose="020B0604020202020204" pitchFamily="34" charset="0"/>
              <a:buChar char="•"/>
            </a:pPr>
            <a:endParaRPr lang="en-US" sz="1800" dirty="0" smtClean="0">
              <a:solidFill>
                <a:schemeClr val="bg1"/>
              </a:solidFill>
              <a:latin typeface="Museo Sans 300" panose="02000000000000000000" pitchFamily="50" charset="0"/>
            </a:endParaRPr>
          </a:p>
          <a:p>
            <a:pPr algn="l"/>
            <a:endParaRPr lang="en-US" sz="2000" dirty="0" smtClean="0">
              <a:solidFill>
                <a:schemeClr val="bg1"/>
              </a:solidFill>
              <a:latin typeface="Museo Sans 300" panose="02000000000000000000" pitchFamily="50" charset="0"/>
            </a:endParaRPr>
          </a:p>
        </p:txBody>
      </p:sp>
    </p:spTree>
    <p:extLst>
      <p:ext uri="{BB962C8B-B14F-4D97-AF65-F5344CB8AC3E}">
        <p14:creationId xmlns:p14="http://schemas.microsoft.com/office/powerpoint/2010/main" val="35365787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0872" y="0"/>
            <a:ext cx="10018713" cy="1752599"/>
          </a:xfrm>
        </p:spPr>
        <p:txBody>
          <a:bodyPr/>
          <a:lstStyle/>
          <a:p>
            <a:pPr algn="l"/>
            <a:r>
              <a:rPr lang="nl-BE" dirty="0">
                <a:solidFill>
                  <a:schemeClr val="bg1"/>
                </a:solidFill>
                <a:latin typeface="Ubuntu" panose="020B0504030602030204" pitchFamily="34" charset="0"/>
              </a:rPr>
              <a:t>Gebruikers</a:t>
            </a:r>
          </a:p>
        </p:txBody>
      </p:sp>
      <p:pic>
        <p:nvPicPr>
          <p:cNvPr id="5" name="Picture 4"/>
          <p:cNvPicPr>
            <a:picLocks noChangeAspect="1"/>
          </p:cNvPicPr>
          <p:nvPr/>
        </p:nvPicPr>
        <p:blipFill>
          <a:blip r:embed="rId2"/>
          <a:stretch>
            <a:fillRect/>
          </a:stretch>
        </p:blipFill>
        <p:spPr>
          <a:xfrm>
            <a:off x="3012676" y="1557085"/>
            <a:ext cx="6452871" cy="4747068"/>
          </a:xfrm>
          <a:prstGeom prst="rect">
            <a:avLst/>
          </a:prstGeom>
        </p:spPr>
      </p:pic>
      <p:pic>
        <p:nvPicPr>
          <p:cNvPr id="6" name="Picture 2" descr="C:\Users\katrien.vankerkhoven\Desktop\biketoworkZ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7387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299" y="0"/>
            <a:ext cx="10018713" cy="1752599"/>
          </a:xfrm>
        </p:spPr>
        <p:txBody>
          <a:bodyPr/>
          <a:lstStyle/>
          <a:p>
            <a:pPr algn="l"/>
            <a:r>
              <a:rPr lang="nl-BE" dirty="0">
                <a:solidFill>
                  <a:schemeClr val="bg1"/>
                </a:solidFill>
                <a:latin typeface="Ubuntu" panose="020B0504030602030204" pitchFamily="34" charset="0"/>
              </a:rPr>
              <a:t>Gebruikers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5968" y="1443612"/>
            <a:ext cx="6398516" cy="5002493"/>
          </a:xfrm>
        </p:spPr>
      </p:pic>
      <p:pic>
        <p:nvPicPr>
          <p:cNvPr id="5"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2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9863" y="1697203"/>
            <a:ext cx="4999881" cy="4793536"/>
          </a:xfrm>
          <a:prstGeom prst="rect">
            <a:avLst/>
          </a:prstGeom>
        </p:spPr>
      </p:pic>
      <p:sp>
        <p:nvSpPr>
          <p:cNvPr id="5" name="Title 1"/>
          <p:cNvSpPr>
            <a:spLocks noGrp="1"/>
          </p:cNvSpPr>
          <p:nvPr>
            <p:ph type="title"/>
          </p:nvPr>
        </p:nvSpPr>
        <p:spPr>
          <a:xfrm>
            <a:off x="1550299" y="0"/>
            <a:ext cx="10018713" cy="1752599"/>
          </a:xfrm>
        </p:spPr>
        <p:txBody>
          <a:bodyPr/>
          <a:lstStyle/>
          <a:p>
            <a:pPr algn="l"/>
            <a:r>
              <a:rPr lang="nl-BE" dirty="0">
                <a:solidFill>
                  <a:schemeClr val="bg1"/>
                </a:solidFill>
                <a:latin typeface="Ubuntu" panose="020B0504030602030204" pitchFamily="34" charset="0"/>
              </a:rPr>
              <a:t>Gebruikers</a:t>
            </a:r>
          </a:p>
        </p:txBody>
      </p:sp>
      <p:pic>
        <p:nvPicPr>
          <p:cNvPr id="6" name="Picture 2" descr="C:\Users\katrien.vankerkhoven\Desktop\biketoworkZ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4650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dirty="0">
                <a:solidFill>
                  <a:schemeClr val="bg1"/>
                </a:solidFill>
              </a:rPr>
              <a:t>Evolutie actieve gebruikers </a:t>
            </a:r>
          </a:p>
        </p:txBody>
      </p:sp>
      <p:pic>
        <p:nvPicPr>
          <p:cNvPr id="4"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683" y="1561678"/>
            <a:ext cx="6699671" cy="4905131"/>
          </a:xfrm>
          <a:prstGeom prst="rect">
            <a:avLst/>
          </a:prstGeom>
        </p:spPr>
      </p:pic>
      <p:pic>
        <p:nvPicPr>
          <p:cNvPr id="6"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0449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579" y="0"/>
            <a:ext cx="10018713" cy="1752599"/>
          </a:xfrm>
        </p:spPr>
        <p:txBody>
          <a:bodyPr/>
          <a:lstStyle/>
          <a:p>
            <a:pPr algn="l"/>
            <a:r>
              <a:rPr lang="nl-BE" dirty="0">
                <a:solidFill>
                  <a:schemeClr val="bg1"/>
                </a:solidFill>
                <a:latin typeface="Ubuntu" panose="020B0504030602030204" pitchFamily="34" charset="0"/>
              </a:rPr>
              <a:t>Evolutie fietsdagen</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717" y="1493228"/>
            <a:ext cx="6554895" cy="4586026"/>
          </a:xfrm>
          <a:prstGeom prst="rect">
            <a:avLst/>
          </a:prstGeom>
        </p:spPr>
      </p:pic>
      <p:sp>
        <p:nvSpPr>
          <p:cNvPr id="9" name="TextBox 8"/>
          <p:cNvSpPr txBox="1"/>
          <p:nvPr/>
        </p:nvSpPr>
        <p:spPr>
          <a:xfrm>
            <a:off x="4437788" y="1724193"/>
            <a:ext cx="5052934" cy="523220"/>
          </a:xfrm>
          <a:prstGeom prst="rect">
            <a:avLst/>
          </a:prstGeom>
          <a:noFill/>
        </p:spPr>
        <p:txBody>
          <a:bodyPr wrap="square" rtlCol="0">
            <a:spAutoFit/>
          </a:bodyPr>
          <a:lstStyle/>
          <a:p>
            <a:pPr defTabSz="457200"/>
            <a:r>
              <a:rPr lang="nl-BE" sz="2800" b="1" dirty="0">
                <a:solidFill>
                  <a:srgbClr val="00B050"/>
                </a:solidFill>
              </a:rPr>
              <a:t>1,5 miljoen fietsdagen per jaar</a:t>
            </a:r>
          </a:p>
        </p:txBody>
      </p:sp>
      <p:pic>
        <p:nvPicPr>
          <p:cNvPr id="8"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2579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299" y="0"/>
            <a:ext cx="10018713" cy="1752599"/>
          </a:xfrm>
        </p:spPr>
        <p:txBody>
          <a:bodyPr/>
          <a:lstStyle/>
          <a:p>
            <a:pPr algn="l"/>
            <a:r>
              <a:rPr lang="nl-BE" dirty="0">
                <a:solidFill>
                  <a:schemeClr val="bg1"/>
                </a:solidFill>
                <a:latin typeface="Ubuntu" panose="020B0504030602030204" pitchFamily="34" charset="0"/>
              </a:rPr>
              <a:t>Google </a:t>
            </a:r>
            <a:r>
              <a:rPr lang="nl-BE" dirty="0" err="1">
                <a:solidFill>
                  <a:schemeClr val="bg1"/>
                </a:solidFill>
                <a:latin typeface="Ubuntu" panose="020B0504030602030204" pitchFamily="34" charset="0"/>
              </a:rPr>
              <a:t>analytics</a:t>
            </a:r>
            <a:endParaRPr lang="nl-BE" dirty="0">
              <a:solidFill>
                <a:schemeClr val="bg1"/>
              </a:solidFill>
              <a:latin typeface="Ubuntu" panose="020B0504030602030204" pitchFamily="34" charset="0"/>
            </a:endParaRPr>
          </a:p>
        </p:txBody>
      </p:sp>
      <p:pic>
        <p:nvPicPr>
          <p:cNvPr id="4" name="Content Placeholder 3"/>
          <p:cNvPicPr>
            <a:picLocks noGrp="1" noChangeAspect="1"/>
          </p:cNvPicPr>
          <p:nvPr>
            <p:ph idx="1"/>
          </p:nvPr>
        </p:nvPicPr>
        <p:blipFill>
          <a:blip r:embed="rId3"/>
          <a:stretch>
            <a:fillRect/>
          </a:stretch>
        </p:blipFill>
        <p:spPr>
          <a:xfrm>
            <a:off x="1550299" y="2076743"/>
            <a:ext cx="7630249" cy="3674682"/>
          </a:xfrm>
          <a:prstGeom prst="rect">
            <a:avLst/>
          </a:prstGeom>
        </p:spPr>
      </p:pic>
      <p:sp>
        <p:nvSpPr>
          <p:cNvPr id="5" name="Oval 4"/>
          <p:cNvSpPr/>
          <p:nvPr/>
        </p:nvSpPr>
        <p:spPr>
          <a:xfrm>
            <a:off x="5220579" y="2082944"/>
            <a:ext cx="925689" cy="1207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l-BE">
              <a:solidFill>
                <a:prstClr val="white"/>
              </a:solidFill>
            </a:endParaRPr>
          </a:p>
        </p:txBody>
      </p:sp>
      <p:sp>
        <p:nvSpPr>
          <p:cNvPr id="7" name="Oval 6"/>
          <p:cNvSpPr/>
          <p:nvPr/>
        </p:nvSpPr>
        <p:spPr>
          <a:xfrm>
            <a:off x="7728787" y="2429443"/>
            <a:ext cx="925689" cy="1207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l-BE">
              <a:solidFill>
                <a:prstClr val="white"/>
              </a:solidFill>
            </a:endParaRPr>
          </a:p>
        </p:txBody>
      </p:sp>
      <p:sp>
        <p:nvSpPr>
          <p:cNvPr id="8" name="Oval 7"/>
          <p:cNvSpPr/>
          <p:nvPr/>
        </p:nvSpPr>
        <p:spPr>
          <a:xfrm>
            <a:off x="3511004" y="2528680"/>
            <a:ext cx="925689" cy="762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l-BE">
              <a:solidFill>
                <a:prstClr val="white"/>
              </a:solidFill>
            </a:endParaRPr>
          </a:p>
        </p:txBody>
      </p:sp>
      <p:sp>
        <p:nvSpPr>
          <p:cNvPr id="9" name="TextBox 8"/>
          <p:cNvSpPr txBox="1"/>
          <p:nvPr/>
        </p:nvSpPr>
        <p:spPr>
          <a:xfrm>
            <a:off x="3598605" y="1510977"/>
            <a:ext cx="5279923" cy="461665"/>
          </a:xfrm>
          <a:prstGeom prst="rect">
            <a:avLst/>
          </a:prstGeom>
          <a:noFill/>
        </p:spPr>
        <p:txBody>
          <a:bodyPr wrap="square" rtlCol="0">
            <a:spAutoFit/>
          </a:bodyPr>
          <a:lstStyle/>
          <a:p>
            <a:pPr defTabSz="457200"/>
            <a:r>
              <a:rPr lang="nl-BE" sz="2400" dirty="0">
                <a:solidFill>
                  <a:prstClr val="black"/>
                </a:solidFill>
              </a:rPr>
              <a:t>40 000 keer bezocht per maand</a:t>
            </a:r>
          </a:p>
        </p:txBody>
      </p:sp>
      <p:pic>
        <p:nvPicPr>
          <p:cNvPr id="11"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7867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445" y="0"/>
            <a:ext cx="10018713" cy="1752599"/>
          </a:xfrm>
        </p:spPr>
        <p:txBody>
          <a:bodyPr/>
          <a:lstStyle/>
          <a:p>
            <a:pPr algn="l"/>
            <a:r>
              <a:rPr lang="en-US" dirty="0" err="1">
                <a:solidFill>
                  <a:schemeClr val="bg1"/>
                </a:solidFill>
                <a:latin typeface="Ubuntu" panose="020B0504030602030204" pitchFamily="34" charset="0"/>
              </a:rPr>
              <a:t>Verschillen</a:t>
            </a:r>
            <a:r>
              <a:rPr lang="en-US" dirty="0">
                <a:solidFill>
                  <a:schemeClr val="bg1"/>
                </a:solidFill>
                <a:latin typeface="Ubuntu" panose="020B0504030602030204" pitchFamily="34" charset="0"/>
              </a:rPr>
              <a:t> </a:t>
            </a:r>
            <a:r>
              <a:rPr lang="en-US" dirty="0" err="1">
                <a:solidFill>
                  <a:schemeClr val="bg1"/>
                </a:solidFill>
                <a:latin typeface="Ubuntu" panose="020B0504030602030204" pitchFamily="34" charset="0"/>
              </a:rPr>
              <a:t>tussen</a:t>
            </a:r>
            <a:r>
              <a:rPr lang="en-US" dirty="0">
                <a:solidFill>
                  <a:schemeClr val="bg1"/>
                </a:solidFill>
                <a:latin typeface="Ubuntu" panose="020B0504030602030204" pitchFamily="34" charset="0"/>
              </a:rPr>
              <a:t> </a:t>
            </a:r>
            <a:r>
              <a:rPr lang="en-US" dirty="0" err="1">
                <a:solidFill>
                  <a:schemeClr val="bg1"/>
                </a:solidFill>
                <a:latin typeface="Ubuntu" panose="020B0504030602030204" pitchFamily="34" charset="0"/>
              </a:rPr>
              <a:t>groepen</a:t>
            </a:r>
            <a:endParaRPr lang="en-US" dirty="0">
              <a:solidFill>
                <a:schemeClr val="bg1"/>
              </a:solidFill>
              <a:latin typeface="Ubuntu" panose="020B0504030602030204" pitchFamily="34" charset="0"/>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784" y="1336430"/>
            <a:ext cx="6860931" cy="4573954"/>
          </a:xfrm>
          <a:prstGeom prst="rect">
            <a:avLst/>
          </a:prstGeom>
        </p:spPr>
      </p:pic>
      <p:pic>
        <p:nvPicPr>
          <p:cNvPr id="6"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6054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725" y="0"/>
            <a:ext cx="10018713" cy="1752599"/>
          </a:xfrm>
        </p:spPr>
        <p:txBody>
          <a:bodyPr/>
          <a:lstStyle/>
          <a:p>
            <a:pPr algn="l"/>
            <a:r>
              <a:rPr lang="nl-BE" dirty="0">
                <a:solidFill>
                  <a:schemeClr val="bg1"/>
                </a:solidFill>
                <a:latin typeface="Ubuntu" panose="020B0504030602030204" pitchFamily="34" charset="0"/>
              </a:rPr>
              <a:t>Maatschappelijke impact</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377" y="1712616"/>
            <a:ext cx="6712562" cy="4464258"/>
          </a:xfrm>
          <a:prstGeom prst="rect">
            <a:avLst/>
          </a:prstGeom>
        </p:spPr>
      </p:pic>
      <p:pic>
        <p:nvPicPr>
          <p:cNvPr id="5"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2698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725" y="0"/>
            <a:ext cx="10018713" cy="1752599"/>
          </a:xfrm>
        </p:spPr>
        <p:txBody>
          <a:bodyPr/>
          <a:lstStyle/>
          <a:p>
            <a:pPr algn="l"/>
            <a:r>
              <a:rPr lang="nl-BE" dirty="0">
                <a:solidFill>
                  <a:schemeClr val="bg1"/>
                </a:solidFill>
              </a:rPr>
              <a:t>Directe impact op gedrag </a:t>
            </a:r>
          </a:p>
        </p:txBody>
      </p:sp>
      <p:graphicFrame>
        <p:nvGraphicFramePr>
          <p:cNvPr id="4" name="Content Placeholder 3"/>
          <p:cNvGraphicFramePr>
            <a:graphicFrameLocks noGrp="1"/>
          </p:cNvGraphicFramePr>
          <p:nvPr>
            <p:ph idx="1"/>
            <p:extLst/>
          </p:nvPr>
        </p:nvGraphicFramePr>
        <p:xfrm>
          <a:off x="1527945" y="1434484"/>
          <a:ext cx="4936152" cy="362564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164316" y="2454937"/>
            <a:ext cx="4050890" cy="1785104"/>
          </a:xfrm>
          <a:prstGeom prst="rect">
            <a:avLst/>
          </a:prstGeom>
          <a:noFill/>
        </p:spPr>
        <p:txBody>
          <a:bodyPr wrap="square" rtlCol="0">
            <a:spAutoFit/>
          </a:bodyPr>
          <a:lstStyle/>
          <a:p>
            <a:pPr defTabSz="457200"/>
            <a:endParaRPr lang="nl-BE" dirty="0">
              <a:solidFill>
                <a:srgbClr val="002060"/>
              </a:solidFill>
              <a:latin typeface="Ubuntu" panose="020B0504030602030204" pitchFamily="34" charset="0"/>
            </a:endParaRPr>
          </a:p>
          <a:p>
            <a:pPr defTabSz="457200"/>
            <a:r>
              <a:rPr lang="nl-BE" sz="2800" dirty="0">
                <a:solidFill>
                  <a:prstClr val="white"/>
                </a:solidFill>
                <a:latin typeface="Ubuntu" panose="020B0504030602030204" pitchFamily="34" charset="0"/>
                <a:sym typeface="Wingdings" panose="05000000000000000000" pitchFamily="2" charset="2"/>
              </a:rPr>
              <a:t> 5000 auto’s minder op de weg</a:t>
            </a:r>
            <a:endParaRPr lang="nl-BE" dirty="0">
              <a:solidFill>
                <a:prstClr val="white"/>
              </a:solidFill>
              <a:latin typeface="Ubuntu" panose="020B0504030602030204" pitchFamily="34" charset="0"/>
            </a:endParaRPr>
          </a:p>
          <a:p>
            <a:pPr defTabSz="457200"/>
            <a:endParaRPr lang="nl-BE" dirty="0">
              <a:solidFill>
                <a:prstClr val="black"/>
              </a:solidFill>
            </a:endParaRPr>
          </a:p>
          <a:p>
            <a:pPr defTabSz="457200"/>
            <a:endParaRPr lang="nl-BE" dirty="0">
              <a:solidFill>
                <a:prstClr val="black"/>
              </a:solidFill>
            </a:endParaRPr>
          </a:p>
        </p:txBody>
      </p:sp>
      <p:pic>
        <p:nvPicPr>
          <p:cNvPr id="7"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4395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580" y="0"/>
            <a:ext cx="10018713" cy="1752599"/>
          </a:xfrm>
        </p:spPr>
        <p:txBody>
          <a:bodyPr/>
          <a:lstStyle/>
          <a:p>
            <a:pPr algn="l"/>
            <a:r>
              <a:rPr lang="en-US" dirty="0" err="1">
                <a:solidFill>
                  <a:schemeClr val="bg1"/>
                </a:solidFill>
                <a:latin typeface="Ubuntu" panose="020B0504030602030204" pitchFamily="34" charset="0"/>
              </a:rPr>
              <a:t>Nieuwe</a:t>
            </a:r>
            <a:r>
              <a:rPr lang="en-US" dirty="0">
                <a:solidFill>
                  <a:schemeClr val="bg1"/>
                </a:solidFill>
                <a:latin typeface="Ubuntu" panose="020B0504030602030204" pitchFamily="34" charset="0"/>
              </a:rPr>
              <a:t> </a:t>
            </a:r>
            <a:r>
              <a:rPr lang="en-US" dirty="0" err="1">
                <a:solidFill>
                  <a:schemeClr val="bg1"/>
                </a:solidFill>
                <a:latin typeface="Ubuntu" panose="020B0504030602030204" pitchFamily="34" charset="0"/>
              </a:rPr>
              <a:t>vragen</a:t>
            </a:r>
            <a:endParaRPr lang="en-US" dirty="0">
              <a:solidFill>
                <a:schemeClr val="bg1"/>
              </a:solidFill>
              <a:latin typeface="Ubuntu" panose="020B0504030602030204" pitchFamily="34" charset="0"/>
            </a:endParaRPr>
          </a:p>
        </p:txBody>
      </p:sp>
      <p:sp>
        <p:nvSpPr>
          <p:cNvPr id="3" name="Content Placeholder 2"/>
          <p:cNvSpPr>
            <a:spLocks noGrp="1"/>
          </p:cNvSpPr>
          <p:nvPr>
            <p:ph idx="1"/>
          </p:nvPr>
        </p:nvSpPr>
        <p:spPr>
          <a:xfrm>
            <a:off x="1503163" y="1780879"/>
            <a:ext cx="10018713" cy="3124201"/>
          </a:xfrm>
        </p:spPr>
        <p:txBody>
          <a:bodyPr/>
          <a:lstStyle/>
          <a:p>
            <a:r>
              <a:rPr lang="nl-BE" dirty="0">
                <a:solidFill>
                  <a:schemeClr val="bg1"/>
                </a:solidFill>
                <a:latin typeface="Ubuntu" panose="020B0504030602030204" pitchFamily="34" charset="0"/>
              </a:rPr>
              <a:t>Wat maakt dat ondernemingen afhaken? </a:t>
            </a:r>
          </a:p>
          <a:p>
            <a:r>
              <a:rPr lang="nl-BE" dirty="0">
                <a:solidFill>
                  <a:schemeClr val="bg1"/>
                </a:solidFill>
                <a:latin typeface="Ubuntu" panose="020B0504030602030204" pitchFamily="34" charset="0"/>
              </a:rPr>
              <a:t>Wat is de impact van ons aanbod op het gedrag van de medewerkers?</a:t>
            </a:r>
          </a:p>
          <a:p>
            <a:r>
              <a:rPr lang="nl-BE" dirty="0">
                <a:solidFill>
                  <a:schemeClr val="bg1"/>
                </a:solidFill>
                <a:latin typeface="Ubuntu" panose="020B0504030602030204" pitchFamily="34" charset="0"/>
              </a:rPr>
              <a:t>Hoe terug in een positieve spiraal komen? </a:t>
            </a:r>
          </a:p>
          <a:p>
            <a:endParaRPr lang="en-US" dirty="0">
              <a:solidFill>
                <a:schemeClr val="bg1"/>
              </a:solidFill>
            </a:endParaRPr>
          </a:p>
        </p:txBody>
      </p:sp>
      <p:pic>
        <p:nvPicPr>
          <p:cNvPr id="6" name="Picture 2" descr="C:\Users\katrien.vankerkhoven\Desktop\biketoworkZ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61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04734" y="500380"/>
            <a:ext cx="11103775" cy="830997"/>
          </a:xfrm>
          <a:prstGeom prst="rect">
            <a:avLst/>
          </a:prstGeom>
          <a:noFill/>
        </p:spPr>
        <p:txBody>
          <a:bodyPr wrap="square" rtlCol="0">
            <a:spAutoFit/>
          </a:bodyPr>
          <a:lstStyle/>
          <a:p>
            <a:r>
              <a:rPr lang="en-US" sz="4800" dirty="0">
                <a:solidFill>
                  <a:schemeClr val="bg1"/>
                </a:solidFill>
                <a:latin typeface="Museo Sans 100" panose="02000000000000000000" pitchFamily="50" charset="0"/>
              </a:rPr>
              <a:t>WAT IS (MAATSCHAPPELIJKE) IMPACT?</a:t>
            </a:r>
          </a:p>
        </p:txBody>
      </p:sp>
      <p:sp>
        <p:nvSpPr>
          <p:cNvPr id="7" name="TextBox 6"/>
          <p:cNvSpPr txBox="1"/>
          <p:nvPr/>
        </p:nvSpPr>
        <p:spPr>
          <a:xfrm>
            <a:off x="584616" y="1738860"/>
            <a:ext cx="10803820" cy="4524315"/>
          </a:xfrm>
          <a:prstGeom prst="rect">
            <a:avLst/>
          </a:prstGeom>
          <a:noFill/>
        </p:spPr>
        <p:txBody>
          <a:bodyPr wrap="square" rtlCol="0">
            <a:spAutoFit/>
          </a:bodyPr>
          <a:lstStyle/>
          <a:p>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om tot maatschappelijke impact te komen, heeft je organisatie nood aan:</a:t>
            </a: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een missie, visie en aanpak</a:t>
            </a:r>
          </a:p>
          <a:p>
            <a:pPr marL="285750" indent="-285750">
              <a:buFont typeface="Arial" panose="020B0604020202020204" pitchFamily="34" charset="0"/>
              <a:buChar char="•"/>
            </a:pP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wat is jouw kijk op de wereld, de problemen, de oorzaak van die problemen?</a:t>
            </a:r>
          </a:p>
          <a:p>
            <a:pPr marL="285750" indent="-285750">
              <a:buFont typeface="Arial" panose="020B0604020202020204" pitchFamily="34" charset="0"/>
              <a:buChar char="•"/>
            </a:pP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op welke punten wil je ingrijpen?</a:t>
            </a:r>
          </a:p>
          <a:p>
            <a:endPar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ambitie en doelstellingen</a:t>
            </a:r>
          </a:p>
          <a:p>
            <a:pPr marL="285750" indent="-285750">
              <a:buFont typeface="Arial" panose="020B0604020202020204" pitchFamily="34" charset="0"/>
              <a:buChar char="•"/>
            </a:pP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wat hoop je te bereiken met deze aanpak? veranderingen op vlak van inkomen, attitudes, vaardigheden, gedrag, machtsverhoudingen, beleid…?</a:t>
            </a:r>
          </a:p>
          <a:p>
            <a:pPr marL="285750" indent="-285750">
              <a:buFont typeface="Arial" panose="020B0604020202020204" pitchFamily="34" charset="0"/>
              <a:buChar char="•"/>
            </a:pPr>
            <a:endPar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activiteiten en capaciteiten</a:t>
            </a:r>
          </a:p>
          <a:p>
            <a:pPr marL="285750" indent="-285750">
              <a:buFont typeface="Arial" panose="020B0604020202020204" pitchFamily="34" charset="0"/>
              <a:buChar char="•"/>
            </a:pP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wat doe je concreet? activiteiten/opleidingen organiseren, producten maken/verkopen, diensten leveren, sensibilisering, belangenverdediging…?</a:t>
            </a:r>
          </a:p>
          <a:p>
            <a:pPr marL="285750" indent="-285750">
              <a:buFont typeface="Arial" panose="020B0604020202020204" pitchFamily="34" charset="0"/>
              <a:buChar char="•"/>
            </a:pP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welke middelen heb je ter beschikking en hoe zet je deze in?</a:t>
            </a: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1880800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25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250"/>
                                        <p:tgtEl>
                                          <p:spTgt spid="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250"/>
                                        <p:tgtEl>
                                          <p:spTgt spid="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animEffect transition="in" filter="fade">
                                      <p:cBhvr>
                                        <p:cTn id="18" dur="250"/>
                                        <p:tgtEl>
                                          <p:spTgt spid="7">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250"/>
                                        <p:tgtEl>
                                          <p:spTgt spid="7">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250"/>
                                        <p:tgtEl>
                                          <p:spTgt spid="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Effect transition="in" filter="fade">
                                      <p:cBhvr>
                                        <p:cTn id="29" dur="250"/>
                                        <p:tgtEl>
                                          <p:spTgt spid="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25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3646" y="1118811"/>
            <a:ext cx="8574622" cy="2616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dirty="0">
                <a:solidFill>
                  <a:prstClr val="white"/>
                </a:solidFill>
                <a:latin typeface="Ubuntu" panose="020B0504030602030204" pitchFamily="34" charset="0"/>
              </a:rPr>
              <a:t>Meer </a:t>
            </a:r>
            <a:r>
              <a:rPr lang="en-US" sz="6000" dirty="0" err="1">
                <a:solidFill>
                  <a:prstClr val="white"/>
                </a:solidFill>
                <a:latin typeface="Ubuntu" panose="020B0504030602030204" pitchFamily="34" charset="0"/>
              </a:rPr>
              <a:t>dan</a:t>
            </a:r>
            <a:r>
              <a:rPr lang="en-US" sz="6000" dirty="0">
                <a:solidFill>
                  <a:prstClr val="white"/>
                </a:solidFill>
                <a:latin typeface="Ubuntu" panose="020B0504030602030204" pitchFamily="34" charset="0"/>
              </a:rPr>
              <a:t> data… </a:t>
            </a:r>
            <a:r>
              <a:rPr lang="en-US" sz="6000" dirty="0" err="1">
                <a:solidFill>
                  <a:prstClr val="white"/>
                </a:solidFill>
                <a:latin typeface="Ubuntu" panose="020B0504030602030204" pitchFamily="34" charset="0"/>
              </a:rPr>
              <a:t>ontmoeting</a:t>
            </a:r>
            <a:endParaRPr lang="en-US" sz="6000" dirty="0">
              <a:solidFill>
                <a:prstClr val="white"/>
              </a:solidFill>
              <a:latin typeface="Ubuntu" panose="020B0504030602030204" pitchFamily="34" charset="0"/>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67" y="3429000"/>
            <a:ext cx="3915463" cy="2581936"/>
          </a:xfrm>
          <a:prstGeom prst="rect">
            <a:avLst/>
          </a:prstGeom>
        </p:spPr>
      </p:pic>
      <p:pic>
        <p:nvPicPr>
          <p:cNvPr id="5"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767" y="160959"/>
            <a:ext cx="1880019" cy="91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489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8435" y="0"/>
            <a:ext cx="10018713" cy="1752599"/>
          </a:xfrm>
        </p:spPr>
        <p:txBody>
          <a:bodyPr/>
          <a:lstStyle/>
          <a:p>
            <a:pPr algn="l"/>
            <a:r>
              <a:rPr lang="en-US" dirty="0" err="1" smtClean="0">
                <a:solidFill>
                  <a:schemeClr val="bg1"/>
                </a:solidFill>
                <a:latin typeface="Ubuntu" panose="020B0504030602030204" pitchFamily="34" charset="0"/>
              </a:rPr>
              <a:t>Bevindingen</a:t>
            </a:r>
            <a:r>
              <a:rPr lang="en-US" dirty="0" smtClean="0">
                <a:solidFill>
                  <a:schemeClr val="bg1"/>
                </a:solidFill>
                <a:latin typeface="Ubuntu" panose="020B0504030602030204" pitchFamily="34" charset="0"/>
              </a:rPr>
              <a:t> </a:t>
            </a:r>
            <a:r>
              <a:rPr lang="en-US" dirty="0" err="1" smtClean="0">
                <a:solidFill>
                  <a:schemeClr val="bg1"/>
                </a:solidFill>
                <a:latin typeface="Ubuntu" panose="020B0504030602030204" pitchFamily="34" charset="0"/>
              </a:rPr>
              <a:t>en</a:t>
            </a:r>
            <a:r>
              <a:rPr lang="en-US" dirty="0" smtClean="0">
                <a:solidFill>
                  <a:schemeClr val="bg1"/>
                </a:solidFill>
                <a:latin typeface="Ubuntu" panose="020B0504030602030204" pitchFamily="34" charset="0"/>
              </a:rPr>
              <a:t> tips</a:t>
            </a:r>
            <a:endParaRPr lang="en-US" dirty="0">
              <a:solidFill>
                <a:schemeClr val="bg1"/>
              </a:solidFill>
              <a:latin typeface="Ubuntu" panose="020B0504030602030204" pitchFamily="34" charset="0"/>
            </a:endParaRPr>
          </a:p>
        </p:txBody>
      </p:sp>
      <p:sp>
        <p:nvSpPr>
          <p:cNvPr id="6" name="Content Placeholder 2"/>
          <p:cNvSpPr>
            <a:spLocks noGrp="1"/>
          </p:cNvSpPr>
          <p:nvPr>
            <p:ph idx="1"/>
          </p:nvPr>
        </p:nvSpPr>
        <p:spPr>
          <a:xfrm>
            <a:off x="1503163" y="1780879"/>
            <a:ext cx="10018713" cy="3124201"/>
          </a:xfrm>
        </p:spPr>
        <p:txBody>
          <a:bodyPr>
            <a:normAutofit lnSpcReduction="10000"/>
          </a:bodyPr>
          <a:lstStyle/>
          <a:p>
            <a:r>
              <a:rPr lang="nl-BE" dirty="0" smtClean="0">
                <a:solidFill>
                  <a:schemeClr val="bg1"/>
                </a:solidFill>
                <a:latin typeface="Ubuntu" panose="020B0504030602030204" pitchFamily="34" charset="0"/>
              </a:rPr>
              <a:t>Neem de tijd </a:t>
            </a:r>
          </a:p>
          <a:p>
            <a:r>
              <a:rPr lang="nl-BE" dirty="0" smtClean="0">
                <a:solidFill>
                  <a:schemeClr val="bg1"/>
                </a:solidFill>
                <a:latin typeface="Ubuntu" panose="020B0504030602030204" pitchFamily="34" charset="0"/>
              </a:rPr>
              <a:t>Verwacht resultaat en verder?</a:t>
            </a:r>
          </a:p>
          <a:p>
            <a:r>
              <a:rPr lang="nl-BE" dirty="0" smtClean="0">
                <a:solidFill>
                  <a:schemeClr val="bg1"/>
                </a:solidFill>
                <a:latin typeface="Ubuntu" panose="020B0504030602030204" pitchFamily="34" charset="0"/>
              </a:rPr>
              <a:t>Missie en visie helder</a:t>
            </a:r>
          </a:p>
          <a:p>
            <a:r>
              <a:rPr lang="nl-BE" dirty="0" smtClean="0">
                <a:solidFill>
                  <a:schemeClr val="bg1"/>
                </a:solidFill>
                <a:latin typeface="Ubuntu" panose="020B0504030602030204" pitchFamily="34" charset="0"/>
              </a:rPr>
              <a:t>Voorzie budget voor bv data visualisatie en/of procesbegeleider</a:t>
            </a:r>
          </a:p>
          <a:p>
            <a:r>
              <a:rPr lang="nl-BE" dirty="0" smtClean="0">
                <a:solidFill>
                  <a:schemeClr val="bg1"/>
                </a:solidFill>
                <a:latin typeface="Ubuntu" panose="020B0504030602030204" pitchFamily="34" charset="0"/>
              </a:rPr>
              <a:t>Zet door en werk samen met klanten, leden… </a:t>
            </a:r>
          </a:p>
          <a:p>
            <a:endParaRPr lang="nl-BE" dirty="0" smtClean="0">
              <a:solidFill>
                <a:schemeClr val="bg1"/>
              </a:solidFill>
              <a:latin typeface="Ubuntu" panose="020B0504030602030204" pitchFamily="34" charset="0"/>
            </a:endParaRPr>
          </a:p>
          <a:p>
            <a:endParaRPr lang="en-US" dirty="0">
              <a:solidFill>
                <a:schemeClr val="bg1"/>
              </a:solidFill>
            </a:endParaRPr>
          </a:p>
          <a:p>
            <a:endParaRPr lang="nl-BE" dirty="0">
              <a:solidFill>
                <a:schemeClr val="bg1"/>
              </a:solidFill>
              <a:latin typeface="Ubuntu" panose="020B0504030602030204" pitchFamily="34" charset="0"/>
            </a:endParaRPr>
          </a:p>
        </p:txBody>
      </p:sp>
    </p:spTree>
    <p:extLst>
      <p:ext uri="{BB962C8B-B14F-4D97-AF65-F5344CB8AC3E}">
        <p14:creationId xmlns:p14="http://schemas.microsoft.com/office/powerpoint/2010/main" val="7544275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2964912" y="921024"/>
            <a:ext cx="7969669" cy="2800767"/>
          </a:xfrm>
          <a:prstGeom prst="rect">
            <a:avLst/>
          </a:prstGeom>
        </p:spPr>
        <p:txBody>
          <a:bodyPr wrap="square">
            <a:spAutoFit/>
          </a:bodyPr>
          <a:lstStyle/>
          <a:p>
            <a:pPr defTabSz="457200"/>
            <a:r>
              <a:rPr lang="nl-BE" sz="2400" dirty="0">
                <a:solidFill>
                  <a:prstClr val="white"/>
                </a:solidFill>
                <a:latin typeface="Ubuntu" panose="020B0504030602030204" pitchFamily="34" charset="0"/>
              </a:rPr>
              <a:t>Dieter Snauwaert</a:t>
            </a:r>
          </a:p>
          <a:p>
            <a:pPr defTabSz="457200"/>
            <a:r>
              <a:rPr lang="nl-BE" sz="2400" dirty="0">
                <a:solidFill>
                  <a:prstClr val="white"/>
                </a:solidFill>
                <a:latin typeface="Ubuntu" panose="020B0504030602030204" pitchFamily="34" charset="0"/>
              </a:rPr>
              <a:t>Programmacoördinator Bike </a:t>
            </a:r>
            <a:r>
              <a:rPr lang="nl-BE" sz="2400" dirty="0" err="1">
                <a:solidFill>
                  <a:prstClr val="white"/>
                </a:solidFill>
                <a:latin typeface="Ubuntu" panose="020B0504030602030204" pitchFamily="34" charset="0"/>
              </a:rPr>
              <a:t>to</a:t>
            </a:r>
            <a:r>
              <a:rPr lang="nl-BE" sz="2400" dirty="0">
                <a:solidFill>
                  <a:prstClr val="white"/>
                </a:solidFill>
                <a:latin typeface="Ubuntu" panose="020B0504030602030204" pitchFamily="34" charset="0"/>
              </a:rPr>
              <a:t> </a:t>
            </a:r>
            <a:r>
              <a:rPr lang="nl-BE" sz="2400" dirty="0" err="1">
                <a:solidFill>
                  <a:prstClr val="white"/>
                </a:solidFill>
                <a:latin typeface="Ubuntu" panose="020B0504030602030204" pitchFamily="34" charset="0"/>
              </a:rPr>
              <a:t>Work</a:t>
            </a:r>
            <a:endParaRPr lang="nl-BE" sz="2400" dirty="0">
              <a:solidFill>
                <a:prstClr val="white"/>
              </a:solidFill>
              <a:latin typeface="Ubuntu" panose="020B0504030602030204" pitchFamily="34" charset="0"/>
            </a:endParaRPr>
          </a:p>
          <a:p>
            <a:pPr defTabSz="457200"/>
            <a:endParaRPr lang="nl-BE" sz="2400" dirty="0">
              <a:solidFill>
                <a:prstClr val="white"/>
              </a:solidFill>
              <a:latin typeface="Ubuntu" panose="020B0504030602030204" pitchFamily="34" charset="0"/>
            </a:endParaRPr>
          </a:p>
          <a:p>
            <a:pPr defTabSz="457200"/>
            <a:r>
              <a:rPr lang="nl-BE" sz="2400" dirty="0">
                <a:solidFill>
                  <a:prstClr val="white"/>
                </a:solidFill>
                <a:latin typeface="Ubuntu" panose="020B0504030602030204" pitchFamily="34" charset="0"/>
              </a:rPr>
              <a:t>0497 122 893</a:t>
            </a:r>
          </a:p>
          <a:p>
            <a:pPr defTabSz="457200"/>
            <a:r>
              <a:rPr lang="nl-BE" sz="2000" dirty="0">
                <a:solidFill>
                  <a:prstClr val="white"/>
                </a:solidFill>
                <a:latin typeface="Ubuntu" panose="020B0504030602030204" pitchFamily="34" charset="0"/>
              </a:rPr>
              <a:t>Fietsersbond vzw </a:t>
            </a:r>
          </a:p>
          <a:p>
            <a:pPr defTabSz="457200"/>
            <a:r>
              <a:rPr lang="nl-BE" sz="2000" dirty="0">
                <a:solidFill>
                  <a:prstClr val="white"/>
                </a:solidFill>
                <a:latin typeface="Ubuntu" panose="020B0504030602030204" pitchFamily="34" charset="0"/>
              </a:rPr>
              <a:t>Oude Graanmarkt 63, 1000 Brussel</a:t>
            </a:r>
          </a:p>
          <a:p>
            <a:pPr defTabSz="457200"/>
            <a:r>
              <a:rPr lang="nl-BE" sz="2000" dirty="0">
                <a:solidFill>
                  <a:prstClr val="white"/>
                </a:solidFill>
                <a:latin typeface="Ubuntu" panose="020B0504030602030204" pitchFamily="34" charset="0"/>
                <a:hlinkClick r:id="rId2"/>
              </a:rPr>
              <a:t>www.fietsersbond.be</a:t>
            </a:r>
            <a:r>
              <a:rPr lang="nl-BE" sz="2000" dirty="0">
                <a:solidFill>
                  <a:prstClr val="white"/>
                </a:solidFill>
                <a:latin typeface="Ubuntu" panose="020B0504030602030204" pitchFamily="34" charset="0"/>
              </a:rPr>
              <a:t> | </a:t>
            </a:r>
            <a:r>
              <a:rPr lang="nl-BE" sz="2000" u="sng" dirty="0">
                <a:solidFill>
                  <a:prstClr val="white"/>
                </a:solidFill>
                <a:latin typeface="Ubuntu" panose="020B0504030602030204" pitchFamily="34" charset="0"/>
                <a:hlinkClick r:id="rId3"/>
              </a:rPr>
              <a:t>www.biketowork.be</a:t>
            </a:r>
            <a:r>
              <a:rPr lang="nl-BE" sz="2000" dirty="0">
                <a:solidFill>
                  <a:prstClr val="white"/>
                </a:solidFill>
                <a:latin typeface="Ubuntu" panose="020B0504030602030204" pitchFamily="34" charset="0"/>
              </a:rPr>
              <a:t/>
            </a:r>
            <a:br>
              <a:rPr lang="nl-BE" sz="2000" dirty="0">
                <a:solidFill>
                  <a:prstClr val="white"/>
                </a:solidFill>
                <a:latin typeface="Ubuntu" panose="020B0504030602030204" pitchFamily="34" charset="0"/>
              </a:rPr>
            </a:br>
            <a:endParaRPr lang="nl-BE" sz="2000" dirty="0">
              <a:solidFill>
                <a:prstClr val="white"/>
              </a:solidFill>
              <a:latin typeface="Ubuntu" panose="020B0504030602030204" pitchFamily="34" charset="0"/>
            </a:endParaRPr>
          </a:p>
        </p:txBody>
      </p:sp>
      <p:sp>
        <p:nvSpPr>
          <p:cNvPr id="4" name="Rechthoek 3"/>
          <p:cNvSpPr/>
          <p:nvPr/>
        </p:nvSpPr>
        <p:spPr>
          <a:xfrm>
            <a:off x="2063552" y="751554"/>
            <a:ext cx="6096000" cy="1200329"/>
          </a:xfrm>
          <a:prstGeom prst="rect">
            <a:avLst/>
          </a:prstGeom>
        </p:spPr>
        <p:txBody>
          <a:bodyPr>
            <a:spAutoFit/>
          </a:bodyPr>
          <a:lstStyle/>
          <a:p>
            <a:pPr defTabSz="457200"/>
            <a:r>
              <a:rPr lang="nl-BE" dirty="0">
                <a:solidFill>
                  <a:srgbClr val="01539C"/>
                </a:solidFill>
              </a:rPr>
              <a:t/>
            </a:r>
            <a:br>
              <a:rPr lang="nl-BE" dirty="0">
                <a:solidFill>
                  <a:srgbClr val="01539C"/>
                </a:solidFill>
              </a:rPr>
            </a:br>
            <a:endParaRPr lang="nl-BE" dirty="0">
              <a:solidFill>
                <a:srgbClr val="01539C"/>
              </a:solidFill>
            </a:endParaRPr>
          </a:p>
          <a:p>
            <a:pPr defTabSz="457200"/>
            <a:r>
              <a:rPr lang="nl-BE" dirty="0">
                <a:solidFill>
                  <a:srgbClr val="01539C"/>
                </a:solidFill>
              </a:rPr>
              <a:t/>
            </a:r>
            <a:br>
              <a:rPr lang="nl-BE" dirty="0">
                <a:solidFill>
                  <a:srgbClr val="01539C"/>
                </a:solidFill>
              </a:rPr>
            </a:br>
            <a:endParaRPr lang="nl-BE" dirty="0">
              <a:solidFill>
                <a:srgbClr val="01539C"/>
              </a:solidFill>
            </a:endParaRPr>
          </a:p>
        </p:txBody>
      </p:sp>
      <p:sp>
        <p:nvSpPr>
          <p:cNvPr id="5" name="Rechthoek 4"/>
          <p:cNvSpPr/>
          <p:nvPr/>
        </p:nvSpPr>
        <p:spPr>
          <a:xfrm>
            <a:off x="2964911" y="3491089"/>
            <a:ext cx="7969669" cy="3970318"/>
          </a:xfrm>
          <a:prstGeom prst="rect">
            <a:avLst/>
          </a:prstGeom>
        </p:spPr>
        <p:txBody>
          <a:bodyPr wrap="square">
            <a:spAutoFit/>
          </a:bodyPr>
          <a:lstStyle/>
          <a:p>
            <a:pPr defTabSz="457200"/>
            <a:endParaRPr lang="nl-BE" sz="2400" dirty="0">
              <a:solidFill>
                <a:prstClr val="white"/>
              </a:solidFill>
              <a:latin typeface="Ubuntu" panose="020B0504030602030204" pitchFamily="34" charset="0"/>
            </a:endParaRPr>
          </a:p>
          <a:p>
            <a:pPr defTabSz="457200"/>
            <a:r>
              <a:rPr lang="nl-BE" sz="2400" dirty="0">
                <a:solidFill>
                  <a:prstClr val="white"/>
                </a:solidFill>
                <a:latin typeface="Ubuntu" panose="020B0504030602030204" pitchFamily="34" charset="0"/>
              </a:rPr>
              <a:t>Pieter Jansen </a:t>
            </a:r>
          </a:p>
          <a:p>
            <a:pPr defTabSz="457200"/>
            <a:r>
              <a:rPr lang="nl-BE" sz="2400" dirty="0">
                <a:solidFill>
                  <a:prstClr val="white"/>
                </a:solidFill>
                <a:latin typeface="Ubuntu" panose="020B0504030602030204" pitchFamily="34" charset="0"/>
              </a:rPr>
              <a:t>Data </a:t>
            </a:r>
            <a:r>
              <a:rPr lang="nl-BE" sz="2400" dirty="0" err="1">
                <a:solidFill>
                  <a:prstClr val="white"/>
                </a:solidFill>
                <a:latin typeface="Ubuntu" panose="020B0504030602030204" pitchFamily="34" charset="0"/>
              </a:rPr>
              <a:t>scientist</a:t>
            </a:r>
            <a:r>
              <a:rPr lang="nl-BE" sz="2400" dirty="0">
                <a:solidFill>
                  <a:prstClr val="white"/>
                </a:solidFill>
                <a:latin typeface="Ubuntu" panose="020B0504030602030204" pitchFamily="34" charset="0"/>
              </a:rPr>
              <a:t> and data coach</a:t>
            </a:r>
          </a:p>
          <a:p>
            <a:pPr defTabSz="457200"/>
            <a:endParaRPr lang="nl-BE" sz="2400" dirty="0">
              <a:solidFill>
                <a:prstClr val="white"/>
              </a:solidFill>
              <a:latin typeface="Ubuntu" panose="020B0504030602030204" pitchFamily="34" charset="0"/>
            </a:endParaRPr>
          </a:p>
          <a:p>
            <a:pPr defTabSz="457200"/>
            <a:r>
              <a:rPr lang="nl-BE" sz="2400" dirty="0">
                <a:solidFill>
                  <a:prstClr val="white"/>
                </a:solidFill>
                <a:latin typeface="Ubuntu" panose="020B0504030602030204" pitchFamily="34" charset="0"/>
              </a:rPr>
              <a:t>Hipo Analytics</a:t>
            </a:r>
          </a:p>
          <a:p>
            <a:pPr defTabSz="457200"/>
            <a:r>
              <a:rPr lang="nl-BE" sz="2400" dirty="0">
                <a:solidFill>
                  <a:prstClr val="white"/>
                </a:solidFill>
                <a:latin typeface="Ubuntu" panose="020B0504030602030204" pitchFamily="34" charset="0"/>
              </a:rPr>
              <a:t>Hipo-analytics.be</a:t>
            </a:r>
          </a:p>
          <a:p>
            <a:pPr defTabSz="457200"/>
            <a:r>
              <a:rPr lang="nl-BE" sz="2400" dirty="0">
                <a:solidFill>
                  <a:prstClr val="white"/>
                </a:solidFill>
                <a:latin typeface="Ubuntu" panose="020B0504030602030204" pitchFamily="34" charset="0"/>
              </a:rPr>
              <a:t>Pieter@hipo-analytics.be</a:t>
            </a:r>
          </a:p>
          <a:p>
            <a:pPr defTabSz="457200"/>
            <a:r>
              <a:rPr lang="nl-BE" sz="2400" dirty="0">
                <a:solidFill>
                  <a:prstClr val="white"/>
                </a:solidFill>
                <a:latin typeface="Ubuntu" panose="020B0504030602030204" pitchFamily="34" charset="0"/>
              </a:rPr>
              <a:t>0483 52 34 38</a:t>
            </a:r>
          </a:p>
          <a:p>
            <a:pPr defTabSz="457200"/>
            <a:endParaRPr lang="nl-BE" sz="2000" dirty="0">
              <a:solidFill>
                <a:prstClr val="white"/>
              </a:solidFill>
              <a:latin typeface="Ubuntu" panose="020B0504030602030204" pitchFamily="34" charset="0"/>
            </a:endParaRPr>
          </a:p>
          <a:p>
            <a:pPr defTabSz="457200"/>
            <a:r>
              <a:rPr lang="nl-BE" sz="2000" dirty="0">
                <a:solidFill>
                  <a:prstClr val="white"/>
                </a:solidFill>
                <a:latin typeface="Ubuntu" panose="020B0504030602030204" pitchFamily="34" charset="0"/>
              </a:rPr>
              <a:t/>
            </a:r>
            <a:br>
              <a:rPr lang="nl-BE" sz="2000" dirty="0">
                <a:solidFill>
                  <a:prstClr val="white"/>
                </a:solidFill>
                <a:latin typeface="Ubuntu" panose="020B0504030602030204" pitchFamily="34" charset="0"/>
              </a:rPr>
            </a:br>
            <a:endParaRPr lang="nl-BE" sz="2000" dirty="0">
              <a:solidFill>
                <a:prstClr val="white"/>
              </a:solidFill>
              <a:latin typeface="Ubuntu" panose="020B0504030602030204" pitchFamily="34" charset="0"/>
            </a:endParaRPr>
          </a:p>
        </p:txBody>
      </p:sp>
      <p:pic>
        <p:nvPicPr>
          <p:cNvPr id="7" name="Picture 2" descr="C:\Users\katrien.vankerkhoven\Desktop\biketoworkZ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154" y="924985"/>
            <a:ext cx="1880019" cy="91190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154" y="3875385"/>
            <a:ext cx="1612900" cy="869950"/>
          </a:xfrm>
          <a:prstGeom prst="rect">
            <a:avLst/>
          </a:prstGeom>
        </p:spPr>
      </p:pic>
    </p:spTree>
    <p:extLst>
      <p:ext uri="{BB962C8B-B14F-4D97-AF65-F5344CB8AC3E}">
        <p14:creationId xmlns:p14="http://schemas.microsoft.com/office/powerpoint/2010/main" val="32421557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DE PIONIERS</a:t>
            </a:r>
            <a:endParaRPr lang="en-US" sz="4800" dirty="0">
              <a:solidFill>
                <a:schemeClr val="bg1"/>
              </a:solidFill>
              <a:latin typeface="Museo Sans 100" panose="02000000000000000000" pitchFamily="50" charset="0"/>
            </a:endParaRPr>
          </a:p>
        </p:txBody>
      </p:sp>
      <p:pic>
        <p:nvPicPr>
          <p:cNvPr id="3" name="Afbeelding 2">
            <a:hlinkClick r:id="rId3" action="ppaction://hlinksldjump"/>
          </p:cNvPr>
          <p:cNvPicPr>
            <a:picLocks noChangeAspect="1"/>
          </p:cNvPicPr>
          <p:nvPr/>
        </p:nvPicPr>
        <p:blipFill>
          <a:blip r:embed="rId4"/>
          <a:stretch>
            <a:fillRect/>
          </a:stretch>
        </p:blipFill>
        <p:spPr>
          <a:xfrm>
            <a:off x="336091" y="2393852"/>
            <a:ext cx="3080385" cy="3091815"/>
          </a:xfrm>
          <a:prstGeom prst="rect">
            <a:avLst/>
          </a:prstGeom>
        </p:spPr>
      </p:pic>
      <p:sp>
        <p:nvSpPr>
          <p:cNvPr id="4" name="AutoShape 4" descr="data:image/png;base64,iVBORw0KGgoAAAANSUhEUgAAAOgAAABGCAMAAADxYSjUAAAAwFBMVEX///8AiJ5st0QAhZwAg5oAgZlqtkEAiZ9otT5Hp7cAf5dptj9mtTsVl6vz+fDw+OyGw2iQyHPW7fH1+/zt9/h1u1BJm61CoLH5/PfE2+Gj1Nyawszo9OKo0tri8fQmk6eFt8N/wF7b7dKt1pe43uSh0IrG4riWy3vf79dhszJ7vljT6ceo1JJtt8S+36xUo7SCws2ezdbL6Oy226J8vcmKvMiv2uFotcN1r7252N+Vztcjm66jydNjqLjI47yUynhmi+qCAAALq0lEQVRogd1baXeqSBCVXYUoa9REJYgsgkEFY2J8mv//r6aqu1HUl2VOMpOj9Umb7qJvLbeqQWu1i5Zuqz0KfSph3G61fntD/4kAxiiZTLRSJpPEKNL2b2/rp6WbTfVJXearItc12Sji397az0prFzoyL1OpgK2rzvSqvNryVZl3dM/TDSPyqlBlzRv99u5+UArwpxOg6M5JBPN1vrgeWvIBKO8lav0UJXVqdCVOHbXbviYDSlWWVSLyMd56Ev72Hn9C4qwbq3KigySeTsRLHK3qXHkSXEH4doM4m4bg1nZ/1G8T6Y/SLEg0OXHqDKoW9X97n9+WOGi1uufDrX6oy3rEqxSpql98SQ13713ppjofGCxh1eTSK+pfvHm4liV6lFCn1r0ryNP3JY6cSNdonr5dNdLWlI8iilTOfnsz/61k/JtO8lR2rqRzeE9C3qANsOZ9QkhWPhhb/8+m/hMp+AibRN5wPgnegcu5i/8Lqbmcz8ffVWLP5/O7/bdW5EyReqNpcpjROJY5jA07AifcmN+9+RdlIQnC4LtKxpwgzQ9fR44XgEvrvrF3qdkUqiIegA4/0Ds0f87fDYHjPrrXl+SV46Re5buvBYBU5kOvLLsLkeO4ClLi/wUnce+HrjW+79z+HNANAP22kheBU6oh2FK9DAgJ4KZs5Blu494chMy2hovh+0juFEF8/vbW9iJywua7OqytIGyOwiKYTAPo8NV4ygZuIEpX/05rQ+TEu8+nfVHMJic8fltJRxCe7epIX1N3WGAynx1jmhwn/ssMcTmuaX8+7YtyB2Z7/a6SscuJT0cx2I00vdD4epTS2AV7nmXIgMgevT0e3N/fL3L2Lc8lSOo8z8csJ0y8PMgP6+28ugBSGqfa4/v7P2Om8A9cLgv1o8BJZr6Aq/nRTvMjteZ4sbborRb50SzQNbDXEJcnzL3TJuBSWd/Rpw13EvDr8QzTVUBuSnWLjgs5KXLujHix54JDIa1BCJ3b81u8rLizRbng1lVEUeLcLbXEWHHd5bjjSiItAKCQ6psTWwLpCluXE2Dk+RBa+dalarfkrsOtwnXyVzY2P54lKLMZcNH6GEbs1CNDlb2i6DJ7CsvjGQMB+EmgsGrmjUjZGCLcxaFFU2A03cTUHnbK66yMYbaUCyg9PCLbQOESBAm/LyWBowvILSy0G2yf3NRlQWItDkpcXGRvAYnChgSR2XQOFZgrB938CEWtbWgexK5T0KcqMwTaY8KAbrGMvjDvwkdl9vIwU0DXE2zhFawPZthutzPcwTPEsfvysFWoGWp5R8QFDzACle2VuYwTuM7Di9uBKSsY52YPLx1BIbGWozrQAAPwgfoPjAFKtlSJ8IgR/SSidWcvdGhGrLHEFUpnu3UrntlLdwpAoT3yA+x37VucIxFpMpK37IXE3Ew6B3cAKuwFzHvAqyYscU0bBNdjvkK2WWsauTbidDG/bSjhAilCiIxbgq/MHkx8QcvCdfOpQ1ISgAsdSD/LhOBi8TdAY61s9KzCXPWEehewzsJPt2jjAYG8Htp2b7P3TEUyzQmg483Is/vcPbQL4p7k8ZakftxjmNLiYzKguERolLSRA5cJ5JNNhuZoeLogZ0CHGH/7BUPMJhI6Fk1IbGlodg0xW5/IHWDOaj9dhMtoHxoBtSFHgdqIjmX1K4CvNIBUQuh1DVXLihGzinLLZN9Zb1ibgYFbqscAJE4DI4tP5UwkbeHQQw3RyK80LCCrSC6N0VH7u+OwUCEdbGnKzPwDlxrgxycIqLJWPAnEDpj5Hbpq6FKgrzCrw1bC5pSzyr7j60akakW2o3r+Uq0VtrUBJuACKsn66QYZZchuLRy6yhsM/ece29YrxscaFvTmaG/CI68AuEJ3T4Sl1mVC2bM9gtoa4rQxrJmwdM8s91BlwdT5DcQmvcmwSXMUO52y/sJn5YSLsLGv64asFWFK7SmdnRywV+ngBwxhUkk4ETmJqAKXVAlujEQgKi905IEwcrnAJSEJLmxWi2wD01rZsruiqxgDEaAAuof1pgwS5tEei2qcJZGUQHbYnwUwaM5a1lGieh4CbVczpioribrZwna7TGBpQ8ME7C3MKqGXdyRC7phT4J7DguaGwLPwFtXWy1qKhC1pIPXAJve1A1Do4+CYUYKq2diKr+nRg9WUR+pJaAD2GZGXnjkBimdvrUhbGBGVKNkLqCK9rIUR8Ti7dd3b23l5NOgph22UUBWBciPazX0mC2aPTC26rHHM/OYjhgGtPes9C9AwBdBLAFUyi3kDzbpZswCvyygEc2JMU7TBZsEK4fyUEdJHgUW/S3c9O+t0oaY0TQYU0mw4HFY2+kfklMXxfGsB3C0tGFCy4KATutCTdrtGeZUWQwBXIsBaBuXFQtorgQ5oGNtgLZfpxFSxKdDy0NNhvHcsGX1sVMR9WrBezoLbZe2vhXc+eciBtj0dI6mOjbmFlHoSIFB/xT9nm+jBNvFIC6Ep3LJgeRVo1V8egJIdAAQbHHLLzAE879YI0DJ0x0CezbPnIa2RTkO33cZ0OY1DEBO0bgh6vFwSJrMnVi/3APRuD5Rw2rJC4mzB/XEXmpt7oOjRIYTmjFp6jDyG+jBHWfXH7hH7ilzax+aKheyKtCpkS1tMhDN3tduRSh55hsiAlQw5bF4ptZpIuo/YBeWblwNQbmnbwzUCWQmdHlx9VVibmmPf94xdU69DEwh3UWEBe6Ms4CrYkp7N1uifAYwMl7jxOTM0xz1BwzNEnITIwH3lUQ6MTx73WIQCx6CLMOD50b3VN1Qau3DbG+4vXDTflxx7SWpHo7GRSsdbj9j7dBoK16OlBj4Tcp7TGCC1AxdUevzOIaygF5BuGh3ofWlv/EwKWKfRUMQ9EduPZOfPDUxkGj3gEImFEcCiD4forTbIhNzfuKgV6xRoSGoRbRuP5OXQEdjP7IkSx5W1ea3QEoJVaSDRz5zQfKR8Yz2XQxJlB2wYDyxg7RdIHWJg+IatCDmmKGWHZXYkVqWkDYUHrNikFy3otCV2cmN7UzYKJ501gLV2yh5iA9BVUxBvTyfYMzjg7X3wSs9G4sErAzqCkWANNuSQJm72WQsMTOsoK7s9uEWFBfIGReC+ks2umnCUm5MRpULN4FM2i0FvwnWmANTTcxKchIkud7WEI+NZM9AdhQ59U4oeNU3zzKHWyWB+d3d3dPa3VjBS4h6O7+5Wx9WDLNi3eKDt6LIFl1dlugxNfGxqr+5Wp6SJave7qGzpeHewkzHRcv70dZT65E2TnFz8C+GPJcjY74+mV/3usDZ6C9gLtXffj1+HBBF9c1iPLv0F/8eSTg36+xQt/uiXABcvrcwHkA469PJ+hdONv84qo9QwVNmQeTW8QIf2d1/ddDsugkQLdFk1LvJXDP2v7rqdRoHmTR2ZNy4vctM4brVHX4nefjyK/ISfRnXeyS4vcqdG5hf90efFIs3SqDC0KJNlPrrErsgwpr7+KdCu74dBZmhe7KhydJHNQsvQo6mTfRi83dQIimjqT/RRUueN4v/a289KO/Le3pLgg2hMp0lRBP50oqdBXdWnl5egVLo+b+ie57/j1F2U6LtCD6O63p/ysudfHuPuJXQMna87ZweSbrfvO44Rpp5e8GrUN+oq7190k9sPEl1PNDVI+wC21e7343iUFpHuBX64MxLDmyRZ7Gmq419q3DIBuvEgfrWJE2S7FGBmRZHtwqzIpkmiG84kSDOnXv/sp3GXIK1U5z3DSDReD6ZFCBinRaA7ELkA04izN17VkvTC/ckkDhLe0Q1DNwBgERb4R4mgMPSiHxuqWueD64AJ8dsehdMIktWhkkD1LIKwH0daXVb1q/jTC5Eu/v3Dz8IiCvzISzzPg24viBJNkzU+u2i2PZUuEG6YvXk8r0008pdDTZt4TqIGVwUTpVvW0lZQl3nHgSSdBhd4WPlUUj/d7UZxO45U2dMDPw3TK/0BfT8OCz9Axk2gWYj7V/z4tgvSIvJJxP4D+0MpXg+Wk+wAAAAASUVORK5CYII="/>
          <p:cNvSpPr>
            <a:spLocks noChangeAspect="1" noChangeArrowheads="1"/>
          </p:cNvSpPr>
          <p:nvPr/>
        </p:nvSpPr>
        <p:spPr bwMode="auto">
          <a:xfrm>
            <a:off x="0" y="-42927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9" name="Afbeelding 8">
            <a:hlinkClick r:id="rId5" action="ppaction://hlinksldjump"/>
          </p:cNvPr>
          <p:cNvPicPr>
            <a:picLocks noChangeAspect="1"/>
          </p:cNvPicPr>
          <p:nvPr/>
        </p:nvPicPr>
        <p:blipFill>
          <a:blip r:embed="rId6"/>
          <a:stretch>
            <a:fillRect/>
          </a:stretch>
        </p:blipFill>
        <p:spPr>
          <a:xfrm>
            <a:off x="3726872" y="3225386"/>
            <a:ext cx="4267200" cy="1428750"/>
          </a:xfrm>
          <a:prstGeom prst="rect">
            <a:avLst/>
          </a:prstGeom>
        </p:spPr>
      </p:pic>
      <p:pic>
        <p:nvPicPr>
          <p:cNvPr id="11" name="Afbeelding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4467" y="2486995"/>
            <a:ext cx="3577137" cy="2905531"/>
          </a:xfrm>
          <a:prstGeom prst="rect">
            <a:avLst/>
          </a:prstGeom>
        </p:spPr>
      </p:pic>
      <p:sp>
        <p:nvSpPr>
          <p:cNvPr id="13" name="Tekstvak 12">
            <a:hlinkClick r:id="rId9" action="ppaction://hlinksldjump"/>
          </p:cNvPr>
          <p:cNvSpPr txBox="1"/>
          <p:nvPr/>
        </p:nvSpPr>
        <p:spPr>
          <a:xfrm>
            <a:off x="647075" y="5698638"/>
            <a:ext cx="10897850" cy="1015663"/>
          </a:xfrm>
          <a:prstGeom prst="rect">
            <a:avLst/>
          </a:prstGeom>
          <a:noFill/>
        </p:spPr>
        <p:txBody>
          <a:bodyPr wrap="square" rtlCol="0">
            <a:spAutoFit/>
          </a:bodyPr>
          <a:lstStyle/>
          <a:p>
            <a:r>
              <a:rPr lang="nl-BE" sz="3000" dirty="0" smtClean="0">
                <a:solidFill>
                  <a:schemeClr val="bg1">
                    <a:lumMod val="95000"/>
                  </a:schemeClr>
                </a:solidFill>
              </a:rPr>
              <a:t>fffffffffffffffffffffffffffffffffffffffffffffffffffffffffffffffffffffffffffffffffffffffffffffffffffffffffffffffffffffffffffffffffffffffffffffffffffffff</a:t>
            </a:r>
            <a:endParaRPr lang="nl-BE" sz="3000" dirty="0">
              <a:solidFill>
                <a:schemeClr val="bg1">
                  <a:lumMod val="95000"/>
                </a:schemeClr>
              </a:solidFill>
            </a:endParaRPr>
          </a:p>
        </p:txBody>
      </p:sp>
    </p:spTree>
    <p:extLst>
      <p:ext uri="{BB962C8B-B14F-4D97-AF65-F5344CB8AC3E}">
        <p14:creationId xmlns:p14="http://schemas.microsoft.com/office/powerpoint/2010/main" val="26796077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2060849"/>
            <a:ext cx="9144000" cy="1470025"/>
          </a:xfrm>
        </p:spPr>
        <p:txBody>
          <a:bodyPr/>
          <a:lstStyle/>
          <a:p>
            <a:pPr algn="ctr"/>
            <a:r>
              <a:rPr lang="nl-BE" dirty="0" smtClean="0"/>
              <a:t>Impact </a:t>
            </a:r>
            <a:br>
              <a:rPr lang="nl-BE" dirty="0" smtClean="0"/>
            </a:br>
            <a:r>
              <a:rPr lang="nl-BE" dirty="0" smtClean="0"/>
              <a:t>Gezinsbond vzw</a:t>
            </a:r>
            <a:endParaRPr lang="nl-BE" dirty="0"/>
          </a:p>
        </p:txBody>
      </p:sp>
    </p:spTree>
    <p:extLst>
      <p:ext uri="{BB962C8B-B14F-4D97-AF65-F5344CB8AC3E}">
        <p14:creationId xmlns:p14="http://schemas.microsoft.com/office/powerpoint/2010/main" val="33220860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071664" y="620689"/>
            <a:ext cx="5720680" cy="4106887"/>
          </a:xfrm>
        </p:spPr>
        <p:txBody>
          <a:bodyPr>
            <a:noAutofit/>
          </a:bodyPr>
          <a:lstStyle/>
          <a:p>
            <a:endParaRPr lang="nl-BE" sz="2800" dirty="0"/>
          </a:p>
          <a:p>
            <a:r>
              <a:rPr lang="nl-BE" sz="4400" dirty="0">
                <a:solidFill>
                  <a:srgbClr val="00A160"/>
                </a:solidFill>
              </a:rPr>
              <a:t>Situering</a:t>
            </a:r>
          </a:p>
          <a:p>
            <a:r>
              <a:rPr lang="nl-BE" sz="2800" dirty="0"/>
              <a:t>vrijwilligersvriendelijke vereniging</a:t>
            </a:r>
          </a:p>
          <a:p>
            <a:r>
              <a:rPr lang="nl-BE" sz="2800" dirty="0"/>
              <a:t>= grote kapstok</a:t>
            </a:r>
          </a:p>
          <a:p>
            <a:endParaRPr lang="nl-BE" sz="2800" dirty="0"/>
          </a:p>
          <a:p>
            <a:pPr marL="285750" indent="-285750">
              <a:buFontTx/>
              <a:buChar char="-"/>
            </a:pPr>
            <a:r>
              <a:rPr lang="nl-BE" sz="2800" dirty="0"/>
              <a:t>Koen Vermeulen</a:t>
            </a:r>
          </a:p>
          <a:p>
            <a:pPr marL="285750" indent="-285750">
              <a:buFontTx/>
              <a:buChar char="-"/>
            </a:pPr>
            <a:r>
              <a:rPr lang="nl-BE" sz="2800" dirty="0"/>
              <a:t>meer dan werven alleen</a:t>
            </a:r>
          </a:p>
          <a:p>
            <a:pPr marL="285750" indent="-285750">
              <a:buFontTx/>
              <a:buChar char="-"/>
            </a:pPr>
            <a:r>
              <a:rPr lang="nl-BE" sz="2800" dirty="0"/>
              <a:t>educatieve medewerkers</a:t>
            </a:r>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4529225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071664" y="620688"/>
            <a:ext cx="6406480" cy="4536504"/>
          </a:xfrm>
        </p:spPr>
        <p:txBody>
          <a:bodyPr/>
          <a:lstStyle/>
          <a:p>
            <a:pPr marL="285750" indent="-285750">
              <a:spcBef>
                <a:spcPct val="20000"/>
              </a:spcBef>
            </a:pPr>
            <a:r>
              <a:rPr lang="nl-BE" sz="2800" b="0" dirty="0">
                <a:solidFill>
                  <a:prstClr val="black"/>
                </a:solidFill>
                <a:latin typeface="Source Sans Pro" panose="020B0503030403020204" pitchFamily="34" charset="0"/>
              </a:rPr>
              <a:t> 	</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Implementatie VWV</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vrijwilligersvriendelijke vereniging</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opname beleidsplan SCW</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tools door/voor EM  </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rPr>
              <a:t>- campagne VW werven</a:t>
            </a:r>
            <a:br>
              <a:rPr lang="nl-BE" sz="2800" b="0" dirty="0">
                <a:solidFill>
                  <a:prstClr val="black"/>
                </a:solidFill>
                <a:latin typeface="Source Sans Pro" panose="020B0503030403020204" pitchFamily="34" charset="0"/>
              </a:rPr>
            </a:br>
            <a:r>
              <a:rPr lang="nl-BE" sz="2800" b="0" dirty="0">
                <a:solidFill>
                  <a:prstClr val="black"/>
                </a:solidFill>
                <a:latin typeface="Source Sans Pro" panose="020B0503030403020204" pitchFamily="34" charset="0"/>
                <a:ea typeface="+mn-ea"/>
                <a:cs typeface="+mn-cs"/>
              </a:rPr>
              <a:t/>
            </a:r>
            <a:br>
              <a:rPr lang="nl-BE" sz="2800" b="0" dirty="0">
                <a:solidFill>
                  <a:prstClr val="black"/>
                </a:solidFill>
                <a:latin typeface="Source Sans Pro" panose="020B0503030403020204" pitchFamily="34" charset="0"/>
                <a:ea typeface="+mn-ea"/>
                <a:cs typeface="+mn-cs"/>
              </a:rPr>
            </a:br>
            <a:r>
              <a:rPr lang="nl-BE" sz="2800" b="0" dirty="0">
                <a:solidFill>
                  <a:prstClr val="black"/>
                </a:solidFill>
                <a:latin typeface="Source Sans Pro" panose="020B0503030403020204" pitchFamily="34" charset="0"/>
                <a:ea typeface="+mn-ea"/>
                <a:cs typeface="+mn-cs"/>
              </a:rPr>
              <a:t/>
            </a:r>
            <a:br>
              <a:rPr lang="nl-BE" sz="2800" b="0" dirty="0">
                <a:solidFill>
                  <a:prstClr val="black"/>
                </a:solidFill>
                <a:latin typeface="Source Sans Pro" panose="020B0503030403020204" pitchFamily="34" charset="0"/>
                <a:ea typeface="+mn-ea"/>
                <a:cs typeface="+mn-cs"/>
              </a:rPr>
            </a:br>
            <a:r>
              <a:rPr lang="nl-BE" sz="2800" b="0" dirty="0">
                <a:solidFill>
                  <a:prstClr val="black"/>
                </a:solidFill>
                <a:latin typeface="Source Sans Pro" panose="020B0503030403020204" pitchFamily="34" charset="0"/>
                <a:ea typeface="+mn-ea"/>
                <a:cs typeface="+mn-cs"/>
              </a:rPr>
              <a:t/>
            </a:r>
            <a:br>
              <a:rPr lang="nl-BE" sz="2800" b="0" dirty="0">
                <a:solidFill>
                  <a:prstClr val="black"/>
                </a:solidFill>
                <a:latin typeface="Source Sans Pro" panose="020B0503030403020204" pitchFamily="34" charset="0"/>
                <a:ea typeface="+mn-ea"/>
                <a:cs typeface="+mn-cs"/>
              </a:rPr>
            </a:br>
            <a:endParaRPr lang="nl-BE" dirty="0"/>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7820682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071664" y="1124744"/>
            <a:ext cx="5720680" cy="4536504"/>
          </a:xfrm>
        </p:spPr>
        <p:txBody>
          <a:bodyPr>
            <a:normAutofit lnSpcReduction="10000"/>
          </a:bodyPr>
          <a:lstStyle/>
          <a:p>
            <a:pPr marL="514350" indent="-514350">
              <a:buAutoNum type="arabicPeriod"/>
            </a:pPr>
            <a:r>
              <a:rPr lang="nl-BE" sz="2800" b="1" dirty="0">
                <a:solidFill>
                  <a:srgbClr val="00A160"/>
                </a:solidFill>
              </a:rPr>
              <a:t>Campagne vrijwilligers werven</a:t>
            </a:r>
          </a:p>
          <a:p>
            <a:endParaRPr lang="nl-BE" sz="2800" dirty="0"/>
          </a:p>
          <a:p>
            <a:pPr marL="457200" indent="-457200">
              <a:buFontTx/>
              <a:buChar char="-"/>
            </a:pPr>
            <a:r>
              <a:rPr lang="nl-BE" sz="2800" dirty="0"/>
              <a:t>Verwezenlijkingen en talenten</a:t>
            </a:r>
          </a:p>
          <a:p>
            <a:pPr marL="457200" indent="-457200">
              <a:buFontTx/>
              <a:buChar char="-"/>
            </a:pPr>
            <a:r>
              <a:rPr lang="nl-BE" sz="2800" dirty="0"/>
              <a:t>Afdeling in een notendop</a:t>
            </a:r>
          </a:p>
          <a:p>
            <a:pPr marL="457200" indent="-457200">
              <a:buFontTx/>
              <a:buChar char="-"/>
            </a:pPr>
            <a:r>
              <a:rPr lang="nl-BE" sz="2800" dirty="0"/>
              <a:t>Brochure VW werven – met fiches</a:t>
            </a:r>
          </a:p>
          <a:p>
            <a:pPr marL="457200" indent="-457200">
              <a:buFontTx/>
              <a:buChar char="-"/>
            </a:pPr>
            <a:r>
              <a:rPr lang="nl-BE" sz="2800" dirty="0">
                <a:hlinkClick r:id="rId2"/>
              </a:rPr>
              <a:t>www.watjijkan.be</a:t>
            </a:r>
            <a:endParaRPr lang="nl-BE" sz="2800" dirty="0"/>
          </a:p>
          <a:p>
            <a:pPr marL="457200" indent="-457200">
              <a:buFontTx/>
              <a:buChar char="-"/>
            </a:pPr>
            <a:r>
              <a:rPr lang="nl-BE" sz="2800" dirty="0"/>
              <a:t>Aanspreekkaartjes en totem</a:t>
            </a:r>
          </a:p>
          <a:p>
            <a:pPr marL="457200" indent="-457200">
              <a:buFontTx/>
              <a:buChar char="-"/>
            </a:pPr>
            <a:r>
              <a:rPr lang="nl-BE" sz="2800" dirty="0"/>
              <a:t>Affiches, flyers,…</a:t>
            </a:r>
          </a:p>
          <a:p>
            <a:pPr marL="457200" indent="-457200">
              <a:buFontTx/>
              <a:buChar char="-"/>
            </a:pPr>
            <a:r>
              <a:rPr lang="nl-BE" sz="2800" dirty="0"/>
              <a:t>Sociale media</a:t>
            </a:r>
          </a:p>
          <a:p>
            <a:pPr marL="457200" indent="-457200">
              <a:buFontTx/>
              <a:buChar char="-"/>
            </a:pPr>
            <a:endParaRPr lang="nl-BE" sz="2800" dirty="0"/>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8067438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p:txBody>
          <a:bodyPr/>
          <a:lstStyle/>
          <a:p>
            <a:endParaRPr lang="nl-BE"/>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7082" y="269334"/>
            <a:ext cx="2436750" cy="565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APRI.gezinsbondvzw.lan\homedrives$\LSWINNEN\Documents\My Pictures\watjijkan.pd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888" y="908720"/>
            <a:ext cx="51435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5289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78176" y="692697"/>
            <a:ext cx="8686800" cy="5699487"/>
          </a:xfrm>
        </p:spPr>
        <p:txBody>
          <a:bodyPr/>
          <a:lstStyle/>
          <a:p>
            <a:endParaRPr lang="nl-BE" dirty="0" smtClean="0"/>
          </a:p>
          <a:p>
            <a:pPr marL="0" indent="0">
              <a:buNone/>
            </a:pPr>
            <a:r>
              <a:rPr lang="nl-BE" sz="2800" b="1" dirty="0">
                <a:solidFill>
                  <a:srgbClr val="00A160"/>
                </a:solidFill>
              </a:rPr>
              <a:t>2. Tool</a:t>
            </a:r>
          </a:p>
          <a:p>
            <a:pPr marL="0" indent="0">
              <a:buNone/>
            </a:pPr>
            <a:endParaRPr lang="nl-BE" dirty="0"/>
          </a:p>
          <a:p>
            <a:r>
              <a:rPr lang="nl-BE" dirty="0" smtClean="0"/>
              <a:t>impact tool </a:t>
            </a:r>
          </a:p>
          <a:p>
            <a:pPr marL="0" indent="0">
              <a:buNone/>
            </a:pPr>
            <a:r>
              <a:rPr lang="nl-BE" dirty="0"/>
              <a:t>	‘engagementscirkel’</a:t>
            </a:r>
          </a:p>
          <a:p>
            <a:pPr marL="457200" lvl="1" indent="0" algn="ctr">
              <a:buNone/>
            </a:pPr>
            <a:endParaRPr lang="nl-BE" dirty="0" smtClean="0"/>
          </a:p>
          <a:p>
            <a:r>
              <a:rPr lang="nl-BE" dirty="0" smtClean="0"/>
              <a:t>op vrijwilligersvriendelijk </a:t>
            </a:r>
            <a:br>
              <a:rPr lang="nl-BE" dirty="0" smtClean="0"/>
            </a:br>
            <a:r>
              <a:rPr lang="nl-BE" dirty="0" smtClean="0"/>
              <a:t>klimaat afdeling</a:t>
            </a:r>
            <a:endParaRPr lang="nl-BE"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1628800"/>
            <a:ext cx="2536156" cy="3084844"/>
          </a:xfrm>
          <a:prstGeom prst="rect">
            <a:avLst/>
          </a:prstGeom>
          <a:noFill/>
        </p:spPr>
      </p:pic>
    </p:spTree>
    <p:extLst>
      <p:ext uri="{BB962C8B-B14F-4D97-AF65-F5344CB8AC3E}">
        <p14:creationId xmlns:p14="http://schemas.microsoft.com/office/powerpoint/2010/main" val="5525418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34715" y="500380"/>
            <a:ext cx="11073795"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WAT IS (MAATSCHAPPELIJKE) IMPACT?</a:t>
            </a:r>
            <a:endParaRPr lang="en-US" sz="4800" dirty="0">
              <a:solidFill>
                <a:schemeClr val="bg1"/>
              </a:solidFill>
              <a:latin typeface="Museo Sans 100" panose="02000000000000000000" pitchFamily="50" charset="0"/>
            </a:endParaRPr>
          </a:p>
        </p:txBody>
      </p:sp>
      <p:sp>
        <p:nvSpPr>
          <p:cNvPr id="8" name="TextBox 6"/>
          <p:cNvSpPr txBox="1"/>
          <p:nvPr/>
        </p:nvSpPr>
        <p:spPr>
          <a:xfrm>
            <a:off x="757382" y="1983954"/>
            <a:ext cx="10631054" cy="923330"/>
          </a:xfrm>
          <a:prstGeom prst="rect">
            <a:avLst/>
          </a:prstGeom>
          <a:noFill/>
        </p:spPr>
        <p:txBody>
          <a:bodyPr wrap="square" rtlCol="0">
            <a:spAutoFit/>
          </a:bodyPr>
          <a:lstStyle/>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
        <p:nvSpPr>
          <p:cNvPr id="7" name="TextBox 6"/>
          <p:cNvSpPr txBox="1"/>
          <p:nvPr/>
        </p:nvSpPr>
        <p:spPr>
          <a:xfrm>
            <a:off x="757382" y="2907284"/>
            <a:ext cx="10985439" cy="3385542"/>
          </a:xfrm>
          <a:prstGeom prst="rect">
            <a:avLst/>
          </a:prstGeom>
          <a:noFill/>
        </p:spPr>
        <p:txBody>
          <a:bodyPr wrap="square" rtlCol="0">
            <a:spAutoFit/>
          </a:bodyPr>
          <a:lstStyle/>
          <a:p>
            <a:r>
              <a:rPr lang="en-US" sz="3200" i="1" dirty="0" smtClean="0">
                <a:latin typeface="Museo Sans 300" panose="02000000000000000000" pitchFamily="50" charset="0"/>
              </a:rPr>
              <a:t>“Impact </a:t>
            </a:r>
            <a:r>
              <a:rPr lang="en-US" sz="3200" i="1" dirty="0">
                <a:latin typeface="Museo Sans 300" panose="02000000000000000000" pitchFamily="50" charset="0"/>
              </a:rPr>
              <a:t>is </a:t>
            </a:r>
            <a:r>
              <a:rPr lang="en-US" sz="3200" i="1" dirty="0" smtClean="0">
                <a:latin typeface="Museo Sans 300" panose="02000000000000000000" pitchFamily="50" charset="0"/>
              </a:rPr>
              <a:t>defined </a:t>
            </a:r>
            <a:r>
              <a:rPr lang="en-US" sz="3200" i="1" dirty="0">
                <a:latin typeface="Museo Sans 300" panose="02000000000000000000" pitchFamily="50" charset="0"/>
              </a:rPr>
              <a:t>as the portion of the total outcome that happened as a result of the activity of an organization, above and beyond what would have happened </a:t>
            </a:r>
            <a:r>
              <a:rPr lang="en-US" sz="3200" i="1" dirty="0" smtClean="0">
                <a:latin typeface="Museo Sans 300" panose="02000000000000000000" pitchFamily="50" charset="0"/>
              </a:rPr>
              <a:t>anyway.”</a:t>
            </a:r>
            <a:r>
              <a:rPr lang="nl-BE" sz="32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endParaRPr lang="nl-BE" sz="32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r>
              <a:rPr lang="nl-BE" sz="32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endParaRPr lang="nl-BE" sz="32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4737539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981200" y="908721"/>
            <a:ext cx="7211144" cy="5217443"/>
          </a:xfrm>
        </p:spPr>
        <p:txBody>
          <a:bodyPr/>
          <a:lstStyle/>
          <a:p>
            <a:pPr marL="0" indent="0">
              <a:buNone/>
            </a:pPr>
            <a:r>
              <a:rPr lang="nl-BE" b="1" dirty="0" smtClean="0">
                <a:solidFill>
                  <a:srgbClr val="00A160"/>
                </a:solidFill>
              </a:rPr>
              <a:t>Waarom deze keuze?</a:t>
            </a:r>
          </a:p>
          <a:p>
            <a:pPr marL="0" indent="0">
              <a:buNone/>
            </a:pPr>
            <a:endParaRPr lang="nl-BE" dirty="0" smtClean="0"/>
          </a:p>
          <a:p>
            <a:pPr>
              <a:buFontTx/>
              <a:buChar char="-"/>
            </a:pPr>
            <a:r>
              <a:rPr lang="nl-BE" dirty="0" smtClean="0"/>
              <a:t>Gezinsbond complex</a:t>
            </a:r>
          </a:p>
          <a:p>
            <a:pPr>
              <a:buFontTx/>
              <a:buChar char="-"/>
            </a:pPr>
            <a:r>
              <a:rPr lang="nl-BE" dirty="0" smtClean="0"/>
              <a:t>Impactmeting ook</a:t>
            </a:r>
          </a:p>
          <a:p>
            <a:pPr>
              <a:buFontTx/>
              <a:buChar char="-"/>
            </a:pPr>
            <a:r>
              <a:rPr lang="nl-BE" dirty="0"/>
              <a:t>k</a:t>
            </a:r>
            <a:r>
              <a:rPr lang="nl-BE" dirty="0" smtClean="0"/>
              <a:t>euze voor klein deel van groot geheel</a:t>
            </a:r>
          </a:p>
          <a:p>
            <a:pPr>
              <a:buFontTx/>
              <a:buChar char="-"/>
            </a:pPr>
            <a:r>
              <a:rPr lang="nl-BE" dirty="0" smtClean="0"/>
              <a:t>Twijfel maar wel tevreden</a:t>
            </a:r>
          </a:p>
          <a:p>
            <a:pPr>
              <a:buFontTx/>
              <a:buChar char="-"/>
            </a:pPr>
            <a:r>
              <a:rPr lang="nl-BE" dirty="0" smtClean="0"/>
              <a:t>Van onderuit</a:t>
            </a:r>
          </a:p>
          <a:p>
            <a:pPr>
              <a:buFontTx/>
              <a:buChar char="-"/>
            </a:pPr>
            <a:endParaRPr lang="nl-BE" dirty="0"/>
          </a:p>
        </p:txBody>
      </p:sp>
      <p:sp>
        <p:nvSpPr>
          <p:cNvPr id="5" name="Tijdelijke aanduiding voor tekst 4"/>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19516613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3071664" y="404665"/>
            <a:ext cx="5720680" cy="4322911"/>
          </a:xfrm>
        </p:spPr>
        <p:txBody>
          <a:bodyPr>
            <a:noAutofit/>
          </a:bodyPr>
          <a:lstStyle/>
          <a:p>
            <a:pPr marL="457200" indent="-457200">
              <a:buFont typeface="Arial" charset="0"/>
              <a:buChar char="•"/>
            </a:pPr>
            <a:r>
              <a:rPr lang="nl-BE" sz="2800" dirty="0"/>
              <a:t>Doel tool: </a:t>
            </a:r>
          </a:p>
          <a:p>
            <a:r>
              <a:rPr lang="nl-BE" sz="2800" dirty="0"/>
              <a:t>vrijwilligersvriendelijk klimaat in afdelingen verhogen</a:t>
            </a:r>
          </a:p>
          <a:p>
            <a:endParaRPr lang="nl-BE" sz="2800" dirty="0"/>
          </a:p>
          <a:p>
            <a:pPr marL="457200" indent="-457200">
              <a:buFont typeface="Arial" charset="0"/>
              <a:buChar char="•"/>
            </a:pPr>
            <a:r>
              <a:rPr lang="nl-BE" sz="2800" dirty="0"/>
              <a:t>Motorisch moment:</a:t>
            </a:r>
          </a:p>
          <a:p>
            <a:r>
              <a:rPr lang="nl-BE" sz="2800" dirty="0"/>
              <a:t> statutaire verkiezingen</a:t>
            </a:r>
          </a:p>
          <a:p>
            <a:endParaRPr lang="nl-BE" sz="2800" dirty="0"/>
          </a:p>
          <a:p>
            <a:pPr marL="457200" indent="-457200">
              <a:buFont typeface="Arial" charset="0"/>
              <a:buChar char="•"/>
            </a:pPr>
            <a:r>
              <a:rPr lang="nl-BE" sz="2800" dirty="0"/>
              <a:t>Middelen: </a:t>
            </a:r>
          </a:p>
          <a:p>
            <a:r>
              <a:rPr lang="nl-BE" sz="2800" dirty="0"/>
              <a:t>diverse tools voor educatieve medewerkers om afdelingen te begeleiden</a:t>
            </a:r>
          </a:p>
          <a:p>
            <a:endParaRPr lang="nl-BE" sz="2800" dirty="0"/>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16667119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lgn="just"/>
            <a:r>
              <a:rPr lang="nl-BE" dirty="0" smtClean="0"/>
              <a:t>3 meetperspectieven:</a:t>
            </a:r>
          </a:p>
          <a:p>
            <a:pPr lvl="1" algn="just"/>
            <a:r>
              <a:rPr lang="nl-BE" dirty="0"/>
              <a:t>e</a:t>
            </a:r>
            <a:r>
              <a:rPr lang="nl-BE" dirty="0" smtClean="0"/>
              <a:t>ducatieve medewerkers</a:t>
            </a:r>
          </a:p>
          <a:p>
            <a:pPr lvl="1" algn="just"/>
            <a:r>
              <a:rPr lang="nl-BE" dirty="0" smtClean="0"/>
              <a:t>vrijwilligers</a:t>
            </a:r>
          </a:p>
          <a:p>
            <a:pPr lvl="1" algn="just"/>
            <a:r>
              <a:rPr lang="nl-BE" dirty="0"/>
              <a:t>n</a:t>
            </a:r>
            <a:r>
              <a:rPr lang="nl-BE" dirty="0" smtClean="0"/>
              <a:t>ieuwe vrijwilligers</a:t>
            </a:r>
          </a:p>
          <a:p>
            <a:pPr marL="457200" lvl="1" indent="0" algn="just">
              <a:buNone/>
            </a:pPr>
            <a:endParaRPr lang="nl-BE" dirty="0" smtClean="0"/>
          </a:p>
          <a:p>
            <a:pPr algn="just"/>
            <a:r>
              <a:rPr lang="nl-BE" dirty="0" smtClean="0"/>
              <a:t>75 meetpunten</a:t>
            </a:r>
          </a:p>
          <a:p>
            <a:pPr lvl="1" algn="just"/>
            <a:r>
              <a:rPr lang="nl-BE" dirty="0" smtClean="0"/>
              <a:t>15 </a:t>
            </a:r>
            <a:r>
              <a:rPr lang="nl-BE" dirty="0" err="1" smtClean="0"/>
              <a:t>EMers</a:t>
            </a:r>
            <a:r>
              <a:rPr lang="nl-BE" dirty="0" smtClean="0"/>
              <a:t> </a:t>
            </a:r>
          </a:p>
          <a:p>
            <a:pPr lvl="1" algn="just"/>
            <a:r>
              <a:rPr lang="nl-BE" dirty="0" smtClean="0"/>
              <a:t>elk 5 afdelingen</a:t>
            </a:r>
          </a:p>
          <a:p>
            <a:endParaRPr lang="nl-BE" dirty="0"/>
          </a:p>
        </p:txBody>
      </p:sp>
      <p:sp>
        <p:nvSpPr>
          <p:cNvPr id="3" name="Titel 2"/>
          <p:cNvSpPr>
            <a:spLocks noGrp="1"/>
          </p:cNvSpPr>
          <p:nvPr>
            <p:ph type="title"/>
          </p:nvPr>
        </p:nvSpPr>
        <p:spPr/>
        <p:txBody>
          <a:bodyPr>
            <a:normAutofit/>
          </a:bodyPr>
          <a:lstStyle/>
          <a:p>
            <a:pPr algn="l"/>
            <a:r>
              <a:rPr lang="nl-BE" sz="2800" b="1" dirty="0">
                <a:solidFill>
                  <a:srgbClr val="00A160"/>
                </a:solidFill>
              </a:rPr>
              <a:t>Wat evalueren we?</a:t>
            </a:r>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42636287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smtClean="0"/>
              <a:t>Streefdoel:</a:t>
            </a:r>
          </a:p>
          <a:p>
            <a:pPr lvl="1"/>
            <a:r>
              <a:rPr lang="nl-BE" dirty="0" smtClean="0"/>
              <a:t>gezinsvriendelijke samenleving</a:t>
            </a:r>
          </a:p>
          <a:p>
            <a:pPr lvl="1"/>
            <a:r>
              <a:rPr lang="nl-BE" dirty="0"/>
              <a:t>s</a:t>
            </a:r>
            <a:r>
              <a:rPr lang="nl-BE" dirty="0" smtClean="0"/>
              <a:t>ociale cohesie versterken</a:t>
            </a:r>
          </a:p>
          <a:p>
            <a:r>
              <a:rPr lang="nl-BE" dirty="0" smtClean="0"/>
              <a:t>Middel:</a:t>
            </a:r>
          </a:p>
          <a:p>
            <a:pPr lvl="1"/>
            <a:r>
              <a:rPr lang="nl-BE" dirty="0"/>
              <a:t>a</a:t>
            </a:r>
            <a:r>
              <a:rPr lang="nl-BE" dirty="0" smtClean="0"/>
              <a:t>anbieden van diensten en activiteiten</a:t>
            </a:r>
            <a:br>
              <a:rPr lang="nl-BE" dirty="0" smtClean="0"/>
            </a:br>
            <a:r>
              <a:rPr lang="nl-BE" dirty="0" smtClean="0"/>
              <a:t>op lokaal vlak</a:t>
            </a:r>
          </a:p>
          <a:p>
            <a:pPr lvl="1"/>
            <a:r>
              <a:rPr lang="nl-BE" dirty="0"/>
              <a:t>g</a:t>
            </a:r>
            <a:r>
              <a:rPr lang="nl-BE" dirty="0" smtClean="0"/>
              <a:t>edragen door plaatselijke vrijwilligers in een vrijwilligersvriendelijk klimaat</a:t>
            </a:r>
          </a:p>
          <a:p>
            <a:endParaRPr lang="nl-BE" dirty="0"/>
          </a:p>
        </p:txBody>
      </p:sp>
      <p:sp>
        <p:nvSpPr>
          <p:cNvPr id="3" name="Titel 2"/>
          <p:cNvSpPr>
            <a:spLocks noGrp="1"/>
          </p:cNvSpPr>
          <p:nvPr>
            <p:ph type="title"/>
          </p:nvPr>
        </p:nvSpPr>
        <p:spPr/>
        <p:txBody>
          <a:bodyPr>
            <a:normAutofit/>
          </a:bodyPr>
          <a:lstStyle/>
          <a:p>
            <a:pPr algn="l"/>
            <a:r>
              <a:rPr lang="nl-BE" sz="2800" b="1" dirty="0" err="1"/>
              <a:t>Theory</a:t>
            </a:r>
            <a:r>
              <a:rPr lang="nl-BE" sz="2800" b="1" dirty="0"/>
              <a:t> of Change</a:t>
            </a:r>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5368658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495600" y="692696"/>
            <a:ext cx="6296744" cy="4968552"/>
          </a:xfrm>
        </p:spPr>
        <p:txBody>
          <a:bodyPr>
            <a:normAutofit fontScale="92500" lnSpcReduction="10000"/>
          </a:bodyPr>
          <a:lstStyle/>
          <a:p>
            <a:r>
              <a:rPr lang="nl-BE" sz="3000" b="1" dirty="0">
                <a:solidFill>
                  <a:srgbClr val="009844"/>
                </a:solidFill>
              </a:rPr>
              <a:t>Indicatoren</a:t>
            </a:r>
          </a:p>
          <a:p>
            <a:endParaRPr lang="nl-BE" sz="2800" dirty="0"/>
          </a:p>
          <a:p>
            <a:r>
              <a:rPr lang="nl-BE" sz="2800" dirty="0"/>
              <a:t>uit definitie vrijwilligersvriendelijk</a:t>
            </a:r>
          </a:p>
          <a:p>
            <a:pPr marL="457200" indent="-457200">
              <a:buFontTx/>
              <a:buChar char="-"/>
            </a:pPr>
            <a:r>
              <a:rPr lang="nl-BE" sz="2800" dirty="0"/>
              <a:t>vereniging waar VW zich engageren</a:t>
            </a:r>
          </a:p>
          <a:p>
            <a:pPr marL="457200" indent="-457200">
              <a:buFontTx/>
              <a:buChar char="-"/>
            </a:pPr>
            <a:r>
              <a:rPr lang="nl-BE" sz="2800" dirty="0"/>
              <a:t>voor gezinnen</a:t>
            </a:r>
          </a:p>
          <a:p>
            <a:pPr marL="457200" indent="-457200">
              <a:buFontTx/>
              <a:buChar char="-"/>
            </a:pPr>
            <a:r>
              <a:rPr lang="nl-BE" sz="2800" dirty="0"/>
              <a:t>vanuit eigen interesse en talent</a:t>
            </a:r>
          </a:p>
          <a:p>
            <a:pPr marL="457200" indent="-457200">
              <a:buFontTx/>
              <a:buChar char="-"/>
            </a:pPr>
            <a:r>
              <a:rPr lang="nl-BE" sz="2800" dirty="0"/>
              <a:t>engagement op maat</a:t>
            </a:r>
          </a:p>
          <a:p>
            <a:pPr marL="457200" indent="-457200">
              <a:buFontTx/>
              <a:buChar char="-"/>
            </a:pPr>
            <a:r>
              <a:rPr lang="nl-BE" sz="2800" dirty="0"/>
              <a:t>open en positieve sfeer</a:t>
            </a:r>
          </a:p>
          <a:p>
            <a:pPr marL="457200" indent="-457200">
              <a:buFontTx/>
              <a:buChar char="-"/>
            </a:pPr>
            <a:r>
              <a:rPr lang="nl-BE" sz="2800" dirty="0"/>
              <a:t>samen met anderen</a:t>
            </a:r>
          </a:p>
          <a:p>
            <a:pPr marL="457200" indent="-457200">
              <a:buFontTx/>
              <a:buChar char="-"/>
            </a:pPr>
            <a:r>
              <a:rPr lang="nl-BE" sz="2800" dirty="0"/>
              <a:t>activiteiten en diensten</a:t>
            </a:r>
          </a:p>
          <a:p>
            <a:pPr marL="457200" indent="-457200">
              <a:buFontTx/>
              <a:buChar char="-"/>
            </a:pPr>
            <a:r>
              <a:rPr lang="nl-BE" sz="2800" dirty="0"/>
              <a:t>tijdig openstaan voor nieuwe VW</a:t>
            </a:r>
          </a:p>
          <a:p>
            <a:pPr marL="457200" indent="-457200">
              <a:buFontTx/>
              <a:buChar char="-"/>
            </a:pPr>
            <a:endParaRPr lang="nl-BE" sz="2800" dirty="0"/>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9023299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351584" y="548680"/>
            <a:ext cx="6440760" cy="5040560"/>
          </a:xfrm>
        </p:spPr>
        <p:txBody>
          <a:bodyPr>
            <a:normAutofit/>
          </a:bodyPr>
          <a:lstStyle/>
          <a:p>
            <a:r>
              <a:rPr lang="nl-BE" sz="2800" b="1" dirty="0">
                <a:solidFill>
                  <a:srgbClr val="009844"/>
                </a:solidFill>
              </a:rPr>
              <a:t>Keten</a:t>
            </a:r>
          </a:p>
          <a:p>
            <a:endParaRPr lang="nl-BE" sz="2800" dirty="0"/>
          </a:p>
          <a:p>
            <a:r>
              <a:rPr lang="nl-BE" sz="2800" dirty="0"/>
              <a:t>input 	       =  (aanmaak) spel</a:t>
            </a:r>
          </a:p>
          <a:p>
            <a:r>
              <a:rPr lang="nl-BE" sz="2800" dirty="0"/>
              <a:t>activiteit = begeleiden spel in vergadering</a:t>
            </a:r>
          </a:p>
          <a:p>
            <a:r>
              <a:rPr lang="nl-BE" sz="2800" dirty="0"/>
              <a:t>output     = samen ontwikkeld</a:t>
            </a:r>
          </a:p>
          <a:p>
            <a:r>
              <a:rPr lang="nl-BE" sz="2800" dirty="0"/>
              <a:t>	          betrokkenheid VW</a:t>
            </a:r>
          </a:p>
          <a:p>
            <a:r>
              <a:rPr lang="nl-BE" sz="2800" dirty="0" err="1"/>
              <a:t>outcome</a:t>
            </a:r>
            <a:r>
              <a:rPr lang="nl-BE" sz="2800" dirty="0"/>
              <a:t> = beoogde verandering</a:t>
            </a:r>
          </a:p>
          <a:p>
            <a:r>
              <a:rPr lang="nl-BE" sz="2800" dirty="0"/>
              <a:t>impact     </a:t>
            </a:r>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1410613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2800" dirty="0"/>
              <a:t>Is er evolutie in het vrijwilligersvriendelijk klimaat van de afdelingen?</a:t>
            </a:r>
          </a:p>
          <a:p>
            <a:pPr marL="0" indent="0">
              <a:buNone/>
            </a:pPr>
            <a:endParaRPr lang="nl-BE" sz="2800" dirty="0"/>
          </a:p>
          <a:p>
            <a:r>
              <a:rPr lang="nl-BE" sz="2800" dirty="0"/>
              <a:t>Zijn we erin geslaagd die verandering te bewerkstelligen?</a:t>
            </a:r>
          </a:p>
        </p:txBody>
      </p:sp>
      <p:sp>
        <p:nvSpPr>
          <p:cNvPr id="3" name="Titel 2"/>
          <p:cNvSpPr>
            <a:spLocks noGrp="1"/>
          </p:cNvSpPr>
          <p:nvPr>
            <p:ph type="title"/>
          </p:nvPr>
        </p:nvSpPr>
        <p:spPr/>
        <p:txBody>
          <a:bodyPr>
            <a:normAutofit/>
          </a:bodyPr>
          <a:lstStyle/>
          <a:p>
            <a:pPr algn="l"/>
            <a:r>
              <a:rPr lang="nl-BE" sz="2800" b="1" dirty="0"/>
              <a:t>Centrale vragen</a:t>
            </a:r>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1411163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81200" y="1600201"/>
            <a:ext cx="8686800" cy="4525963"/>
          </a:xfrm>
        </p:spPr>
        <p:txBody>
          <a:bodyPr>
            <a:normAutofit fontScale="92500" lnSpcReduction="20000"/>
          </a:bodyPr>
          <a:lstStyle/>
          <a:p>
            <a:r>
              <a:rPr lang="nl-BE" dirty="0"/>
              <a:t>k</a:t>
            </a:r>
            <a:r>
              <a:rPr lang="nl-BE" dirty="0" smtClean="0"/>
              <a:t>walitatieve en kwantitatieve data</a:t>
            </a:r>
          </a:p>
          <a:p>
            <a:pPr marL="0" indent="0">
              <a:buNone/>
            </a:pPr>
            <a:r>
              <a:rPr lang="nl-BE" dirty="0"/>
              <a:t>	</a:t>
            </a:r>
            <a:r>
              <a:rPr lang="nl-BE" dirty="0" smtClean="0"/>
              <a:t>- niet sterk in cijfers</a:t>
            </a:r>
          </a:p>
          <a:p>
            <a:pPr marL="0" indent="0">
              <a:buNone/>
            </a:pPr>
            <a:r>
              <a:rPr lang="nl-BE" dirty="0"/>
              <a:t>	</a:t>
            </a:r>
            <a:r>
              <a:rPr lang="nl-BE" dirty="0" smtClean="0"/>
              <a:t>- wel in inhoud</a:t>
            </a:r>
          </a:p>
          <a:p>
            <a:r>
              <a:rPr lang="nl-BE" dirty="0" smtClean="0"/>
              <a:t>3 vragenlijsten via </a:t>
            </a:r>
            <a:r>
              <a:rPr lang="nl-BE" dirty="0" err="1" smtClean="0"/>
              <a:t>SurveyMonkey</a:t>
            </a:r>
            <a:endParaRPr lang="nl-BE" dirty="0" smtClean="0"/>
          </a:p>
          <a:p>
            <a:pPr lvl="1"/>
            <a:r>
              <a:rPr lang="nl-BE" dirty="0"/>
              <a:t>e</a:t>
            </a:r>
            <a:r>
              <a:rPr lang="nl-BE" dirty="0" smtClean="0"/>
              <a:t>ducatieve </a:t>
            </a:r>
            <a:r>
              <a:rPr lang="nl-BE" dirty="0"/>
              <a:t>medewerkers</a:t>
            </a:r>
          </a:p>
          <a:p>
            <a:pPr lvl="1"/>
            <a:r>
              <a:rPr lang="nl-BE" dirty="0" smtClean="0"/>
              <a:t>vrijwilligers</a:t>
            </a:r>
            <a:endParaRPr lang="nl-BE" dirty="0"/>
          </a:p>
          <a:p>
            <a:pPr lvl="1"/>
            <a:r>
              <a:rPr lang="nl-BE" dirty="0"/>
              <a:t>n</a:t>
            </a:r>
            <a:r>
              <a:rPr lang="nl-BE" dirty="0" smtClean="0"/>
              <a:t>ieuwe vrijwilligers</a:t>
            </a:r>
          </a:p>
          <a:p>
            <a:r>
              <a:rPr lang="nl-BE" dirty="0" smtClean="0"/>
              <a:t>bijkomende opties</a:t>
            </a:r>
          </a:p>
          <a:p>
            <a:pPr lvl="1"/>
            <a:r>
              <a:rPr lang="nl-BE" dirty="0"/>
              <a:t>t</a:t>
            </a:r>
            <a:r>
              <a:rPr lang="nl-BE" dirty="0" smtClean="0"/>
              <a:t>elefonische bevraging</a:t>
            </a:r>
          </a:p>
          <a:p>
            <a:pPr lvl="1"/>
            <a:r>
              <a:rPr lang="nl-BE" dirty="0"/>
              <a:t>f</a:t>
            </a:r>
            <a:r>
              <a:rPr lang="nl-BE" dirty="0" smtClean="0"/>
              <a:t>ocusgroep </a:t>
            </a:r>
            <a:r>
              <a:rPr lang="nl-BE" dirty="0" err="1" smtClean="0"/>
              <a:t>EMers</a:t>
            </a:r>
            <a:endParaRPr lang="nl-BE" dirty="0" smtClean="0"/>
          </a:p>
          <a:p>
            <a:pPr lvl="1"/>
            <a:endParaRPr lang="nl-BE" dirty="0"/>
          </a:p>
        </p:txBody>
      </p:sp>
      <p:sp>
        <p:nvSpPr>
          <p:cNvPr id="3" name="Titel 2"/>
          <p:cNvSpPr>
            <a:spLocks noGrp="1"/>
          </p:cNvSpPr>
          <p:nvPr>
            <p:ph type="title"/>
          </p:nvPr>
        </p:nvSpPr>
        <p:spPr/>
        <p:txBody>
          <a:bodyPr>
            <a:normAutofit/>
          </a:bodyPr>
          <a:lstStyle/>
          <a:p>
            <a:pPr algn="l"/>
            <a:r>
              <a:rPr lang="nl-BE" sz="2800" b="1" dirty="0"/>
              <a:t>Data verzamelen</a:t>
            </a:r>
          </a:p>
        </p:txBody>
      </p:sp>
      <p:sp>
        <p:nvSpPr>
          <p:cNvPr id="4" name="Tijdelijke aanduiding voor tekst 3"/>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14822824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2351584" y="1124745"/>
            <a:ext cx="6696744" cy="4525963"/>
          </a:xfrm>
        </p:spPr>
        <p:txBody>
          <a:bodyPr>
            <a:noAutofit/>
          </a:bodyPr>
          <a:lstStyle/>
          <a:p>
            <a:pPr marL="0" indent="0">
              <a:buNone/>
            </a:pPr>
            <a:r>
              <a:rPr lang="nl-BE" b="1" dirty="0" smtClean="0">
                <a:solidFill>
                  <a:srgbClr val="00A160"/>
                </a:solidFill>
              </a:rPr>
              <a:t>Afknappers en oppeppers</a:t>
            </a:r>
          </a:p>
          <a:p>
            <a:pPr marL="0" indent="0">
              <a:buNone/>
            </a:pPr>
            <a:endParaRPr lang="nl-BE" dirty="0"/>
          </a:p>
          <a:p>
            <a:pPr marL="0" indent="0">
              <a:buNone/>
            </a:pPr>
            <a:r>
              <a:rPr lang="nl-BE" dirty="0" smtClean="0"/>
              <a:t>1. Coach</a:t>
            </a:r>
          </a:p>
          <a:p>
            <a:pPr marL="0" indent="0">
              <a:buNone/>
            </a:pPr>
            <a:r>
              <a:rPr lang="nl-BE" dirty="0"/>
              <a:t>z</a:t>
            </a:r>
            <a:r>
              <a:rPr lang="nl-BE" dirty="0" smtClean="0"/>
              <a:t>iek – andere – Annelies</a:t>
            </a:r>
          </a:p>
          <a:p>
            <a:pPr marL="0" indent="0">
              <a:buNone/>
            </a:pPr>
            <a:endParaRPr lang="nl-BE" dirty="0" smtClean="0"/>
          </a:p>
          <a:p>
            <a:pPr marL="0" indent="0">
              <a:buNone/>
            </a:pPr>
            <a:r>
              <a:rPr lang="nl-BE" dirty="0" smtClean="0"/>
              <a:t>2. Tijd</a:t>
            </a:r>
          </a:p>
          <a:p>
            <a:pPr marL="0" indent="0">
              <a:buNone/>
            </a:pPr>
            <a:r>
              <a:rPr lang="nl-BE" dirty="0"/>
              <a:t>w</a:t>
            </a:r>
            <a:r>
              <a:rPr lang="nl-BE" dirty="0" smtClean="0"/>
              <a:t>einig – beperking – blij</a:t>
            </a:r>
          </a:p>
          <a:p>
            <a:pPr marL="0" indent="0">
              <a:buNone/>
            </a:pPr>
            <a:endParaRPr lang="nl-BE" dirty="0" smtClean="0"/>
          </a:p>
          <a:p>
            <a:pPr marL="0" indent="0">
              <a:buNone/>
            </a:pPr>
            <a:endParaRPr lang="nl-BE" dirty="0" smtClean="0"/>
          </a:p>
          <a:p>
            <a:pPr marL="0" indent="0">
              <a:buNone/>
            </a:pPr>
            <a:endParaRPr lang="nl-BE" dirty="0"/>
          </a:p>
        </p:txBody>
      </p:sp>
      <p:sp>
        <p:nvSpPr>
          <p:cNvPr id="5" name="Tijdelijke aanduiding voor tekst 4"/>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1320546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981200" y="836713"/>
            <a:ext cx="7139136" cy="5289451"/>
          </a:xfrm>
        </p:spPr>
        <p:txBody>
          <a:bodyPr/>
          <a:lstStyle/>
          <a:p>
            <a:pPr marL="0" indent="0">
              <a:buNone/>
            </a:pPr>
            <a:endParaRPr lang="nl-BE" dirty="0" smtClean="0"/>
          </a:p>
          <a:p>
            <a:pPr marL="0" indent="0">
              <a:buNone/>
            </a:pPr>
            <a:r>
              <a:rPr lang="nl-BE" dirty="0" smtClean="0"/>
              <a:t>3</a:t>
            </a:r>
            <a:r>
              <a:rPr lang="nl-BE" dirty="0"/>
              <a:t>. Traject</a:t>
            </a:r>
          </a:p>
          <a:p>
            <a:pPr marL="0" indent="0">
              <a:buNone/>
            </a:pPr>
            <a:r>
              <a:rPr lang="nl-BE" dirty="0"/>
              <a:t>verwarrend </a:t>
            </a:r>
            <a:r>
              <a:rPr lang="nl-BE" dirty="0" smtClean="0"/>
              <a:t>– verrijkend </a:t>
            </a:r>
          </a:p>
          <a:p>
            <a:pPr marL="0" indent="0">
              <a:buNone/>
            </a:pPr>
            <a:r>
              <a:rPr lang="nl-BE" dirty="0"/>
              <a:t>b</a:t>
            </a:r>
            <a:r>
              <a:rPr lang="nl-BE" dirty="0" smtClean="0"/>
              <a:t>egrippen + beslag - expert + coach</a:t>
            </a:r>
          </a:p>
          <a:p>
            <a:pPr marL="0" indent="0">
              <a:buNone/>
            </a:pPr>
            <a:endParaRPr lang="nl-BE" dirty="0"/>
          </a:p>
          <a:p>
            <a:pPr marL="0" indent="0">
              <a:buNone/>
            </a:pPr>
            <a:r>
              <a:rPr lang="nl-BE" dirty="0"/>
              <a:t>4. Educatieve medewerkers</a:t>
            </a:r>
          </a:p>
          <a:p>
            <a:pPr marL="0" indent="0">
              <a:buNone/>
            </a:pPr>
            <a:r>
              <a:rPr lang="nl-BE" dirty="0"/>
              <a:t>eigen tool – weerstand – </a:t>
            </a:r>
            <a:r>
              <a:rPr lang="nl-BE" dirty="0" smtClean="0"/>
              <a:t>enthousiasme</a:t>
            </a:r>
          </a:p>
          <a:p>
            <a:pPr marL="0" indent="0">
              <a:buNone/>
            </a:pPr>
            <a:endParaRPr lang="nl-BE" dirty="0"/>
          </a:p>
          <a:p>
            <a:pPr marL="0" indent="0">
              <a:buNone/>
            </a:pPr>
            <a:r>
              <a:rPr lang="nl-BE" dirty="0"/>
              <a:t>5. Beleid en directie</a:t>
            </a:r>
          </a:p>
          <a:p>
            <a:pPr marL="0" indent="0">
              <a:buNone/>
            </a:pPr>
            <a:r>
              <a:rPr lang="nl-BE" dirty="0"/>
              <a:t>interesse </a:t>
            </a:r>
            <a:r>
              <a:rPr lang="nl-BE" dirty="0" smtClean="0"/>
              <a:t>- afstand</a:t>
            </a:r>
            <a:endParaRPr lang="nl-BE" dirty="0"/>
          </a:p>
          <a:p>
            <a:endParaRPr lang="nl-BE" dirty="0"/>
          </a:p>
        </p:txBody>
      </p:sp>
      <p:sp>
        <p:nvSpPr>
          <p:cNvPr id="5" name="Tijdelijke aanduiding voor tekst 4"/>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1300487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524656" y="500380"/>
            <a:ext cx="10983853"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WAT IS (MAATSCHAPPELIJKE) IMPACT?</a:t>
            </a:r>
            <a:endParaRPr lang="en-US" sz="4800" dirty="0">
              <a:solidFill>
                <a:schemeClr val="bg1"/>
              </a:solidFill>
              <a:latin typeface="Museo Sans 100" panose="02000000000000000000" pitchFamily="50" charset="0"/>
            </a:endParaRPr>
          </a:p>
        </p:txBody>
      </p:sp>
      <p:sp>
        <p:nvSpPr>
          <p:cNvPr id="8" name="TextBox 6"/>
          <p:cNvSpPr txBox="1"/>
          <p:nvPr/>
        </p:nvSpPr>
        <p:spPr>
          <a:xfrm>
            <a:off x="757382" y="1983954"/>
            <a:ext cx="10631054" cy="923330"/>
          </a:xfrm>
          <a:prstGeom prst="rect">
            <a:avLst/>
          </a:prstGeom>
          <a:noFill/>
        </p:spPr>
        <p:txBody>
          <a:bodyPr wrap="square" rtlCol="0">
            <a:spAutoFit/>
          </a:bodyPr>
          <a:lstStyle/>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graphicFrame>
        <p:nvGraphicFramePr>
          <p:cNvPr id="3" name="Diagram 2"/>
          <p:cNvGraphicFramePr/>
          <p:nvPr>
            <p:extLst>
              <p:ext uri="{D42A27DB-BD31-4B8C-83A1-F6EECF244321}">
                <p14:modId xmlns:p14="http://schemas.microsoft.com/office/powerpoint/2010/main" val="412250215"/>
              </p:ext>
            </p:extLst>
          </p:nvPr>
        </p:nvGraphicFramePr>
        <p:xfrm>
          <a:off x="2122069" y="1511168"/>
          <a:ext cx="7456647" cy="1396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57382" y="2690665"/>
            <a:ext cx="10985439" cy="4247317"/>
          </a:xfrm>
          <a:prstGeom prst="rect">
            <a:avLst/>
          </a:prstGeom>
          <a:noFill/>
        </p:spPr>
        <p:txBody>
          <a:bodyPr wrap="square" rtlCol="0">
            <a:spAutoFit/>
          </a:bodyPr>
          <a:lstStyle/>
          <a:p>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output</a:t>
            </a:r>
          </a:p>
          <a:p>
            <a:r>
              <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 het onmiddellijke resultaat van de activiteiten die je organisatie uitoefent</a:t>
            </a:r>
          </a:p>
          <a:p>
            <a:r>
              <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vb.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de VerVer organiseert sessies over impact - 50 man was aanwezig in de septembersessie</a:t>
            </a:r>
            <a:endPar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r>
              <a:rPr lang="nl-BE" b="1"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outcome</a:t>
            </a:r>
            <a:endPar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 een voordelig effect dat je activiteit op de doelgroep/samenleving heeft, dit op </a:t>
            </a:r>
          </a:p>
          <a:p>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korte/middellange/lange termijn</a:t>
            </a:r>
          </a:p>
          <a:p>
            <a:r>
              <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vb. (korte termijn)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de aanwezigen leerden iets bij over impactevaluatie (en zijn enthousiast over </a:t>
            </a:r>
          </a:p>
          <a:p>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het concept)</a:t>
            </a:r>
          </a:p>
          <a:p>
            <a:r>
              <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(middellange termijn:)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meer organisaties doen aan impactevaluatie</a:t>
            </a:r>
            <a:endPar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r>
              <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(lange termijn:)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impactevaluatie wordt alomtegenwoordig binnen het verenigingsleven</a:t>
            </a:r>
            <a:endPar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endParaRPr>
          </a:p>
          <a:p>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impact</a:t>
            </a:r>
          </a:p>
          <a:p>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 de </a:t>
            </a:r>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bijdrage</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die jouw activiteiten aan (grootschalige </a:t>
            </a:r>
            <a:r>
              <a:rPr lang="nl-BE" b="1" dirty="0" err="1"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langetermijn</a:t>
            </a:r>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)effecten leveren</a:t>
            </a:r>
          </a:p>
          <a:p>
            <a:r>
              <a:rPr lang="nl-BE" b="1"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a:t>
            </a:r>
            <a:r>
              <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(kan positief én negatief zijn, bedoeld én onbedoeld!)</a:t>
            </a:r>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31619742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5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5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5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25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250"/>
                                        <p:tgtEl>
                                          <p:spTgt spid="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250"/>
                                        <p:tgtEl>
                                          <p:spTgt spid="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250"/>
                                        <p:tgtEl>
                                          <p:spTgt spid="7">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fade">
                                      <p:cBhvr>
                                        <p:cTn id="30" dur="250"/>
                                        <p:tgtEl>
                                          <p:spTgt spid="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animEffect transition="in" filter="fade">
                                      <p:cBhvr>
                                        <p:cTn id="33" dur="250"/>
                                        <p:tgtEl>
                                          <p:spTgt spid="7">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10" end="10"/>
                                            </p:txEl>
                                          </p:spTgt>
                                        </p:tgtEl>
                                        <p:attrNameLst>
                                          <p:attrName>style.visibility</p:attrName>
                                        </p:attrNameLst>
                                      </p:cBhvr>
                                      <p:to>
                                        <p:strVal val="visible"/>
                                      </p:to>
                                    </p:set>
                                    <p:animEffect transition="in" filter="fade">
                                      <p:cBhvr>
                                        <p:cTn id="36" dur="250"/>
                                        <p:tgtEl>
                                          <p:spTgt spid="7">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12" end="12"/>
                                            </p:txEl>
                                          </p:spTgt>
                                        </p:tgtEl>
                                        <p:attrNameLst>
                                          <p:attrName>style.visibility</p:attrName>
                                        </p:attrNameLst>
                                      </p:cBhvr>
                                      <p:to>
                                        <p:strVal val="visible"/>
                                      </p:to>
                                    </p:set>
                                    <p:animEffect transition="in" filter="fade">
                                      <p:cBhvr>
                                        <p:cTn id="41" dur="250"/>
                                        <p:tgtEl>
                                          <p:spTgt spid="7">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13" end="13"/>
                                            </p:txEl>
                                          </p:spTgt>
                                        </p:tgtEl>
                                        <p:attrNameLst>
                                          <p:attrName>style.visibility</p:attrName>
                                        </p:attrNameLst>
                                      </p:cBhvr>
                                      <p:to>
                                        <p:strVal val="visible"/>
                                      </p:to>
                                    </p:set>
                                    <p:animEffect transition="in" filter="fade">
                                      <p:cBhvr>
                                        <p:cTn id="44" dur="250"/>
                                        <p:tgtEl>
                                          <p:spTgt spid="7">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7">
                                            <p:txEl>
                                              <p:pRg st="14" end="14"/>
                                            </p:txEl>
                                          </p:spTgt>
                                        </p:tgtEl>
                                        <p:attrNameLst>
                                          <p:attrName>style.visibility</p:attrName>
                                        </p:attrNameLst>
                                      </p:cBhvr>
                                      <p:to>
                                        <p:strVal val="visible"/>
                                      </p:to>
                                    </p:set>
                                    <p:animEffect transition="in" filter="fade">
                                      <p:cBhvr>
                                        <p:cTn id="47" dur="25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2495600" y="1124745"/>
            <a:ext cx="6336704" cy="4525963"/>
          </a:xfrm>
        </p:spPr>
        <p:txBody>
          <a:bodyPr/>
          <a:lstStyle/>
          <a:p>
            <a:endParaRPr lang="nl-BE" dirty="0" smtClean="0"/>
          </a:p>
          <a:p>
            <a:pPr marL="0" indent="0">
              <a:buNone/>
            </a:pPr>
            <a:r>
              <a:rPr lang="nl-BE" b="1" dirty="0" smtClean="0">
                <a:solidFill>
                  <a:srgbClr val="00A160"/>
                </a:solidFill>
              </a:rPr>
              <a:t>Slot:</a:t>
            </a:r>
          </a:p>
          <a:p>
            <a:pPr marL="0" indent="0">
              <a:buNone/>
            </a:pPr>
            <a:endParaRPr lang="nl-BE" dirty="0" smtClean="0"/>
          </a:p>
          <a:p>
            <a:pPr marL="0" indent="0">
              <a:buNone/>
            </a:pPr>
            <a:r>
              <a:rPr lang="nl-BE" dirty="0" smtClean="0"/>
              <a:t>Dichtbij onszelf gebleven</a:t>
            </a:r>
          </a:p>
          <a:p>
            <a:pPr marL="0" indent="0">
              <a:buNone/>
            </a:pPr>
            <a:r>
              <a:rPr lang="nl-BE" dirty="0" smtClean="0"/>
              <a:t>Dicht </a:t>
            </a:r>
            <a:r>
              <a:rPr lang="nl-BE" dirty="0"/>
              <a:t>bij </a:t>
            </a:r>
            <a:r>
              <a:rPr lang="nl-BE" dirty="0" smtClean="0"/>
              <a:t>haalbaarheid en praktijk</a:t>
            </a:r>
          </a:p>
          <a:p>
            <a:pPr marL="0" indent="0">
              <a:buNone/>
            </a:pPr>
            <a:endParaRPr lang="nl-BE" dirty="0" smtClean="0"/>
          </a:p>
          <a:p>
            <a:pPr marL="0" indent="0">
              <a:buNone/>
            </a:pPr>
            <a:endParaRPr lang="nl-BE" dirty="0"/>
          </a:p>
          <a:p>
            <a:pPr marL="0" indent="0">
              <a:buNone/>
            </a:pPr>
            <a:r>
              <a:rPr lang="nl-BE" dirty="0" smtClean="0"/>
              <a:t>(dankjewel Annelies)</a:t>
            </a:r>
            <a:endParaRPr lang="nl-BE" dirty="0"/>
          </a:p>
          <a:p>
            <a:endParaRPr lang="nl-BE" dirty="0"/>
          </a:p>
        </p:txBody>
      </p:sp>
      <p:sp>
        <p:nvSpPr>
          <p:cNvPr id="5" name="Tijdelijke aanduiding voor tekst 4"/>
          <p:cNvSpPr>
            <a:spLocks noGrp="1"/>
          </p:cNvSpPr>
          <p:nvPr>
            <p:ph type="body" sz="quarter" idx="10"/>
          </p:nvPr>
        </p:nvSpPr>
        <p:spPr/>
        <p:txBody>
          <a:bodyPr/>
          <a:lstStyle/>
          <a:p>
            <a:endParaRPr lang="nl-BE" dirty="0"/>
          </a:p>
        </p:txBody>
      </p:sp>
    </p:spTree>
    <p:extLst>
      <p:ext uri="{BB962C8B-B14F-4D97-AF65-F5344CB8AC3E}">
        <p14:creationId xmlns:p14="http://schemas.microsoft.com/office/powerpoint/2010/main" val="28091673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DE PIONIERS</a:t>
            </a:r>
            <a:endParaRPr lang="en-US" sz="4800" dirty="0">
              <a:solidFill>
                <a:schemeClr val="bg1"/>
              </a:solidFill>
              <a:latin typeface="Museo Sans 100" panose="02000000000000000000" pitchFamily="50" charset="0"/>
            </a:endParaRPr>
          </a:p>
        </p:txBody>
      </p:sp>
      <p:pic>
        <p:nvPicPr>
          <p:cNvPr id="3" name="Afbeelding 2">
            <a:hlinkClick r:id="rId3" action="ppaction://hlinksldjump"/>
          </p:cNvPr>
          <p:cNvPicPr>
            <a:picLocks noChangeAspect="1"/>
          </p:cNvPicPr>
          <p:nvPr/>
        </p:nvPicPr>
        <p:blipFill>
          <a:blip r:embed="rId4"/>
          <a:stretch>
            <a:fillRect/>
          </a:stretch>
        </p:blipFill>
        <p:spPr>
          <a:xfrm>
            <a:off x="336091" y="2393852"/>
            <a:ext cx="3080385" cy="3091815"/>
          </a:xfrm>
          <a:prstGeom prst="rect">
            <a:avLst/>
          </a:prstGeom>
        </p:spPr>
      </p:pic>
      <p:sp>
        <p:nvSpPr>
          <p:cNvPr id="4" name="AutoShape 4" descr="data:image/png;base64,iVBORw0KGgoAAAANSUhEUgAAAOgAAABGCAMAAADxYSjUAAAAwFBMVEX///8AiJ5st0QAhZwAg5oAgZlqtkEAiZ9otT5Hp7cAf5dptj9mtTsVl6vz+fDw+OyGw2iQyHPW7fH1+/zt9/h1u1BJm61CoLH5/PfE2+Gj1Nyawszo9OKo0tri8fQmk6eFt8N/wF7b7dKt1pe43uSh0IrG4riWy3vf79dhszJ7vljT6ceo1JJtt8S+36xUo7SCws2ezdbL6Oy226J8vcmKvMiv2uFotcN1r7252N+Vztcjm66jydNjqLjI47yUynhmi+qCAAALq0lEQVRogd1baXeqSBCVXYUoa9REJYgsgkEFY2J8mv//r6aqu1HUl2VOMpOj9Umb7qJvLbeqQWu1i5Zuqz0KfSph3G61fntD/4kAxiiZTLRSJpPEKNL2b2/rp6WbTfVJXearItc12Sji397az0prFzoyL1OpgK2rzvSqvNryVZl3dM/TDSPyqlBlzRv99u5+UArwpxOg6M5JBPN1vrgeWvIBKO8lav0UJXVqdCVOHbXbviYDSlWWVSLyMd56Ev72Hn9C4qwbq3KigySeTsRLHK3qXHkSXEH4doM4m4bg1nZ/1G8T6Y/SLEg0OXHqDKoW9X97n9+WOGi1uufDrX6oy3rEqxSpql98SQ13713ppjofGCxh1eTSK+pfvHm4liV6lFCn1r0ryNP3JY6cSNdonr5dNdLWlI8iilTOfnsz/61k/JtO8lR2rqRzeE9C3qANsOZ9QkhWPhhb/8+m/hMp+AibRN5wPgnegcu5i/8Lqbmcz8ffVWLP5/O7/bdW5EyReqNpcpjROJY5jA07AifcmN+9+RdlIQnC4LtKxpwgzQ9fR44XgEvrvrF3qdkUqiIegA4/0Ds0f87fDYHjPrrXl+SV46Re5buvBYBU5kOvLLsLkeO4ClLi/wUnce+HrjW+79z+HNANAP22kheBU6oh2FK9DAgJ4KZs5Blu494chMy2hovh+0juFEF8/vbW9iJywua7OqytIGyOwiKYTAPo8NV4ygZuIEpX/05rQ+TEu8+nfVHMJic8fltJRxCe7epIX1N3WGAynx1jmhwn/ssMcTmuaX8+7YtyB2Z7/a6SscuJT0cx2I00vdD4epTS2AV7nmXIgMgevT0e3N/fL3L2Lc8lSOo8z8csJ0y8PMgP6+28ugBSGqfa4/v7P2Om8A9cLgv1o8BJZr6Aq/nRTvMjteZ4sbborRb50SzQNbDXEJcnzL3TJuBSWd/Rpw13EvDr8QzTVUBuSnWLjgs5KXLujHix54JDIa1BCJ3b81u8rLizRbng1lVEUeLcLbXEWHHd5bjjSiItAKCQ6psTWwLpCluXE2Dk+RBa+dalarfkrsOtwnXyVzY2P54lKLMZcNH6GEbs1CNDlb2i6DJ7CsvjGQMB+EmgsGrmjUjZGCLcxaFFU2A03cTUHnbK66yMYbaUCyg9PCLbQOESBAm/LyWBowvILSy0G2yf3NRlQWItDkpcXGRvAYnChgSR2XQOFZgrB938CEWtbWgexK5T0KcqMwTaY8KAbrGMvjDvwkdl9vIwU0DXE2zhFawPZthutzPcwTPEsfvysFWoGWp5R8QFDzACle2VuYwTuM7Di9uBKSsY52YPLx1BIbGWozrQAAPwgfoPjAFKtlSJ8IgR/SSidWcvdGhGrLHEFUpnu3UrntlLdwpAoT3yA+x37VucIxFpMpK37IXE3Ew6B3cAKuwFzHvAqyYscU0bBNdjvkK2WWsauTbidDG/bSjhAilCiIxbgq/MHkx8QcvCdfOpQ1ISgAsdSD/LhOBi8TdAY61s9KzCXPWEehewzsJPt2jjAYG8Htp2b7P3TEUyzQmg483Is/vcPbQL4p7k8ZakftxjmNLiYzKguERolLSRA5cJ5JNNhuZoeLogZ0CHGH/7BUPMJhI6Fk1IbGlodg0xW5/IHWDOaj9dhMtoHxoBtSFHgdqIjmX1K4CvNIBUQuh1DVXLihGzinLLZN9Zb1ibgYFbqscAJE4DI4tP5UwkbeHQQw3RyK80LCCrSC6N0VH7u+OwUCEdbGnKzPwDlxrgxycIqLJWPAnEDpj5Hbpq6FKgrzCrw1bC5pSzyr7j60akakW2o3r+Uq0VtrUBJuACKsn66QYZZchuLRy6yhsM/ece29YrxscaFvTmaG/CI68AuEJ3T4Sl1mVC2bM9gtoa4rQxrJmwdM8s91BlwdT5DcQmvcmwSXMUO52y/sJn5YSLsLGv64asFWFK7SmdnRywV+ngBwxhUkk4ETmJqAKXVAlujEQgKi905IEwcrnAJSEJLmxWi2wD01rZsruiqxgDEaAAuof1pgwS5tEei2qcJZGUQHbYnwUwaM5a1lGieh4CbVczpioribrZwna7TGBpQ8ME7C3MKqGXdyRC7phT4J7DguaGwLPwFtXWy1qKhC1pIPXAJve1A1Do4+CYUYKq2diKr+nRg9WUR+pJaAD2GZGXnjkBimdvrUhbGBGVKNkLqCK9rIUR8Ti7dd3b23l5NOgph22UUBWBciPazX0mC2aPTC26rHHM/OYjhgGtPes9C9AwBdBLAFUyi3kDzbpZswCvyygEc2JMU7TBZsEK4fyUEdJHgUW/S3c9O+t0oaY0TQYU0mw4HFY2+kfklMXxfGsB3C0tGFCy4KATutCTdrtGeZUWQwBXIsBaBuXFQtorgQ5oGNtgLZfpxFSxKdDy0NNhvHcsGX1sVMR9WrBezoLbZe2vhXc+eciBtj0dI6mOjbmFlHoSIFB/xT9nm+jBNvFIC6Ep3LJgeRVo1V8egJIdAAQbHHLLzAE879YI0DJ0x0CezbPnIa2RTkO33cZ0OY1DEBO0bgh6vFwSJrMnVi/3APRuD5Rw2rJC4mzB/XEXmpt7oOjRIYTmjFp6jDyG+jBHWfXH7hH7ilzax+aKheyKtCpkS1tMhDN3tduRSh55hsiAlQw5bF4ptZpIuo/YBeWblwNQbmnbwzUCWQmdHlx9VVibmmPf94xdU69DEwh3UWEBe6Ms4CrYkp7N1uifAYwMl7jxOTM0xz1BwzNEnITIwH3lUQ6MTx73WIQCx6CLMOD50b3VN1Qau3DbG+4vXDTflxx7SWpHo7GRSsdbj9j7dBoK16OlBj4Tcp7TGCC1AxdUevzOIaygF5BuGh3ofWlv/EwKWKfRUMQ9EduPZOfPDUxkGj3gEImFEcCiD4forTbIhNzfuKgV6xRoSGoRbRuP5OXQEdjP7IkSx5W1ea3QEoJVaSDRz5zQfKR8Yz2XQxJlB2wYDyxg7RdIHWJg+IatCDmmKGWHZXYkVqWkDYUHrNikFy3otCV2cmN7UzYKJ501gLV2yh5iA9BVUxBvTyfYMzjg7X3wSs9G4sErAzqCkWANNuSQJm72WQsMTOsoK7s9uEWFBfIGReC+ks2umnCUm5MRpULN4FM2i0FvwnWmANTTcxKchIkud7WEI+NZM9AdhQ59U4oeNU3zzKHWyWB+d3d3dPa3VjBS4h6O7+5Wx9WDLNi3eKDt6LIFl1dlugxNfGxqr+5Wp6SJave7qGzpeHewkzHRcv70dZT65E2TnFz8C+GPJcjY74+mV/3usDZ6C9gLtXffj1+HBBF9c1iPLv0F/8eSTg36+xQt/uiXABcvrcwHkA469PJ+hdONv84qo9QwVNmQeTW8QIf2d1/ddDsugkQLdFk1LvJXDP2v7rqdRoHmTR2ZNy4vctM4brVHX4nefjyK/ISfRnXeyS4vcqdG5hf90efFIs3SqDC0KJNlPrrErsgwpr7+KdCu74dBZmhe7KhydJHNQsvQo6mTfRi83dQIimjqT/RRUueN4v/a289KO/Le3pLgg2hMp0lRBP50oqdBXdWnl5egVLo+b+ie57/j1F2U6LtCD6O63p/ysudfHuPuJXQMna87ZweSbrfvO44Rpp5e8GrUN+oq7190k9sPEl1PNDVI+wC21e7343iUFpHuBX64MxLDmyRZ7Gmq419q3DIBuvEgfrWJE2S7FGBmRZHtwqzIpkmiG84kSDOnXv/sp3GXIK1U5z3DSDReD6ZFCBinRaA7ELkA04izN17VkvTC/ckkDhLe0Q1DNwBgERb4R4mgMPSiHxuqWueD64AJ8dsehdMIktWhkkD1LIKwH0daXVb1q/jTC5Eu/v3Dz8IiCvzISzzPg24viBJNkzU+u2i2PZUuEG6YvXk8r0008pdDTZt4TqIGVwUTpVvW0lZQl3nHgSSdBhd4WPlUUj/d7UZxO45U2dMDPw3TK/0BfT8OCz9Axk2gWYj7V/z4tgvSIvJJxP4D+0MpXg+Wk+wAAAAASUVORK5CYII="/>
          <p:cNvSpPr>
            <a:spLocks noChangeAspect="1" noChangeArrowheads="1"/>
          </p:cNvSpPr>
          <p:nvPr/>
        </p:nvSpPr>
        <p:spPr bwMode="auto">
          <a:xfrm>
            <a:off x="0" y="-42927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9" name="Afbeelding 8">
            <a:hlinkClick r:id="rId5" action="ppaction://hlinksldjump"/>
          </p:cNvPr>
          <p:cNvPicPr>
            <a:picLocks noChangeAspect="1"/>
          </p:cNvPicPr>
          <p:nvPr/>
        </p:nvPicPr>
        <p:blipFill>
          <a:blip r:embed="rId6"/>
          <a:stretch>
            <a:fillRect/>
          </a:stretch>
        </p:blipFill>
        <p:spPr>
          <a:xfrm>
            <a:off x="3726872" y="3225386"/>
            <a:ext cx="4267200" cy="1428750"/>
          </a:xfrm>
          <a:prstGeom prst="rect">
            <a:avLst/>
          </a:prstGeom>
        </p:spPr>
      </p:pic>
      <p:pic>
        <p:nvPicPr>
          <p:cNvPr id="11" name="Afbeelding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4467" y="2486995"/>
            <a:ext cx="3577137" cy="2905531"/>
          </a:xfrm>
          <a:prstGeom prst="rect">
            <a:avLst/>
          </a:prstGeom>
        </p:spPr>
      </p:pic>
      <p:sp>
        <p:nvSpPr>
          <p:cNvPr id="13" name="Tekstvak 12">
            <a:hlinkClick r:id="rId9" action="ppaction://hlinksldjump"/>
          </p:cNvPr>
          <p:cNvSpPr txBox="1"/>
          <p:nvPr/>
        </p:nvSpPr>
        <p:spPr>
          <a:xfrm>
            <a:off x="647075" y="5698638"/>
            <a:ext cx="10897850" cy="1015663"/>
          </a:xfrm>
          <a:prstGeom prst="rect">
            <a:avLst/>
          </a:prstGeom>
          <a:noFill/>
        </p:spPr>
        <p:txBody>
          <a:bodyPr wrap="square" rtlCol="0">
            <a:spAutoFit/>
          </a:bodyPr>
          <a:lstStyle/>
          <a:p>
            <a:r>
              <a:rPr lang="nl-BE" sz="3000" dirty="0" smtClean="0">
                <a:solidFill>
                  <a:schemeClr val="bg1">
                    <a:lumMod val="95000"/>
                  </a:schemeClr>
                </a:solidFill>
              </a:rPr>
              <a:t>fffffffffffffffffffffffffffffffffffffffffffffffffffffffffffffffffffffffffffffffffffffffffffffffffffffffffffffffffffffffffffffffffffffffffffffffffffffff</a:t>
            </a:r>
            <a:endParaRPr lang="nl-BE" sz="3000" dirty="0">
              <a:solidFill>
                <a:schemeClr val="bg1">
                  <a:lumMod val="95000"/>
                </a:schemeClr>
              </a:solidFill>
            </a:endParaRPr>
          </a:p>
        </p:txBody>
      </p:sp>
    </p:spTree>
    <p:extLst>
      <p:ext uri="{BB962C8B-B14F-4D97-AF65-F5344CB8AC3E}">
        <p14:creationId xmlns:p14="http://schemas.microsoft.com/office/powerpoint/2010/main" val="19047046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1553596" y="496342"/>
            <a:ext cx="8943294" cy="5968635"/>
          </a:xfrm>
          <a:prstGeom prst="rect">
            <a:avLst/>
          </a:prstGeom>
        </p:spPr>
      </p:pic>
      <p:sp>
        <p:nvSpPr>
          <p:cNvPr id="2" name="Title 1"/>
          <p:cNvSpPr>
            <a:spLocks noGrp="1"/>
          </p:cNvSpPr>
          <p:nvPr>
            <p:ph type="ctrTitle"/>
          </p:nvPr>
        </p:nvSpPr>
        <p:spPr>
          <a:xfrm>
            <a:off x="1864133" y="1051344"/>
            <a:ext cx="5795841" cy="1931698"/>
          </a:xfrm>
        </p:spPr>
        <p:txBody>
          <a:bodyPr>
            <a:normAutofit fontScale="90000"/>
          </a:bodyPr>
          <a:lstStyle/>
          <a:p>
            <a:pPr algn="l"/>
            <a:r>
              <a:rPr lang="en-US" sz="5300" dirty="0" smtClean="0">
                <a:solidFill>
                  <a:schemeClr val="bg1"/>
                </a:solidFill>
                <a:latin typeface="Museo Sans 300" panose="02000000000000000000" pitchFamily="50" charset="0"/>
              </a:rPr>
              <a:t>(JOUW) VRAGEN OVER IMPACT-EVALUATIE</a:t>
            </a:r>
            <a:endParaRPr lang="en-US" sz="3600" dirty="0">
              <a:solidFill>
                <a:schemeClr val="bg1"/>
              </a:solidFill>
              <a:latin typeface="Museo Sans 300" panose="02000000000000000000" pitchFamily="50" charset="0"/>
            </a:endParaRPr>
          </a:p>
        </p:txBody>
      </p:sp>
    </p:spTree>
    <p:extLst>
      <p:ext uri="{BB962C8B-B14F-4D97-AF65-F5344CB8AC3E}">
        <p14:creationId xmlns:p14="http://schemas.microsoft.com/office/powerpoint/2010/main" val="18240836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VOLGENDE IMPACTSESSIES</a:t>
            </a:r>
            <a:endParaRPr lang="en-US" sz="4800" dirty="0">
              <a:solidFill>
                <a:schemeClr val="bg1"/>
              </a:solidFill>
              <a:latin typeface="Museo Sans 100" panose="02000000000000000000" pitchFamily="50" charset="0"/>
            </a:endParaRPr>
          </a:p>
        </p:txBody>
      </p:sp>
      <p:sp>
        <p:nvSpPr>
          <p:cNvPr id="8" name="TextBox 6"/>
          <p:cNvSpPr txBox="1"/>
          <p:nvPr/>
        </p:nvSpPr>
        <p:spPr>
          <a:xfrm>
            <a:off x="839449" y="1918742"/>
            <a:ext cx="10548987" cy="5232202"/>
          </a:xfrm>
          <a:prstGeom prst="rect">
            <a:avLst/>
          </a:prstGeom>
          <a:noFill/>
        </p:spPr>
        <p:txBody>
          <a:bodyPr wrap="square" rtlCol="0">
            <a:spAutoFit/>
          </a:bodyPr>
          <a:lstStyle/>
          <a:p>
            <a:r>
              <a:rPr lang="nl-BE" sz="28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donderdag 27 oktober</a:t>
            </a:r>
          </a:p>
          <a:p>
            <a:pPr marL="342900" indent="-342900">
              <a:buFont typeface="Wingdings" panose="05000000000000000000" pitchFamily="2" charset="2"/>
              <a:buChar char=""/>
            </a:pPr>
            <a:r>
              <a:rPr lang="nl-BE" sz="28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Impactevaluatie als een tool voor verantwoording(?)</a:t>
            </a:r>
          </a:p>
          <a:p>
            <a:endParaRPr lang="nl-BE" sz="28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sz="28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dinsdag 29 november – NEW IDEALS</a:t>
            </a:r>
          </a:p>
          <a:p>
            <a:pPr marL="342900" indent="-342900">
              <a:buFont typeface="Wingdings" panose="05000000000000000000" pitchFamily="2" charset="2"/>
              <a:buChar char="¿"/>
            </a:pPr>
            <a:r>
              <a:rPr lang="nl-BE" sz="28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Communiceren over en sturen op impact</a:t>
            </a:r>
          </a:p>
          <a:p>
            <a:endParaRPr lang="nl-BE" sz="2800" b="1"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pPr marL="342900" indent="-342900">
              <a:buFont typeface="Wingdings" panose="05000000000000000000" pitchFamily="2" charset="2"/>
              <a:buChar char="¿"/>
            </a:pPr>
            <a:r>
              <a:rPr lang="nl-BE" sz="2800" b="1"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Impactevaluatie en het middenveld: hoe integreren en ondersteunen?</a:t>
            </a:r>
            <a:endParaRPr lang="nl-BE" sz="2800" b="1"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r>
              <a:rPr lang="nl-BE" sz="28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sym typeface="Wingdings" panose="05000000000000000000" pitchFamily="2" charset="2"/>
              </a:rPr>
              <a:t> slotmoment actieonderzoek + ondersteuningsinstrument voor impactevaluatie bekendgemaakt</a:t>
            </a:r>
            <a:endParaRPr lang="nl-BE" sz="28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spTree>
    <p:extLst>
      <p:ext uri="{BB962C8B-B14F-4D97-AF65-F5344CB8AC3E}">
        <p14:creationId xmlns:p14="http://schemas.microsoft.com/office/powerpoint/2010/main" val="3551321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4909" y="506420"/>
            <a:ext cx="10751127" cy="769441"/>
          </a:xfrm>
          <a:prstGeom prst="rect">
            <a:avLst/>
          </a:prstGeom>
          <a:noFill/>
        </p:spPr>
        <p:txBody>
          <a:bodyPr wrap="square" rtlCol="0">
            <a:spAutoFit/>
          </a:bodyPr>
          <a:lstStyle/>
          <a:p>
            <a:r>
              <a:rPr lang="en-US" sz="4400" dirty="0" smtClean="0">
                <a:solidFill>
                  <a:schemeClr val="bg1"/>
                </a:solidFill>
                <a:latin typeface="Museo Sans 100" panose="02000000000000000000" pitchFamily="50" charset="0"/>
              </a:rPr>
              <a:t>IN DE TUSSENTIJD KUN JE TERECHT BIJ</a:t>
            </a:r>
            <a:endParaRPr lang="en-US" sz="4400" dirty="0">
              <a:solidFill>
                <a:schemeClr val="bg1"/>
              </a:solidFill>
              <a:latin typeface="Museo Sans 100" panose="02000000000000000000" pitchFamily="50" charset="0"/>
            </a:endParaRPr>
          </a:p>
        </p:txBody>
      </p:sp>
      <p:sp>
        <p:nvSpPr>
          <p:cNvPr id="8" name="TextBox 6"/>
          <p:cNvSpPr txBox="1"/>
          <p:nvPr/>
        </p:nvSpPr>
        <p:spPr>
          <a:xfrm>
            <a:off x="585978" y="5623291"/>
            <a:ext cx="11062071" cy="338554"/>
          </a:xfrm>
          <a:prstGeom prst="rect">
            <a:avLst/>
          </a:prstGeom>
          <a:noFill/>
        </p:spPr>
        <p:txBody>
          <a:bodyPr wrap="square" rtlCol="0">
            <a:spAutoFit/>
          </a:bodyPr>
          <a:lstStyle/>
          <a:p>
            <a:r>
              <a:rPr lang="en-US" sz="16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hlinkClick r:id="rId3"/>
              </a:rPr>
              <a:t>www.socialeinnovatiefabriek.be</a:t>
            </a:r>
            <a:r>
              <a:rPr lang="en-US" sz="16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sz="16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hlinkClick r:id="rId4"/>
              </a:rPr>
              <a:t>www.impactnetwerk.be</a:t>
            </a:r>
            <a:r>
              <a:rPr lang="en-US" sz="16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r>
              <a:rPr lang="en-US" sz="16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hlinkClick r:id="rId5"/>
              </a:rPr>
              <a:t>www.deverenigdeverenigingen.be</a:t>
            </a:r>
            <a:r>
              <a:rPr lang="en-US" sz="1600" dirty="0" smtClean="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rPr>
              <a:t> </a:t>
            </a:r>
            <a:endParaRPr lang="en-US" sz="1600"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pic>
        <p:nvPicPr>
          <p:cNvPr id="3" name="Afbeelding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449" y="3118132"/>
            <a:ext cx="2768254" cy="1904762"/>
          </a:xfrm>
          <a:prstGeom prst="rect">
            <a:avLst/>
          </a:prstGeom>
        </p:spPr>
      </p:pic>
      <p:pic>
        <p:nvPicPr>
          <p:cNvPr id="4" name="Afbeelding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1897" y="2806993"/>
            <a:ext cx="3057150" cy="2215901"/>
          </a:xfrm>
          <a:prstGeom prst="rect">
            <a:avLst/>
          </a:prstGeom>
        </p:spPr>
      </p:pic>
      <p:pic>
        <p:nvPicPr>
          <p:cNvPr id="7" name="Afbeelding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9047" y="3813570"/>
            <a:ext cx="4482862" cy="1574355"/>
          </a:xfrm>
          <a:prstGeom prst="rect">
            <a:avLst/>
          </a:prstGeom>
        </p:spPr>
      </p:pic>
    </p:spTree>
    <p:extLst>
      <p:ext uri="{BB962C8B-B14F-4D97-AF65-F5344CB8AC3E}">
        <p14:creationId xmlns:p14="http://schemas.microsoft.com/office/powerpoint/2010/main" val="23361819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sp>
        <p:nvSpPr>
          <p:cNvPr id="5" name="Subtitle 2"/>
          <p:cNvSpPr txBox="1">
            <a:spLocks/>
          </p:cNvSpPr>
          <p:nvPr/>
        </p:nvSpPr>
        <p:spPr>
          <a:xfrm>
            <a:off x="1028700" y="5592014"/>
            <a:ext cx="5256669" cy="7460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700" dirty="0" smtClean="0">
                <a:solidFill>
                  <a:schemeClr val="bg1"/>
                </a:solidFill>
                <a:latin typeface="Museo Sans 300" panose="02000000000000000000" pitchFamily="50" charset="0"/>
              </a:rPr>
              <a:t>inge@deverenigdeverenigingen.be</a:t>
            </a:r>
          </a:p>
          <a:p>
            <a:pPr algn="l"/>
            <a:r>
              <a:rPr lang="en-US" sz="1700" dirty="0" smtClean="0">
                <a:solidFill>
                  <a:schemeClr val="bg1"/>
                </a:solidFill>
                <a:latin typeface="Museo Sans 300" panose="02000000000000000000" pitchFamily="50" charset="0"/>
              </a:rPr>
              <a:t>www.deverenigdeverenigingen.be</a:t>
            </a:r>
          </a:p>
        </p:txBody>
      </p:sp>
      <p:pic>
        <p:nvPicPr>
          <p:cNvPr id="8" name="Afbeelding 7"/>
          <p:cNvPicPr>
            <a:picLocks noChangeAspect="1"/>
          </p:cNvPicPr>
          <p:nvPr/>
        </p:nvPicPr>
        <p:blipFill>
          <a:blip r:embed="rId3"/>
          <a:stretch>
            <a:fillRect/>
          </a:stretch>
        </p:blipFill>
        <p:spPr>
          <a:xfrm>
            <a:off x="669167" y="499326"/>
            <a:ext cx="10851821" cy="2481287"/>
          </a:xfrm>
          <a:prstGeom prst="rect">
            <a:avLst/>
          </a:prstGeom>
        </p:spPr>
      </p:pic>
      <p:sp>
        <p:nvSpPr>
          <p:cNvPr id="6" name="Title 1"/>
          <p:cNvSpPr>
            <a:spLocks noGrp="1"/>
          </p:cNvSpPr>
          <p:nvPr>
            <p:ph type="ctrTitle"/>
          </p:nvPr>
        </p:nvSpPr>
        <p:spPr>
          <a:xfrm>
            <a:off x="3893885" y="2457768"/>
            <a:ext cx="5795841" cy="1931698"/>
          </a:xfrm>
        </p:spPr>
        <p:txBody>
          <a:bodyPr>
            <a:normAutofit/>
          </a:bodyPr>
          <a:lstStyle/>
          <a:p>
            <a:pPr algn="l"/>
            <a:r>
              <a:rPr lang="en-US" sz="5300" dirty="0" smtClean="0">
                <a:solidFill>
                  <a:schemeClr val="bg1"/>
                </a:solidFill>
                <a:latin typeface="Museo Sans 100" panose="02000000000000000000" pitchFamily="50" charset="0"/>
              </a:rPr>
              <a:t>DANKJEWEL</a:t>
            </a:r>
            <a:endParaRPr lang="en-US" sz="3600" dirty="0">
              <a:solidFill>
                <a:schemeClr val="bg1"/>
              </a:solidFill>
              <a:latin typeface="Museo Sans 100" panose="02000000000000000000" pitchFamily="50" charset="0"/>
            </a:endParaRPr>
          </a:p>
        </p:txBody>
      </p:sp>
    </p:spTree>
    <p:extLst>
      <p:ext uri="{BB962C8B-B14F-4D97-AF65-F5344CB8AC3E}">
        <p14:creationId xmlns:p14="http://schemas.microsoft.com/office/powerpoint/2010/main" val="9481436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79686" y="500380"/>
            <a:ext cx="11028824"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WAT IS (MAATSCHAPPELIJKE) IMPACT?</a:t>
            </a:r>
            <a:endParaRPr lang="en-US" sz="4800" dirty="0">
              <a:solidFill>
                <a:schemeClr val="bg1"/>
              </a:solidFill>
              <a:latin typeface="Museo Sans 100" panose="02000000000000000000" pitchFamily="50" charset="0"/>
            </a:endParaRPr>
          </a:p>
        </p:txBody>
      </p:sp>
      <p:sp>
        <p:nvSpPr>
          <p:cNvPr id="8" name="TextBox 6"/>
          <p:cNvSpPr txBox="1"/>
          <p:nvPr/>
        </p:nvSpPr>
        <p:spPr>
          <a:xfrm>
            <a:off x="757382" y="1983954"/>
            <a:ext cx="10631054" cy="923330"/>
          </a:xfrm>
          <a:prstGeom prst="rect">
            <a:avLst/>
          </a:prstGeom>
          <a:noFill/>
        </p:spPr>
        <p:txBody>
          <a:bodyPr wrap="square" rtlCol="0">
            <a:spAutoFit/>
          </a:bodyPr>
          <a:lstStyle/>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pic>
        <p:nvPicPr>
          <p:cNvPr id="4" name="Afbeelding 3"/>
          <p:cNvPicPr>
            <a:picLocks noChangeAspect="1"/>
          </p:cNvPicPr>
          <p:nvPr/>
        </p:nvPicPr>
        <p:blipFill>
          <a:blip r:embed="rId3"/>
          <a:stretch>
            <a:fillRect/>
          </a:stretch>
        </p:blipFill>
        <p:spPr>
          <a:xfrm>
            <a:off x="3537284" y="1524446"/>
            <a:ext cx="5101389" cy="5432351"/>
          </a:xfrm>
          <a:prstGeom prst="rect">
            <a:avLst/>
          </a:prstGeom>
        </p:spPr>
      </p:pic>
    </p:spTree>
    <p:extLst>
      <p:ext uri="{BB962C8B-B14F-4D97-AF65-F5344CB8AC3E}">
        <p14:creationId xmlns:p14="http://schemas.microsoft.com/office/powerpoint/2010/main" val="28604549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2" name="Rectangle 1"/>
          <p:cNvSpPr/>
          <p:nvPr/>
        </p:nvSpPr>
        <p:spPr>
          <a:xfrm>
            <a:off x="0" y="1521877"/>
            <a:ext cx="12192000" cy="54053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34716" y="500380"/>
            <a:ext cx="11073794" cy="830997"/>
          </a:xfrm>
          <a:prstGeom prst="rect">
            <a:avLst/>
          </a:prstGeom>
          <a:noFill/>
        </p:spPr>
        <p:txBody>
          <a:bodyPr wrap="square" rtlCol="0">
            <a:spAutoFit/>
          </a:bodyPr>
          <a:lstStyle/>
          <a:p>
            <a:r>
              <a:rPr lang="en-US" sz="4800" dirty="0" smtClean="0">
                <a:solidFill>
                  <a:schemeClr val="bg1"/>
                </a:solidFill>
                <a:latin typeface="Museo Sans 100" panose="02000000000000000000" pitchFamily="50" charset="0"/>
              </a:rPr>
              <a:t>WAT IS (MAATSCHAPPELIJKE) IMPACT?</a:t>
            </a:r>
            <a:endParaRPr lang="en-US" sz="4800" dirty="0">
              <a:solidFill>
                <a:schemeClr val="bg1"/>
              </a:solidFill>
              <a:latin typeface="Museo Sans 100" panose="02000000000000000000" pitchFamily="50" charset="0"/>
            </a:endParaRPr>
          </a:p>
        </p:txBody>
      </p:sp>
      <p:sp>
        <p:nvSpPr>
          <p:cNvPr id="8" name="TextBox 6"/>
          <p:cNvSpPr txBox="1"/>
          <p:nvPr/>
        </p:nvSpPr>
        <p:spPr>
          <a:xfrm>
            <a:off x="757382" y="1983954"/>
            <a:ext cx="10631054" cy="923330"/>
          </a:xfrm>
          <a:prstGeom prst="rect">
            <a:avLst/>
          </a:prstGeom>
          <a:noFill/>
        </p:spPr>
        <p:txBody>
          <a:bodyPr wrap="square" rtlCol="0">
            <a:spAutoFit/>
          </a:bodyPr>
          <a:lstStyle/>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nl-BE"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a:p>
            <a:endParaRPr lang="en-US" dirty="0">
              <a:solidFill>
                <a:prstClr val="black">
                  <a:lumMod val="65000"/>
                  <a:lumOff val="35000"/>
                </a:prstClr>
              </a:solidFill>
              <a:latin typeface="Museo Sans 300" panose="02000000000000000000" pitchFamily="50" charset="0"/>
              <a:ea typeface="Fira Sans Book" panose="020B0503050000020004" pitchFamily="34" charset="0"/>
              <a:cs typeface="TisaPro" panose="02010504030101020102" pitchFamily="50" charset="0"/>
            </a:endParaRPr>
          </a:p>
        </p:txBody>
      </p:sp>
      <p:graphicFrame>
        <p:nvGraphicFramePr>
          <p:cNvPr id="3" name="Diagram 2"/>
          <p:cNvGraphicFramePr/>
          <p:nvPr>
            <p:extLst>
              <p:ext uri="{D42A27DB-BD31-4B8C-83A1-F6EECF244321}">
                <p14:modId xmlns:p14="http://schemas.microsoft.com/office/powerpoint/2010/main" val="2282023431"/>
              </p:ext>
            </p:extLst>
          </p:nvPr>
        </p:nvGraphicFramePr>
        <p:xfrm>
          <a:off x="583842" y="1521876"/>
          <a:ext cx="10924667" cy="1775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fgeronde rechthoek 6"/>
          <p:cNvSpPr/>
          <p:nvPr/>
        </p:nvSpPr>
        <p:spPr>
          <a:xfrm>
            <a:off x="7285220" y="3297835"/>
            <a:ext cx="4733435" cy="340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t>de veranderingen op korte, middellange en lange termijn in samenleving</a:t>
            </a:r>
          </a:p>
          <a:p>
            <a:pPr algn="ctr"/>
            <a:endParaRPr lang="nl-BE" sz="2000" dirty="0"/>
          </a:p>
          <a:p>
            <a:pPr algn="ctr"/>
            <a:r>
              <a:rPr lang="nl-BE" sz="2000" dirty="0" smtClean="0"/>
              <a:t>MIN</a:t>
            </a:r>
          </a:p>
          <a:p>
            <a:pPr algn="ctr"/>
            <a:endParaRPr lang="nl-BE" sz="2000" dirty="0"/>
          </a:p>
          <a:p>
            <a:pPr algn="ctr"/>
            <a:r>
              <a:rPr lang="nl-BE" sz="2000" dirty="0" smtClean="0"/>
              <a:t>wat toch zou zijn gebeurd zónder de interventie</a:t>
            </a:r>
          </a:p>
          <a:p>
            <a:pPr algn="ctr"/>
            <a:endParaRPr lang="nl-BE" sz="2000" dirty="0" smtClean="0"/>
          </a:p>
          <a:p>
            <a:pPr algn="ctr"/>
            <a:endParaRPr lang="nl-BE" sz="2000" dirty="0"/>
          </a:p>
          <a:p>
            <a:pPr algn="ctr"/>
            <a:r>
              <a:rPr lang="nl-BE" sz="3000" dirty="0" smtClean="0"/>
              <a:t>IMPACT</a:t>
            </a:r>
            <a:endParaRPr lang="nl-BE" sz="3000" dirty="0"/>
          </a:p>
        </p:txBody>
      </p:sp>
      <p:cxnSp>
        <p:nvCxnSpPr>
          <p:cNvPr id="10" name="Rechte verbindingslijn met pijl 9"/>
          <p:cNvCxnSpPr/>
          <p:nvPr/>
        </p:nvCxnSpPr>
        <p:spPr>
          <a:xfrm>
            <a:off x="9619252" y="5581408"/>
            <a:ext cx="0" cy="502276"/>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8"/>
          <a:stretch>
            <a:fillRect/>
          </a:stretch>
        </p:blipFill>
        <p:spPr>
          <a:xfrm>
            <a:off x="1431866" y="3488335"/>
            <a:ext cx="3222133" cy="4296177"/>
          </a:xfrm>
          <a:prstGeom prst="rect">
            <a:avLst/>
          </a:prstGeom>
        </p:spPr>
      </p:pic>
    </p:spTree>
    <p:extLst>
      <p:ext uri="{BB962C8B-B14F-4D97-AF65-F5344CB8AC3E}">
        <p14:creationId xmlns:p14="http://schemas.microsoft.com/office/powerpoint/2010/main" val="1432121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PT VerVer" id="{1EAA32A8-40B4-40A7-8CDE-2BF9307090A8}" vid="{5B839BFC-044A-4375-85DF-A80EB44A080F}"/>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PT VerVer" id="{1EAA32A8-40B4-40A7-8CDE-2BF9307090A8}" vid="{9A68F13C-07D2-4646-AF06-BAF3E466E130}"/>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uisstijlpresentati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ramien zonder inhoudstafel">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PPT VerVer</Template>
  <TotalTime>894</TotalTime>
  <Words>2386</Words>
  <Application>Microsoft Office PowerPoint</Application>
  <PresentationFormat>Breedbeeld</PresentationFormat>
  <Paragraphs>606</Paragraphs>
  <Slides>75</Slides>
  <Notes>38</Notes>
  <HiddenSlides>0</HiddenSlides>
  <MMClips>0</MMClips>
  <ScaleCrop>false</ScaleCrop>
  <HeadingPairs>
    <vt:vector size="6" baseType="variant">
      <vt:variant>
        <vt:lpstr>Gebruikte lettertypen</vt:lpstr>
      </vt:variant>
      <vt:variant>
        <vt:i4>14</vt:i4>
      </vt:variant>
      <vt:variant>
        <vt:lpstr>Thema</vt:lpstr>
      </vt:variant>
      <vt:variant>
        <vt:i4>6</vt:i4>
      </vt:variant>
      <vt:variant>
        <vt:lpstr>Diatitels</vt:lpstr>
      </vt:variant>
      <vt:variant>
        <vt:i4>75</vt:i4>
      </vt:variant>
    </vt:vector>
  </HeadingPairs>
  <TitlesOfParts>
    <vt:vector size="95" baseType="lpstr">
      <vt:lpstr>Wingdings</vt:lpstr>
      <vt:lpstr>Source Sans Pro</vt:lpstr>
      <vt:lpstr>Rockwell Extra Bold</vt:lpstr>
      <vt:lpstr>Source Serif Pro</vt:lpstr>
      <vt:lpstr>Arial</vt:lpstr>
      <vt:lpstr>Ubuntu</vt:lpstr>
      <vt:lpstr>Calibri</vt:lpstr>
      <vt:lpstr>Museo Sans 300</vt:lpstr>
      <vt:lpstr>TisaPro</vt:lpstr>
      <vt:lpstr>Calibri Light</vt:lpstr>
      <vt:lpstr>Corbel</vt:lpstr>
      <vt:lpstr>Fira Sans Book</vt:lpstr>
      <vt:lpstr>Museo Sans 500</vt:lpstr>
      <vt:lpstr>Museo Sans 100</vt:lpstr>
      <vt:lpstr>1_Office Theme</vt:lpstr>
      <vt:lpstr>3_Office Theme</vt:lpstr>
      <vt:lpstr>Office-thema</vt:lpstr>
      <vt:lpstr>Kantoorthema</vt:lpstr>
      <vt:lpstr>Huisstijlpresentatie</vt:lpstr>
      <vt:lpstr>Stramien zonder inhoudstafel</vt:lpstr>
      <vt:lpstr>VAN DROOM NAAR REALITEIT:  JE MAATSCHAPPELIJKE IMPACT ZICHTBAAR MAKEN</vt:lpstr>
      <vt:lpstr>WELKOM Jan Baeck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Waarom? Op weg Algemene bedenkingen   </vt:lpstr>
      <vt:lpstr>WAAROM?    </vt:lpstr>
      <vt:lpstr>OP WEG: de scope bepalen   </vt:lpstr>
      <vt:lpstr>OP WEG: de scope bepalen   </vt:lpstr>
      <vt:lpstr> DE WEG: de scope bepalen    </vt:lpstr>
      <vt:lpstr>DE WEG   </vt:lpstr>
      <vt:lpstr>DE WEG: welke verandering voor wie?   </vt:lpstr>
      <vt:lpstr>PowerPoint-presentatie</vt:lpstr>
      <vt:lpstr>PowerPoint-presentatie</vt:lpstr>
      <vt:lpstr>PowerPoint-presentatie</vt:lpstr>
      <vt:lpstr>DE WEG: naar evaluatievragen</vt:lpstr>
      <vt:lpstr>DE WEG: op de agenda</vt:lpstr>
      <vt:lpstr>PowerPoint-presentatie</vt:lpstr>
      <vt:lpstr>PowerPoint-presentatie</vt:lpstr>
      <vt:lpstr>Impact meten en vergroten door data en ontmoeting </vt:lpstr>
      <vt:lpstr>Fiets is het uitgangspunt </vt:lpstr>
      <vt:lpstr>PowerPoint-presentatie</vt:lpstr>
      <vt:lpstr>Bike to Work </vt:lpstr>
      <vt:lpstr>Bike to Work? </vt:lpstr>
      <vt:lpstr>PowerPoint-presentatie</vt:lpstr>
      <vt:lpstr>Waarom impact meten? </vt:lpstr>
      <vt:lpstr>Welke data </vt:lpstr>
      <vt:lpstr>Gebruikers</vt:lpstr>
      <vt:lpstr>Gebruikers</vt:lpstr>
      <vt:lpstr>Gebruikers</vt:lpstr>
      <vt:lpstr>Gebruikers</vt:lpstr>
      <vt:lpstr>Evolutie actieve gebruikers </vt:lpstr>
      <vt:lpstr>Evolutie fietsdagen</vt:lpstr>
      <vt:lpstr>Google analytics</vt:lpstr>
      <vt:lpstr>Verschillen tussen groepen</vt:lpstr>
      <vt:lpstr>Maatschappelijke impact</vt:lpstr>
      <vt:lpstr>Directe impact op gedrag </vt:lpstr>
      <vt:lpstr>Nieuwe vragen</vt:lpstr>
      <vt:lpstr>PowerPoint-presentatie</vt:lpstr>
      <vt:lpstr>Bevindingen en tips</vt:lpstr>
      <vt:lpstr>PowerPoint-presentatie</vt:lpstr>
      <vt:lpstr>PowerPoint-presentatie</vt:lpstr>
      <vt:lpstr>Impact  Gezinsbond vzw</vt:lpstr>
      <vt:lpstr>PowerPoint-presentatie</vt:lpstr>
      <vt:lpstr>      Implementatie VWV = vrijwilligersvriendelijke vereniging  - opname beleidsplan SCW - tools door/voor EM   - campagne VW werven    </vt:lpstr>
      <vt:lpstr>PowerPoint-presentatie</vt:lpstr>
      <vt:lpstr>PowerPoint-presentatie</vt:lpstr>
      <vt:lpstr>PowerPoint-presentatie</vt:lpstr>
      <vt:lpstr>PowerPoint-presentatie</vt:lpstr>
      <vt:lpstr>PowerPoint-presentatie</vt:lpstr>
      <vt:lpstr>Wat evalueren we?</vt:lpstr>
      <vt:lpstr>Theory of Change</vt:lpstr>
      <vt:lpstr>PowerPoint-presentatie</vt:lpstr>
      <vt:lpstr>PowerPoint-presentatie</vt:lpstr>
      <vt:lpstr>Centrale vragen</vt:lpstr>
      <vt:lpstr>Data verzamelen</vt:lpstr>
      <vt:lpstr>PowerPoint-presentatie</vt:lpstr>
      <vt:lpstr>PowerPoint-presentatie</vt:lpstr>
      <vt:lpstr>PowerPoint-presentatie</vt:lpstr>
      <vt:lpstr>PowerPoint-presentatie</vt:lpstr>
      <vt:lpstr>(JOUW) VRAGEN OVER IMPACT-EVALUATIE</vt:lpstr>
      <vt:lpstr>PowerPoint-presentatie</vt:lpstr>
      <vt:lpstr>PowerPoint-presentatie</vt:lpstr>
      <vt:lpstr>DANKJEWEL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DROOM NAAR REALITEIT:  JE MAATSCHAPPELIJKE IMPACT ZICHTBAAR MAKEN</dc:title>
  <dc:creator>Geerardyn Inge</dc:creator>
  <cp:lastModifiedBy>Geerardyn Inge</cp:lastModifiedBy>
  <cp:revision>42</cp:revision>
  <dcterms:created xsi:type="dcterms:W3CDTF">2016-09-28T15:33:18Z</dcterms:created>
  <dcterms:modified xsi:type="dcterms:W3CDTF">2016-09-29T06:36:12Z</dcterms:modified>
</cp:coreProperties>
</file>